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sldIdLst>
    <p:sldId id="256" r:id="rId7"/>
    <p:sldId id="259" r:id="rId8"/>
    <p:sldId id="286" r:id="rId9"/>
    <p:sldId id="287" r:id="rId10"/>
    <p:sldId id="288" r:id="rId11"/>
    <p:sldId id="289" r:id="rId12"/>
    <p:sldId id="290" r:id="rId13"/>
    <p:sldId id="260" r:id="rId14"/>
    <p:sldId id="291" r:id="rId15"/>
    <p:sldId id="292" r:id="rId16"/>
    <p:sldId id="283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4"/>
    <a:srgbClr val="003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10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8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FA61E-EFAB-4577-ADA0-3174931D3167}" type="datetimeFigureOut">
              <a:rPr lang="en-US" altLang="en-US"/>
              <a:pPr>
                <a:defRPr/>
              </a:pPr>
              <a:t>11/4/2019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17A7-AE3A-47E6-B11D-D969231FEE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082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DEA41-70D3-472D-8069-466A7A3079EE}" type="datetimeFigureOut">
              <a:rPr lang="en-US" altLang="en-US"/>
              <a:pPr>
                <a:defRPr/>
              </a:pPr>
              <a:t>11/4/2019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3AF83-3867-46ED-A7BC-F25504F43C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995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49B80-E4C6-43CF-BA6D-A90348719A7C}" type="datetimeFigureOut">
              <a:rPr lang="en-US" altLang="en-US"/>
              <a:pPr>
                <a:defRPr/>
              </a:pPr>
              <a:t>11/4/2019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42F66-AFDD-4861-858C-7F71B2637E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743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65430-58BA-416F-864C-F3A9FAA11409}" type="datetimeFigureOut">
              <a:rPr lang="en-US" altLang="en-US"/>
              <a:pPr>
                <a:defRPr/>
              </a:pPr>
              <a:t>11/4/2019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7D9DF-2767-4C5E-90EB-F63339D25A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248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D6B2F-3793-4D8E-83E6-95AC2903E908}" type="datetimeFigureOut">
              <a:rPr lang="en-US" altLang="en-US"/>
              <a:pPr>
                <a:defRPr/>
              </a:pPr>
              <a:t>11/4/2019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CF594-56BB-4D51-BF72-4D9A7E7CBB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790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13A2C-D955-4616-B015-B06D87F3E0D0}" type="datetimeFigureOut">
              <a:rPr lang="en-US" altLang="en-US"/>
              <a:pPr>
                <a:defRPr/>
              </a:pPr>
              <a:t>11/4/2019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5D7F4-BCA9-44F7-984F-4F628F08A1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759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9B47F-04A2-4AB7-9ABF-8E3D63723E8F}" type="datetimeFigureOut">
              <a:rPr lang="en-US" altLang="en-US"/>
              <a:pPr>
                <a:defRPr/>
              </a:pPr>
              <a:t>11/4/2019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B62E9-4427-4844-92EF-50832A2D08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001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18AF-1CF0-4860-AE42-A7253A720DEF}" type="datetimeFigureOut">
              <a:rPr lang="en-US" altLang="en-US"/>
              <a:pPr>
                <a:defRPr/>
              </a:pPr>
              <a:t>11/4/2019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268CA-9765-48E4-B2D3-31B22C10793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719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0F76D-8774-4280-9916-C872960049B0}" type="datetimeFigureOut">
              <a:rPr lang="en-US" altLang="en-US"/>
              <a:pPr>
                <a:defRPr/>
              </a:pPr>
              <a:t>11/4/2019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233D-2A03-48B0-9B1F-D95579C8A2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63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C4C56-EEE5-48BC-9F89-C67E09CD7074}" type="datetimeFigureOut">
              <a:rPr lang="en-US" altLang="en-US"/>
              <a:pPr>
                <a:defRPr/>
              </a:pPr>
              <a:t>11/4/2019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7CE9-F9BC-4D03-9187-585C242C46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796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5CA1-E154-448D-B7E8-9CC109B3B57D}" type="datetimeFigureOut">
              <a:rPr lang="en-US" altLang="en-US"/>
              <a:pPr>
                <a:defRPr/>
              </a:pPr>
              <a:t>11/4/2019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FBBE-07FC-46D8-97FB-F6553E6B88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371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866936-6BE9-47B0-B131-AA6300CB5BF4}" type="datetimeFigureOut">
              <a:rPr lang="en-US" altLang="en-US"/>
              <a:pPr>
                <a:defRPr/>
              </a:pPr>
              <a:t>11/4/2019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9DBE01D-44DC-4A4E-AE5B-CE64D005B3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7921625" y="106363"/>
            <a:ext cx="10207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500" dirty="0">
                <a:latin typeface="Arial" charset="0"/>
                <a:cs typeface="Arial" charset="0"/>
              </a:rPr>
              <a:t>A-TEMP-009-3 ISSUE 002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672686" y="1399332"/>
            <a:ext cx="5904031" cy="155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Ctr="1">
            <a:spAutoFit/>
          </a:bodyPr>
          <a:lstStyle/>
          <a:p>
            <a:pPr algn="ctr"/>
            <a:br>
              <a:rPr lang="en-GB" sz="3200" b="1" baseline="30000" dirty="0">
                <a:solidFill>
                  <a:srgbClr val="003864"/>
                </a:solidFill>
                <a:latin typeface="Arial" charset="0"/>
                <a:cs typeface="Arial" charset="0"/>
              </a:rPr>
            </a:br>
            <a:r>
              <a:rPr lang="en-GB" sz="3200" b="1" baseline="30000" dirty="0">
                <a:solidFill>
                  <a:srgbClr val="003864"/>
                </a:solidFill>
                <a:latin typeface="Arial" charset="0"/>
                <a:cs typeface="Arial" charset="0"/>
              </a:rPr>
              <a:t> </a:t>
            </a:r>
            <a:br>
              <a:rPr lang="en-GB" sz="3200" b="1" baseline="30000" dirty="0">
                <a:solidFill>
                  <a:srgbClr val="003864"/>
                </a:solidFill>
                <a:latin typeface="Arial" charset="0"/>
                <a:cs typeface="Arial" charset="0"/>
              </a:rPr>
            </a:br>
            <a:r>
              <a:rPr lang="en-GB" sz="4400" b="1" baseline="30000" dirty="0">
                <a:solidFill>
                  <a:srgbClr val="003864"/>
                </a:solidFill>
                <a:latin typeface="Arial" charset="0"/>
                <a:cs typeface="Arial" charset="0"/>
              </a:rPr>
              <a:t>DEVELOPING ROAD SAFETY </a:t>
            </a:r>
          </a:p>
          <a:p>
            <a:pPr algn="ctr"/>
            <a:r>
              <a:rPr lang="en-GB" sz="4400" b="1" baseline="30000" dirty="0">
                <a:solidFill>
                  <a:srgbClr val="003864"/>
                </a:solidFill>
                <a:latin typeface="Arial" charset="0"/>
                <a:cs typeface="Arial" charset="0"/>
              </a:rPr>
              <a:t>AWERENESS AT A YOUNG AGE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163"/>
            <a:ext cx="609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16006" y="403273"/>
            <a:ext cx="822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LIFE SKILLS GOALS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566083"/>
            <a:ext cx="8945562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sz="2000" b="1" dirty="0">
                <a:solidFill>
                  <a:srgbClr val="002060"/>
                </a:solidFill>
              </a:rPr>
              <a:t>Curriculum and Learnership Support, Tools  and Aid</a:t>
            </a:r>
          </a:p>
          <a:p>
            <a:pPr eaLnBrk="1" hangingPunct="1">
              <a:spcBef>
                <a:spcPct val="50000"/>
              </a:spcBef>
            </a:pPr>
            <a:endParaRPr lang="en-ZA" sz="2000" b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ZA" sz="2000" b="1" dirty="0">
                <a:solidFill>
                  <a:srgbClr val="002060"/>
                </a:solidFill>
              </a:rPr>
              <a:t>Schools</a:t>
            </a:r>
          </a:p>
          <a:p>
            <a:pPr eaLnBrk="1" hangingPunct="1">
              <a:spcBef>
                <a:spcPct val="50000"/>
              </a:spcBef>
            </a:pPr>
            <a:r>
              <a:rPr lang="en-ZA" sz="2000" b="1" dirty="0">
                <a:solidFill>
                  <a:srgbClr val="002060"/>
                </a:solidFill>
              </a:rPr>
              <a:t>Centre’s of Excellence</a:t>
            </a:r>
          </a:p>
          <a:p>
            <a:pPr eaLnBrk="1" hangingPunct="1">
              <a:spcBef>
                <a:spcPct val="50000"/>
              </a:spcBef>
            </a:pPr>
            <a:r>
              <a:rPr lang="en-ZA" sz="2000" b="1" dirty="0">
                <a:solidFill>
                  <a:srgbClr val="002060"/>
                </a:solidFill>
              </a:rPr>
              <a:t>Universities, Technikons and Colleges</a:t>
            </a:r>
          </a:p>
          <a:p>
            <a:pPr eaLnBrk="1" hangingPunct="1">
              <a:spcBef>
                <a:spcPct val="50000"/>
              </a:spcBef>
            </a:pPr>
            <a:r>
              <a:rPr lang="en-ZA" sz="2000" b="1" dirty="0">
                <a:solidFill>
                  <a:srgbClr val="002060"/>
                </a:solidFill>
              </a:rPr>
              <a:t>Specially developed Go Cart/ Golf Carts</a:t>
            </a:r>
          </a:p>
          <a:p>
            <a:pPr eaLnBrk="1" hangingPunct="1">
              <a:spcBef>
                <a:spcPct val="50000"/>
              </a:spcBef>
            </a:pPr>
            <a:r>
              <a:rPr lang="en-ZA" sz="2000" b="1" dirty="0">
                <a:solidFill>
                  <a:srgbClr val="002060"/>
                </a:solidFill>
              </a:rPr>
              <a:t>Simulators</a:t>
            </a:r>
          </a:p>
          <a:p>
            <a:pPr eaLnBrk="1" hangingPunct="1">
              <a:spcBef>
                <a:spcPct val="50000"/>
              </a:spcBef>
            </a:pPr>
            <a:r>
              <a:rPr lang="en-ZA" sz="2000" b="1" dirty="0">
                <a:solidFill>
                  <a:srgbClr val="002060"/>
                </a:solidFill>
              </a:rPr>
              <a:t>Visits to all automotive and component manufacturers</a:t>
            </a:r>
          </a:p>
          <a:p>
            <a:pPr eaLnBrk="1" hangingPunct="1">
              <a:spcBef>
                <a:spcPct val="50000"/>
              </a:spcBef>
            </a:pPr>
            <a:r>
              <a:rPr lang="en-ZA" sz="2000" b="1" dirty="0">
                <a:solidFill>
                  <a:srgbClr val="002060"/>
                </a:solidFill>
              </a:rPr>
              <a:t>Support from industry</a:t>
            </a:r>
          </a:p>
          <a:p>
            <a:pPr eaLnBrk="1" hangingPunct="1">
              <a:spcBef>
                <a:spcPct val="50000"/>
              </a:spcBef>
            </a:pPr>
            <a:r>
              <a:rPr lang="en-ZA" sz="2000" b="1" dirty="0">
                <a:solidFill>
                  <a:srgbClr val="002060"/>
                </a:solidFill>
              </a:rPr>
              <a:t>Support from the motor industry</a:t>
            </a:r>
          </a:p>
          <a:p>
            <a:pPr eaLnBrk="1" hangingPunct="1">
              <a:spcBef>
                <a:spcPct val="50000"/>
              </a:spcBef>
            </a:pPr>
            <a:endParaRPr lang="en-ZA" sz="20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ZA" sz="20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996633"/>
              </a:buClr>
            </a:pPr>
            <a:endParaRPr lang="en-ZA" sz="20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996633"/>
              </a:buClr>
              <a:buFont typeface="Wingdings" pitchFamily="2" charset="2"/>
              <a:buNone/>
            </a:pPr>
            <a:endParaRPr lang="en-ZA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3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163"/>
            <a:ext cx="609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400524"/>
            <a:ext cx="5691116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Conclusion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3081" y="1889125"/>
            <a:ext cx="8079475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Ctr="1">
            <a:spAutoFit/>
          </a:bodyPr>
          <a:lstStyle/>
          <a:p>
            <a:r>
              <a:rPr lang="en-US" sz="2800" b="1" dirty="0">
                <a:solidFill>
                  <a:srgbClr val="00385A"/>
                </a:solidFill>
              </a:rPr>
              <a:t>Ladies &amp; Gentlemen I hope that we all can share the passion to make our roads a safer place for all</a:t>
            </a:r>
          </a:p>
          <a:p>
            <a:endParaRPr lang="en-US" sz="2800" b="1" dirty="0">
              <a:solidFill>
                <a:srgbClr val="00385A"/>
              </a:solidFill>
            </a:endParaRPr>
          </a:p>
          <a:p>
            <a:r>
              <a:rPr lang="en-US" sz="2800" b="1" dirty="0">
                <a:solidFill>
                  <a:srgbClr val="00385A"/>
                </a:solidFill>
              </a:rPr>
              <a:t>The biggest challenge lies within ourselves, to invest in the future and safety of our children</a:t>
            </a:r>
            <a:endParaRPr lang="en-GB" sz="2800" b="1" dirty="0">
              <a:solidFill>
                <a:srgbClr val="00385A"/>
              </a:solidFill>
            </a:endParaRPr>
          </a:p>
        </p:txBody>
      </p:sp>
      <p:pic>
        <p:nvPicPr>
          <p:cNvPr id="7" name="Picture 7" descr="flag73"/>
          <p:cNvPicPr>
            <a:picLocks noChangeAspect="1" noChangeArrowheads="1" noCrop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4776788"/>
            <a:ext cx="1901784" cy="120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04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457200" y="2210937"/>
            <a:ext cx="8229600" cy="391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The profile of the average South African drivers can be summarized as follow: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ATTITUDE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IMPATIENT leading to LAWLESSNESS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Ignoring stop signs and traffic lights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Overtaking when unsafe and solid barrier lines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Speeding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163"/>
            <a:ext cx="609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006" y="403273"/>
            <a:ext cx="8229600" cy="946150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SOUTH AFRICAN DRIVERS</a:t>
            </a:r>
          </a:p>
        </p:txBody>
      </p:sp>
    </p:spTree>
    <p:extLst>
      <p:ext uri="{BB962C8B-B14F-4D97-AF65-F5344CB8AC3E}">
        <p14:creationId xmlns:p14="http://schemas.microsoft.com/office/powerpoint/2010/main" val="372599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457200" y="2210937"/>
            <a:ext cx="8229600" cy="391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endParaRPr lang="en-ZA" sz="2800" b="1" dirty="0">
              <a:solidFill>
                <a:srgbClr val="002060"/>
              </a:solidFill>
            </a:endParaRP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ARROGANT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endParaRPr lang="en-ZA" sz="2800" b="1" dirty="0">
              <a:solidFill>
                <a:srgbClr val="002060"/>
              </a:solidFill>
            </a:endParaRP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I own the road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I am in a hurry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I make my own rules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I am more important than other road users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163"/>
            <a:ext cx="609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006" y="403273"/>
            <a:ext cx="8229600" cy="946150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SOUTH AFRICAN DRIVERS</a:t>
            </a:r>
          </a:p>
        </p:txBody>
      </p:sp>
    </p:spTree>
    <p:extLst>
      <p:ext uri="{BB962C8B-B14F-4D97-AF65-F5344CB8AC3E}">
        <p14:creationId xmlns:p14="http://schemas.microsoft.com/office/powerpoint/2010/main" val="166851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457200" y="1349423"/>
            <a:ext cx="8229600" cy="477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endParaRPr lang="en-ZA" sz="2800" b="1" dirty="0">
              <a:solidFill>
                <a:srgbClr val="002060"/>
              </a:solidFill>
            </a:endParaRP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DISTRACTED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endParaRPr lang="en-ZA" sz="2800" b="1" dirty="0">
              <a:solidFill>
                <a:srgbClr val="002060"/>
              </a:solidFill>
            </a:endParaRP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Talking on phone whilst driving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Not paying attention to road signs and information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Not aware of changing road or environmental conditions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Not concentrating on the behaviour of other road users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163"/>
            <a:ext cx="609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006" y="403273"/>
            <a:ext cx="8229600" cy="946150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SOUTH AFRICAN DRIVERS</a:t>
            </a:r>
          </a:p>
        </p:txBody>
      </p:sp>
    </p:spTree>
    <p:extLst>
      <p:ext uri="{BB962C8B-B14F-4D97-AF65-F5344CB8AC3E}">
        <p14:creationId xmlns:p14="http://schemas.microsoft.com/office/powerpoint/2010/main" val="97954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457200" y="2210937"/>
            <a:ext cx="8229600" cy="391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BAD HABITS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endParaRPr lang="en-ZA" sz="2800" b="1" dirty="0">
              <a:solidFill>
                <a:srgbClr val="002060"/>
              </a:solidFill>
            </a:endParaRP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Following distance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Wrong seating position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Wrong use of indicators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Harsh Braking, Acceleration, Steering and Speeding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Lack of vehicle maintenance and inspection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163"/>
            <a:ext cx="609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006" y="403273"/>
            <a:ext cx="8229600" cy="946150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SOUTH AFRICAN DRIVERS</a:t>
            </a:r>
          </a:p>
        </p:txBody>
      </p:sp>
    </p:spTree>
    <p:extLst>
      <p:ext uri="{BB962C8B-B14F-4D97-AF65-F5344CB8AC3E}">
        <p14:creationId xmlns:p14="http://schemas.microsoft.com/office/powerpoint/2010/main" val="58950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457200" y="2210937"/>
            <a:ext cx="8229600" cy="391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SOLUTIONS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endParaRPr lang="en-ZA" sz="2800" b="1" dirty="0">
              <a:solidFill>
                <a:srgbClr val="002060"/>
              </a:solidFill>
            </a:endParaRP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Intensify Defensive and Advanced post licence driver training programs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endParaRPr lang="en-ZA" sz="2800" b="1" dirty="0">
              <a:solidFill>
                <a:srgbClr val="002060"/>
              </a:solidFill>
            </a:endParaRP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Establish Centre’s of Excellence to train Presenters, 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Facilitators and Instructors to National Standards.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endParaRPr lang="en-ZA" sz="2800" b="1" dirty="0">
              <a:solidFill>
                <a:srgbClr val="002060"/>
              </a:solidFill>
            </a:endParaRP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endParaRPr lang="en-ZA" sz="2800" b="1" dirty="0">
              <a:solidFill>
                <a:srgbClr val="002060"/>
              </a:solidFill>
            </a:endParaRP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endParaRPr lang="en-ZA" sz="2800" b="1" dirty="0">
              <a:solidFill>
                <a:srgbClr val="002060"/>
              </a:solidFill>
            </a:endParaRP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Following distance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Wrong seating position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Wrong use of indicators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Harsh Braking, Acceleration, Steering and Speeding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Lack of vehicle maintenance and inspection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163"/>
            <a:ext cx="609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006" y="403273"/>
            <a:ext cx="8229600" cy="946150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SOUTH AFRICAN DRIVERS</a:t>
            </a:r>
          </a:p>
        </p:txBody>
      </p:sp>
    </p:spTree>
    <p:extLst>
      <p:ext uri="{BB962C8B-B14F-4D97-AF65-F5344CB8AC3E}">
        <p14:creationId xmlns:p14="http://schemas.microsoft.com/office/powerpoint/2010/main" val="349928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457200" y="2210937"/>
            <a:ext cx="8229600" cy="391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Medium and Long Term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endParaRPr lang="en-ZA" sz="2800" b="1" dirty="0">
              <a:solidFill>
                <a:srgbClr val="002060"/>
              </a:solidFill>
            </a:endParaRP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Invest in a program to skill and train the next generation of SAFE ROAD USERS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endParaRPr lang="en-ZA" sz="2800" b="1" dirty="0">
              <a:solidFill>
                <a:srgbClr val="002060"/>
              </a:solidFill>
            </a:endParaRP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Develop a life skills program to be introduced at 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Grade 8 to Grade 12 school level.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endParaRPr lang="en-ZA" sz="2800" b="1" dirty="0">
              <a:solidFill>
                <a:srgbClr val="002060"/>
              </a:solidFill>
            </a:endParaRP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endParaRPr lang="en-ZA" sz="2800" b="1" dirty="0">
              <a:solidFill>
                <a:srgbClr val="002060"/>
              </a:solidFill>
            </a:endParaRP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endParaRPr lang="en-ZA" sz="2800" b="1" dirty="0">
              <a:solidFill>
                <a:srgbClr val="002060"/>
              </a:solidFill>
            </a:endParaRP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Following distance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Wrong seating position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Wrong use of indicators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Harsh Braking, Acceleration, Steering and Speeding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Lack of vehicle maintenance and inspection</a:t>
            </a:r>
          </a:p>
          <a:p>
            <a:pPr marL="0" indent="0" eaLnBrk="0" hangingPunct="0">
              <a:spcBef>
                <a:spcPct val="20000"/>
              </a:spcBef>
              <a:buClr>
                <a:srgbClr val="996633"/>
              </a:buClr>
              <a:buNone/>
            </a:pPr>
            <a:r>
              <a:rPr lang="en-ZA" sz="2800" b="1" dirty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163"/>
            <a:ext cx="609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6006" y="403273"/>
            <a:ext cx="8229600" cy="946150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SOUTH AFRICAN DRIVERS</a:t>
            </a:r>
          </a:p>
        </p:txBody>
      </p:sp>
    </p:spTree>
    <p:extLst>
      <p:ext uri="{BB962C8B-B14F-4D97-AF65-F5344CB8AC3E}">
        <p14:creationId xmlns:p14="http://schemas.microsoft.com/office/powerpoint/2010/main" val="269592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163"/>
            <a:ext cx="609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16006" y="403273"/>
            <a:ext cx="822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LIFE SKILLS GOALS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566083"/>
            <a:ext cx="8945562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sz="2000" b="1" dirty="0">
                <a:solidFill>
                  <a:srgbClr val="002060"/>
                </a:solidFill>
              </a:rPr>
              <a:t>Positive Attitude towards safe driving and road use</a:t>
            </a:r>
          </a:p>
          <a:p>
            <a:pPr eaLnBrk="1" hangingPunct="1">
              <a:spcBef>
                <a:spcPct val="50000"/>
              </a:spcBef>
              <a:buClr>
                <a:srgbClr val="996633"/>
              </a:buClr>
            </a:pPr>
            <a:r>
              <a:rPr lang="en-ZA" sz="2000" b="1" dirty="0">
                <a:solidFill>
                  <a:srgbClr val="002060"/>
                </a:solidFill>
              </a:rPr>
              <a:t>Completely skilled and familiar with all road laws, rules and legislations</a:t>
            </a:r>
          </a:p>
          <a:p>
            <a:pPr eaLnBrk="1" hangingPunct="1">
              <a:spcBef>
                <a:spcPct val="50000"/>
              </a:spcBef>
              <a:buClr>
                <a:srgbClr val="996633"/>
              </a:buClr>
            </a:pPr>
            <a:r>
              <a:rPr lang="en-ZA" sz="2000" b="1" dirty="0">
                <a:solidFill>
                  <a:srgbClr val="002060"/>
                </a:solidFill>
              </a:rPr>
              <a:t>Knowledge of all road signs, road markings and instructions</a:t>
            </a:r>
          </a:p>
          <a:p>
            <a:pPr eaLnBrk="1" hangingPunct="1">
              <a:spcBef>
                <a:spcPct val="50000"/>
              </a:spcBef>
              <a:buClr>
                <a:srgbClr val="996633"/>
              </a:buClr>
            </a:pPr>
            <a:r>
              <a:rPr lang="en-ZA" sz="2000" b="1" dirty="0">
                <a:solidFill>
                  <a:srgbClr val="002060"/>
                </a:solidFill>
              </a:rPr>
              <a:t>Skilled in vehicle inspection, maintenance and road worthiness</a:t>
            </a:r>
          </a:p>
          <a:p>
            <a:pPr eaLnBrk="1" hangingPunct="1">
              <a:spcBef>
                <a:spcPct val="50000"/>
              </a:spcBef>
              <a:buClr>
                <a:srgbClr val="996633"/>
              </a:buClr>
            </a:pPr>
            <a:r>
              <a:rPr lang="en-ZA" sz="2000" b="1" dirty="0">
                <a:solidFill>
                  <a:srgbClr val="002060"/>
                </a:solidFill>
              </a:rPr>
              <a:t>Complete knowledge of all vehicle safety features, technology and</a:t>
            </a:r>
          </a:p>
          <a:p>
            <a:pPr eaLnBrk="1" hangingPunct="1">
              <a:spcBef>
                <a:spcPct val="50000"/>
              </a:spcBef>
              <a:buClr>
                <a:srgbClr val="996633"/>
              </a:buClr>
            </a:pPr>
            <a:r>
              <a:rPr lang="en-ZA" sz="2000" b="1" dirty="0">
                <a:solidFill>
                  <a:srgbClr val="002060"/>
                </a:solidFill>
              </a:rPr>
              <a:t>operation</a:t>
            </a:r>
          </a:p>
          <a:p>
            <a:pPr eaLnBrk="1" hangingPunct="1">
              <a:spcBef>
                <a:spcPct val="50000"/>
              </a:spcBef>
              <a:buClr>
                <a:srgbClr val="996633"/>
              </a:buClr>
            </a:pPr>
            <a:r>
              <a:rPr lang="en-ZA" sz="2000" b="1" dirty="0">
                <a:solidFill>
                  <a:srgbClr val="002060"/>
                </a:solidFill>
              </a:rPr>
              <a:t>Safety critical components such as windscreens, brakes, tyres, mirrors, etc. </a:t>
            </a:r>
          </a:p>
          <a:p>
            <a:pPr eaLnBrk="1" hangingPunct="1">
              <a:spcBef>
                <a:spcPct val="50000"/>
              </a:spcBef>
              <a:buClr>
                <a:srgbClr val="996633"/>
              </a:buClr>
            </a:pPr>
            <a:r>
              <a:rPr lang="en-ZA" sz="2000" b="1" dirty="0">
                <a:solidFill>
                  <a:srgbClr val="002060"/>
                </a:solidFill>
              </a:rPr>
              <a:t>Insurance, warranties and service or maintenance plans</a:t>
            </a:r>
          </a:p>
          <a:p>
            <a:pPr eaLnBrk="1" hangingPunct="1">
              <a:spcBef>
                <a:spcPct val="50000"/>
              </a:spcBef>
              <a:buClr>
                <a:srgbClr val="996633"/>
              </a:buClr>
            </a:pPr>
            <a:r>
              <a:rPr lang="en-ZA" sz="2000" b="1" dirty="0">
                <a:solidFill>
                  <a:srgbClr val="002060"/>
                </a:solidFill>
              </a:rPr>
              <a:t>Vehicle driving, operating and controlling skills</a:t>
            </a:r>
          </a:p>
          <a:p>
            <a:pPr eaLnBrk="1" hangingPunct="1">
              <a:spcBef>
                <a:spcPct val="50000"/>
              </a:spcBef>
              <a:buClr>
                <a:srgbClr val="996633"/>
              </a:buClr>
            </a:pPr>
            <a:r>
              <a:rPr lang="en-ZA" sz="2000" b="1" dirty="0">
                <a:solidFill>
                  <a:srgbClr val="002060"/>
                </a:solidFill>
              </a:rPr>
              <a:t>Fully skilled in Defensive and Advanced driving principles</a:t>
            </a:r>
          </a:p>
          <a:p>
            <a:pPr eaLnBrk="1" hangingPunct="1">
              <a:spcBef>
                <a:spcPct val="50000"/>
              </a:spcBef>
              <a:buClr>
                <a:srgbClr val="996633"/>
              </a:buClr>
            </a:pPr>
            <a:endParaRPr lang="en-ZA" sz="20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996633"/>
              </a:buClr>
              <a:buFont typeface="Wingdings" pitchFamily="2" charset="2"/>
              <a:buNone/>
            </a:pPr>
            <a:endParaRPr lang="en-ZA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0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163"/>
            <a:ext cx="609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16006" y="403273"/>
            <a:ext cx="822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n-US" alt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LIFE SKILLS GOALS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566083"/>
            <a:ext cx="8945562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sz="2000" b="1" dirty="0">
                <a:solidFill>
                  <a:srgbClr val="002060"/>
                </a:solidFill>
              </a:rPr>
              <a:t>Obtaining of learner drivers licence</a:t>
            </a:r>
          </a:p>
          <a:p>
            <a:pPr eaLnBrk="1" hangingPunct="1">
              <a:spcBef>
                <a:spcPct val="50000"/>
              </a:spcBef>
            </a:pPr>
            <a:r>
              <a:rPr lang="en-ZA" sz="2000" b="1" dirty="0">
                <a:solidFill>
                  <a:srgbClr val="002060"/>
                </a:solidFill>
              </a:rPr>
              <a:t>Issuing of code B licence</a:t>
            </a:r>
          </a:p>
          <a:p>
            <a:pPr eaLnBrk="1" hangingPunct="1">
              <a:spcBef>
                <a:spcPct val="50000"/>
              </a:spcBef>
            </a:pPr>
            <a:r>
              <a:rPr lang="en-ZA" sz="2000" b="1" dirty="0">
                <a:solidFill>
                  <a:srgbClr val="002060"/>
                </a:solidFill>
              </a:rPr>
              <a:t>Support in obtaining codes A, A1, C, C1, EB, EC1 and EC licences </a:t>
            </a:r>
          </a:p>
          <a:p>
            <a:pPr eaLnBrk="1" hangingPunct="1">
              <a:spcBef>
                <a:spcPct val="50000"/>
              </a:spcBef>
              <a:buClr>
                <a:srgbClr val="996633"/>
              </a:buClr>
            </a:pPr>
            <a:endParaRPr lang="en-ZA" sz="20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996633"/>
              </a:buClr>
              <a:buFont typeface="Wingdings" pitchFamily="2" charset="2"/>
              <a:buNone/>
            </a:pPr>
            <a:endParaRPr lang="en-ZA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77021"/>
      </p:ext>
    </p:extLst>
  </p:cSld>
  <p:clrMapOvr>
    <a:masterClrMapping/>
  </p:clrMapOvr>
</p:sld>
</file>

<file path=ppt/theme/theme1.xml><?xml version="1.0" encoding="utf-8"?>
<a:theme xmlns:a="http://schemas.openxmlformats.org/drawingml/2006/main" name="Advanced defensive 1 day Updated July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89be4ab3f304157a0badcb897af9b4e xmlns="717b7141-7f23-42af-b22b-c0c60267f4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Reports, plans, strategies</TermName>
          <TermId xmlns="http://schemas.microsoft.com/office/infopath/2007/PartnerControls">a3a5cbce-ccab-4200-a100-46a4b1a13216</TermId>
        </TermInfo>
      </Terms>
    </o89be4ab3f304157a0badcb897af9b4e>
    <TaxCatchAll xmlns="717b7141-7f23-42af-b22b-c0c60267f442">
      <Value>62</Value>
      <Value>14</Value>
      <Value>13</Value>
      <Value>12</Value>
      <Value>11</Value>
      <Value>10</Value>
      <Value>909</Value>
      <Value>36</Value>
      <Value>2</Value>
      <Value>1</Value>
    </TaxCatchAll>
    <b1109b75629b44379794e795be35aa32 xmlns="717b7141-7f23-42af-b22b-c0c60267f4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Business Person</TermName>
          <TermId xmlns="http://schemas.microsoft.com/office/infopath/2007/PartnerControls">371b71d8-21f2-4477-962f-f3116528c86d</TermId>
        </TermInfo>
        <TermInfo xmlns="http://schemas.microsoft.com/office/infopath/2007/PartnerControls">
          <TermName xmlns="http://schemas.microsoft.com/office/infopath/2007/PartnerControls">Disablities</TermName>
          <TermId xmlns="http://schemas.microsoft.com/office/infopath/2007/PartnerControls">88b9eff6-1878-4948-bbab-c2190ca73d32</TermId>
        </TermInfo>
        <TermInfo xmlns="http://schemas.microsoft.com/office/infopath/2007/PartnerControls">
          <TermName xmlns="http://schemas.microsoft.com/office/infopath/2007/PartnerControls">Investor</TermName>
          <TermId xmlns="http://schemas.microsoft.com/office/infopath/2007/PartnerControls">d96e14c8-a3b8-4de2-9388-dd1fc81341e8</TermId>
        </TermInfo>
        <TermInfo xmlns="http://schemas.microsoft.com/office/infopath/2007/PartnerControls">
          <TermName xmlns="http://schemas.microsoft.com/office/infopath/2007/PartnerControls">Parent</TermName>
          <TermId xmlns="http://schemas.microsoft.com/office/infopath/2007/PartnerControls">6018ed53-6274-473b-a7f3-692b98511ce2</TermId>
        </TermInfo>
        <TermInfo xmlns="http://schemas.microsoft.com/office/infopath/2007/PartnerControls">
          <TermName xmlns="http://schemas.microsoft.com/office/infopath/2007/PartnerControls">Student</TermName>
          <TermId xmlns="http://schemas.microsoft.com/office/infopath/2007/PartnerControls">31791b3d-d012-4449-8842-8911a2fce990</TermId>
        </TermInfo>
      </Terms>
    </b1109b75629b44379794e795be35aa32>
    <m1277dd290534f34a1857b2ad139f533 xmlns="717b7141-7f23-42af-b22b-c0c60267f4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 Municipalities</TermName>
          <TermId xmlns="http://schemas.microsoft.com/office/infopath/2007/PartnerControls">6b95750f-93a4-4398-9bde-c8d6eaff1cc0</TermId>
        </TermInfo>
      </Terms>
    </m1277dd290534f34a1857b2ad139f533>
    <ShortDescription xmlns="717b7141-7f23-42af-b22b-c0c60267f442">Driver Training Seminar 2019</ShortDescription>
    <b3ca1afc04214caabd4c59d0f833b9e8 xmlns="717b7141-7f23-42af-b22b-c0c60267f4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Driving, transport and roads</TermName>
          <TermId xmlns="http://schemas.microsoft.com/office/infopath/2007/PartnerControls">c684a624-22da-45ab-8658-e4f5c96e5147</TermId>
        </TermInfo>
      </Terms>
    </b3ca1afc04214caabd4c59d0f833b9e8>
    <GPGRelatedItems xmlns="717b7141-7f23-42af-b22b-c0c60267f442" xsi:nil="true"/>
    <LongDescription xmlns="717b7141-7f23-42af-b22b-c0c60267f442">&lt;div class="ExternalClass061B5F5F1DFD408C9474E92ACEB69C36"&gt;Driver Training Seminar 2019&lt;/div&gt;</LongDescription>
    <Publish xmlns="717b7141-7f23-42af-b22b-c0c60267f442">Show on both Citizens Portal and Mobile (default)</Publish>
    <p91fb22744e049aeb6162be868c49623 xmlns="717b7141-7f23-42af-b22b-c0c60267f442">
      <Terms xmlns="http://schemas.microsoft.com/office/infopath/2007/PartnerControls"/>
    </p91fb22744e049aeb6162be868c49623>
    <GPGAuthor xmlns="717b7141-7f23-42af-b22b-c0c60267f442">
      <UserInfo>
        <DisplayName>Department of Roads and Transport</DisplayName>
        <AccountId>32</AccountId>
        <AccountType/>
      </UserInfo>
    </GPGAuthor>
    <GPGPublishedDate xmlns="717b7141-7f23-42af-b22b-c0c60267f442">2019-11-06T23:00:00+00:00</GPGPublishedDate>
    <GPGPinned xmlns="717b7141-7f23-42af-b22b-c0c60267f442">false</GPGPinned>
    <a2b5a463018346989bc308b766cf193d xmlns="717b7141-7f23-42af-b22b-c0c60267f4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Department of Roads and Transport</TermName>
          <TermId xmlns="http://schemas.microsoft.com/office/infopath/2007/PartnerControls">4ca25ef3-bead-4f04-a5d6-bfb6799100ab</TermId>
        </TermInfo>
      </Terms>
    </a2b5a463018346989bc308b766cf193d>
    <TaxKeywordTaxHTField xmlns="717b7141-7f23-42af-b22b-c0c60267f4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Road safety seminar</TermName>
          <TermId xmlns="http://schemas.microsoft.com/office/infopath/2007/PartnerControls">21823698-e0f8-4f21-b51d-d8d3b20a19d7</TermId>
        </TermInfo>
      </Terms>
    </TaxKeywordTaxHTField>
  </documentManagement>
</p:properties>
</file>

<file path=customXml/item4.xml><?xml version="1.0" encoding="utf-8"?>
<?mso-contentType ?>
<SharedContentType xmlns="Microsoft.SharePoint.Taxonomy.ContentTypeSync" SourceId="161ce519-5e86-4309-bcb7-f7b616b1ede8" ContentTypeId="0x010100B67F6B36DABEB9418C5703D161F5F278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GPG Document" ma:contentTypeID="0x010100B67F6B36DABEB9418C5703D161F5F278007E5128AE1B75254495F7BED96FED1A33" ma:contentTypeVersion="20" ma:contentTypeDescription="GPG Document" ma:contentTypeScope="" ma:versionID="10050ff54b4b4397df786be0add132dc">
  <xsd:schema xmlns:xsd="http://www.w3.org/2001/XMLSchema" xmlns:xs="http://www.w3.org/2001/XMLSchema" xmlns:p="http://schemas.microsoft.com/office/2006/metadata/properties" xmlns:ns2="717b7141-7f23-42af-b22b-c0c60267f442" targetNamespace="http://schemas.microsoft.com/office/2006/metadata/properties" ma:root="true" ma:fieldsID="99824958980de4db601bdf1181fb5f36" ns2:_="">
    <xsd:import namespace="717b7141-7f23-42af-b22b-c0c60267f442"/>
    <xsd:element name="properties">
      <xsd:complexType>
        <xsd:sequence>
          <xsd:element name="documentManagement">
            <xsd:complexType>
              <xsd:all>
                <xsd:element ref="ns2:ShortDescription" minOccurs="0"/>
                <xsd:element ref="ns2:LongDescription" minOccurs="0"/>
                <xsd:element ref="ns2:GPGRelatedItems" minOccurs="0"/>
                <xsd:element ref="ns2:GPGAuthor"/>
                <xsd:element ref="ns2:GPGPublishedDate" minOccurs="0"/>
                <xsd:element ref="ns2:GPGPinned" minOccurs="0"/>
                <xsd:element ref="ns2:Publish"/>
                <xsd:element ref="ns2:TaxKeywordTaxHTField" minOccurs="0"/>
                <xsd:element ref="ns2:p91fb22744e049aeb6162be868c49623" minOccurs="0"/>
                <xsd:element ref="ns2:TaxCatchAllLabel" minOccurs="0"/>
                <xsd:element ref="ns2:b1109b75629b44379794e795be35aa32" minOccurs="0"/>
                <xsd:element ref="ns2:m1277dd290534f34a1857b2ad139f533" minOccurs="0"/>
                <xsd:element ref="ns2:b3ca1afc04214caabd4c59d0f833b9e8" minOccurs="0"/>
                <xsd:element ref="ns2:a2b5a463018346989bc308b766cf193d" minOccurs="0"/>
                <xsd:element ref="ns2:o89be4ab3f304157a0badcb897af9b4e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b7141-7f23-42af-b22b-c0c60267f442" elementFormDefault="qualified">
    <xsd:import namespace="http://schemas.microsoft.com/office/2006/documentManagement/types"/>
    <xsd:import namespace="http://schemas.microsoft.com/office/infopath/2007/PartnerControls"/>
    <xsd:element name="ShortDescription" ma:index="2" nillable="true" ma:displayName="Short Description" ma:format="None" ma:internalName="ShortDescription">
      <xsd:simpleType>
        <xsd:restriction base="dms:Text"/>
      </xsd:simpleType>
    </xsd:element>
    <xsd:element name="LongDescription" ma:index="3" nillable="true" ma:displayName="Long Description" ma:format="None" ma:internalName="LongDescription">
      <xsd:simpleType>
        <xsd:restriction base="dms:Note"/>
      </xsd:simpleType>
    </xsd:element>
    <xsd:element name="GPGRelatedItems" ma:index="4" nillable="true" ma:displayName="GPG Related Items" ma:format="None" ma:internalName="GPGRelatedItems">
      <xsd:simpleType>
        <xsd:restriction base="dms:Note"/>
      </xsd:simpleType>
    </xsd:element>
    <xsd:element name="GPGAuthor" ma:index="5" ma:displayName="GPG Author" ma:format="PeopleOnly" ma:internalName="GPG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PGPublishedDate" ma:index="7" nillable="true" ma:displayName="Published Date" ma:default="[today]" ma:format="DateOnly" ma:internalName="GPGPublishedDate">
      <xsd:simpleType>
        <xsd:restriction base="dms:DateTime"/>
      </xsd:simpleType>
    </xsd:element>
    <xsd:element name="GPGPinned" ma:index="8" nillable="true" ma:displayName="Pinned" ma:default="0" ma:internalName="GPGPinned">
      <xsd:simpleType>
        <xsd:restriction base="dms:Boolean"/>
      </xsd:simpleType>
    </xsd:element>
    <xsd:element name="Publish" ma:index="15" ma:displayName="Publish" ma:internalName="Publish">
      <xsd:simpleType>
        <xsd:restriction base="dms:Choice">
          <xsd:enumeration value="Show on both Citizens Portal and Mobile (default)"/>
          <xsd:enumeration value="Show on Citizens Portal"/>
          <xsd:enumeration value="Show on Mobile"/>
          <xsd:enumeration value="Hidden"/>
        </xsd:restriction>
      </xsd:simple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161ce519-5e86-4309-bcb7-f7b616b1ede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p91fb22744e049aeb6162be868c49623" ma:index="22" nillable="true" ma:taxonomy="true" ma:internalName="p91fb22744e049aeb6162be868c49623" ma:taxonomyFieldName="GPGLifeEvents" ma:displayName="GPG Life Events" ma:fieldId="{991fb227-44e0-49ae-b616-2be868c49623}" ma:taxonomyMulti="true" ma:sspId="161ce519-5e86-4309-bcb7-f7b616b1ede8" ma:termSetId="cba165f9-9d13-411b-adea-ec56876cdf4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d4d9e212-5efa-415c-8caa-34abb3d334e0}" ma:internalName="TaxCatchAllLabel" ma:readOnly="true" ma:showField="CatchAllDataLabel" ma:web="dfc05906-f4cd-420c-9b59-042d909462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1109b75629b44379794e795be35aa32" ma:index="24" nillable="true" ma:taxonomy="true" ma:internalName="b1109b75629b44379794e795be35aa32" ma:taxonomyFieldName="GPGPersonas" ma:displayName="GPG Personas" ma:fieldId="{b1109b75-629b-4437-9794-e795be35aa32}" ma:taxonomyMulti="true" ma:sspId="161ce519-5e86-4309-bcb7-f7b616b1ede8" ma:termSetId="1706685e-e244-41be-8f56-79afc092c5f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1277dd290534f34a1857b2ad139f533" ma:index="25" nillable="true" ma:taxonomy="true" ma:internalName="m1277dd290534f34a1857b2ad139f533" ma:taxonomyFieldName="GPGMunicipality" ma:displayName="GPG Municipality" ma:fieldId="{61277dd2-9053-4f34-a185-7b2ad139f533}" ma:taxonomyMulti="true" ma:sspId="161ce519-5e86-4309-bcb7-f7b616b1ede8" ma:termSetId="517b5f04-968a-4c28-84ed-93c4bf5e43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3ca1afc04214caabd4c59d0f833b9e8" ma:index="26" nillable="true" ma:taxonomy="true" ma:internalName="b3ca1afc04214caabd4c59d0f833b9e8" ma:taxonomyFieldName="GPGTopics" ma:displayName="GPG Topics" ma:fieldId="{b3ca1afc-0421-4caa-bd4c-59d0f833b9e8}" ma:taxonomyMulti="true" ma:sspId="161ce519-5e86-4309-bcb7-f7b616b1ede8" ma:termSetId="851da418-158d-4585-9599-b16d04a89b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2b5a463018346989bc308b766cf193d" ma:index="27" nillable="true" ma:taxonomy="true" ma:internalName="a2b5a463018346989bc308b766cf193d" ma:taxonomyFieldName="GPGDepartment" ma:displayName="GPG Department" ma:fieldId="{a2b5a463-0183-4698-9bc3-08b766cf193d}" ma:taxonomyMulti="true" ma:sspId="161ce519-5e86-4309-bcb7-f7b616b1ede8" ma:termSetId="b26f7d84-91a6-47b6-9b9a-01a387388a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89be4ab3f304157a0badcb897af9b4e" ma:index="28" ma:taxonomy="true" ma:internalName="o89be4ab3f304157a0badcb897af9b4e" ma:taxonomyFieldName="GPGDocumentCategory" ma:displayName="Category" ma:fieldId="{889be4ab-3f30-4157-a0ba-dcb897af9b4e}" ma:taxonomyMulti="true" ma:sspId="161ce519-5e86-4309-bcb7-f7b616b1ede8" ma:termSetId="7093908c-474b-4b36-a385-956151799af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9" nillable="true" ma:displayName="Taxonomy Catch All Column" ma:hidden="true" ma:list="{d4d9e212-5efa-415c-8caa-34abb3d334e0}" ma:internalName="TaxCatchAll" ma:showField="CatchAllData" ma:web="dfc05906-f4cd-420c-9b59-042d909462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C70DA5-2C93-442B-A875-0A6A7DAEBF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2528D2-2FDC-4529-A64C-3F322968ECA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7997973F-975D-4977-8CA2-D90861016490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8176f482-4a3c-4146-88f3-8ff358da2b5b"/>
    <ds:schemaRef ds:uri="http://schemas.microsoft.com/office/infopath/2007/PartnerControl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6D968471-3BD9-419D-82CA-7CFAB4769D2F}"/>
</file>

<file path=customXml/itemProps5.xml><?xml version="1.0" encoding="utf-8"?>
<ds:datastoreItem xmlns:ds="http://schemas.openxmlformats.org/officeDocument/2006/customXml" ds:itemID="{37ED0ACC-4862-4330-B1C5-4C4F06766D46}"/>
</file>

<file path=docProps/app.xml><?xml version="1.0" encoding="utf-8"?>
<Properties xmlns="http://schemas.openxmlformats.org/officeDocument/2006/extended-properties" xmlns:vt="http://schemas.openxmlformats.org/officeDocument/2006/docPropsVTypes">
  <Template>Advanced defensive 1 day Updated July 2015</Template>
  <TotalTime>262</TotalTime>
  <Words>450</Words>
  <Application>Microsoft Office PowerPoint</Application>
  <PresentationFormat>On-screen Show (4:3)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Advanced defensive 1 day Updated July 2015</vt:lpstr>
      <vt:lpstr>PowerPoint Presentation</vt:lpstr>
      <vt:lpstr>SOUTH AFRICAN DRIVERS</vt:lpstr>
      <vt:lpstr>SOUTH AFRICAN DRIVERS</vt:lpstr>
      <vt:lpstr>SOUTH AFRICAN DRIVERS</vt:lpstr>
      <vt:lpstr>SOUTH AFRICAN DRIVERS</vt:lpstr>
      <vt:lpstr>SOUTH AFRICAN DRIVERS</vt:lpstr>
      <vt:lpstr>SOUTH AFRICAN DRIVERS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Gauteng Department of Roads and Transport Driver Training Seminar; Developing rad safety awareness at a young age</dc:title>
  <dc:creator>Charmaine Beytell</dc:creator>
  <cp:keywords>Road safety seminar</cp:keywords>
  <cp:lastModifiedBy>Willie Oosthuysen</cp:lastModifiedBy>
  <cp:revision>29</cp:revision>
  <dcterms:created xsi:type="dcterms:W3CDTF">2015-06-25T11:27:05Z</dcterms:created>
  <dcterms:modified xsi:type="dcterms:W3CDTF">2019-11-04T05:27:22Z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QFHK3Y6FHEFP-5-59</vt:lpwstr>
  </property>
  <property fmtid="{D5CDD505-2E9C-101B-9397-08002B2CF9AE}" pid="3" name="_dlc_DocIdItemGuid">
    <vt:lpwstr>c112d32d-7d8e-446a-871c-dd3381e45174</vt:lpwstr>
  </property>
  <property fmtid="{D5CDD505-2E9C-101B-9397-08002B2CF9AE}" pid="4" name="_dlc_DocIdUrl">
    <vt:lpwstr>http://armhosp05/sites/documents/_layouts/15/DocIdRedir.aspx?ID=QFHK3Y6FHEFP-5-59, QFHK3Y6FHEFP-5-59</vt:lpwstr>
  </property>
  <property fmtid="{D5CDD505-2E9C-101B-9397-08002B2CF9AE}" pid="5" name="ContentTypeId">
    <vt:lpwstr>0x010100B67F6B36DABEB9418C5703D161F5F278007E5128AE1B75254495F7BED96FED1A33</vt:lpwstr>
  </property>
  <property fmtid="{D5CDD505-2E9C-101B-9397-08002B2CF9AE}" pid="6" name="TaxKeyword">
    <vt:lpwstr>909;#Road safety seminar|21823698-e0f8-4f21-b51d-d8d3b20a19d7</vt:lpwstr>
  </property>
  <property fmtid="{D5CDD505-2E9C-101B-9397-08002B2CF9AE}" pid="7" name="GPGTopics">
    <vt:lpwstr>10;#Driving, transport and roads|c684a624-22da-45ab-8658-e4f5c96e5147</vt:lpwstr>
  </property>
  <property fmtid="{D5CDD505-2E9C-101B-9397-08002B2CF9AE}" pid="8" name="GPGDocumentCategory">
    <vt:lpwstr>62;#Reports, plans, strategies|a3a5cbce-ccab-4200-a100-46a4b1a13216</vt:lpwstr>
  </property>
  <property fmtid="{D5CDD505-2E9C-101B-9397-08002B2CF9AE}" pid="9" name="Pinned Status">
    <vt:bool>false</vt:bool>
  </property>
  <property fmtid="{D5CDD505-2E9C-101B-9397-08002B2CF9AE}" pid="10" name="WorkflowChangePath">
    <vt:lpwstr>1d76ee2e-2bc3-458c-b4ce-f3a68e3cea98,3;1d76ee2e-2bc3-458c-b4ce-f3a68e3cea98,3;1d76ee2e-2bc3-458c-b4ce-f3a68e3cea98,4;1d76ee2e-2bc3-458c-b4ce-f3a68e3cea98,4;1d76ee2e-2bc3-458c-b4ce-f3a68e3cea98,18;1d76ee2e-2bc3-458c-b4ce-f3a68e3cea98,19;</vt:lpwstr>
  </property>
  <property fmtid="{D5CDD505-2E9C-101B-9397-08002B2CF9AE}" pid="11" name="GPGLifeEvents">
    <vt:lpwstr/>
  </property>
  <property fmtid="{D5CDD505-2E9C-101B-9397-08002B2CF9AE}" pid="12" name="GPG Approval Status">
    <vt:lpwstr>Approved</vt:lpwstr>
  </property>
  <property fmtid="{D5CDD505-2E9C-101B-9397-08002B2CF9AE}" pid="13" name="GPGPersonas">
    <vt:lpwstr>11;#Business Person|371b71d8-21f2-4477-962f-f3116528c86d;#36;#Disablities|88b9eff6-1878-4948-bbab-c2190ca73d32;#12;#Investor|d96e14c8-a3b8-4de2-9388-dd1fc81341e8;#13;#Parent|6018ed53-6274-473b-a7f3-692b98511ce2;#14;#Student|31791b3d-d012-4449-8842-8911a2fce990</vt:lpwstr>
  </property>
  <property fmtid="{D5CDD505-2E9C-101B-9397-08002B2CF9AE}" pid="14" name="GPGDepartment">
    <vt:lpwstr>1;#Department of Roads and Transport|4ca25ef3-bead-4f04-a5d6-bfb6799100ab</vt:lpwstr>
  </property>
  <property fmtid="{D5CDD505-2E9C-101B-9397-08002B2CF9AE}" pid="15" name="GPGMunicipality">
    <vt:lpwstr>2;#All Municipalities|6b95750f-93a4-4398-9bde-c8d6eaff1cc0</vt:lpwstr>
  </property>
</Properties>
</file>