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style2.xml" ContentType="application/vnd.ms-office.chartstyle+xml"/>
  <Override PartName="/ppt/charts/chart2.xml" ContentType="application/vnd.openxmlformats-officedocument.drawingml.chart+xml"/>
  <Override PartName="/ppt/charts/colors2.xml" ContentType="application/vnd.ms-office.chartcolorstyle+xml"/>
  <Override PartName="/ppt/theme/themeOverride2.xml" ContentType="application/vnd.openxmlformats-officedocument.themeOverr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12"/>
  </p:notesMasterIdLst>
  <p:handoutMasterIdLst>
    <p:handoutMasterId r:id="rId13"/>
  </p:handoutMasterIdLst>
  <p:sldIdLst>
    <p:sldId id="265" r:id="rId6"/>
    <p:sldId id="266" r:id="rId7"/>
    <p:sldId id="267" r:id="rId8"/>
    <p:sldId id="268" r:id="rId9"/>
    <p:sldId id="269" r:id="rId10"/>
    <p:sldId id="260" r:id="rId11"/>
  </p:sldIdLst>
  <p:sldSz cx="12192000" cy="6858000"/>
  <p:notesSz cx="7010400" cy="9296400"/>
  <p:embeddedFontLst>
    <p:embeddedFont>
      <p:font typeface="Calibri" panose="020F0502020204030204" pitchFamily="34" charset="0"/>
      <p:regular r:id="rId14"/>
      <p:bold r:id="rId15"/>
      <p:italic r:id="rId16"/>
      <p:boldItalic r:id="rId17"/>
    </p:embeddedFont>
    <p:embeddedFont>
      <p:font typeface="Monotype Corsiva" panose="03010101010201010101" pitchFamily="66" charset="0"/>
      <p:italic r:id="rId18"/>
    </p:embeddedFont>
  </p:embeddedFontLst>
  <p:defaultTextStyle>
    <a:defPPr>
      <a:defRPr lang="en-GB"/>
    </a:defPPr>
    <a:lvl1pPr algn="l" rtl="0" fontAlgn="base">
      <a:spcBef>
        <a:spcPct val="0"/>
      </a:spcBef>
      <a:spcAft>
        <a:spcPct val="0"/>
      </a:spcAft>
      <a:defRPr kern="1200">
        <a:solidFill>
          <a:schemeClr val="tx1"/>
        </a:solidFill>
        <a:latin typeface="FrizQuadrata BT" pitchFamily="34" charset="0"/>
        <a:ea typeface="+mn-ea"/>
        <a:cs typeface="+mn-cs"/>
      </a:defRPr>
    </a:lvl1pPr>
    <a:lvl2pPr marL="457200" algn="l" rtl="0" fontAlgn="base">
      <a:spcBef>
        <a:spcPct val="0"/>
      </a:spcBef>
      <a:spcAft>
        <a:spcPct val="0"/>
      </a:spcAft>
      <a:defRPr kern="1200">
        <a:solidFill>
          <a:schemeClr val="tx1"/>
        </a:solidFill>
        <a:latin typeface="FrizQuadrata BT" pitchFamily="34" charset="0"/>
        <a:ea typeface="+mn-ea"/>
        <a:cs typeface="+mn-cs"/>
      </a:defRPr>
    </a:lvl2pPr>
    <a:lvl3pPr marL="914400" algn="l" rtl="0" fontAlgn="base">
      <a:spcBef>
        <a:spcPct val="0"/>
      </a:spcBef>
      <a:spcAft>
        <a:spcPct val="0"/>
      </a:spcAft>
      <a:defRPr kern="1200">
        <a:solidFill>
          <a:schemeClr val="tx1"/>
        </a:solidFill>
        <a:latin typeface="FrizQuadrata BT" pitchFamily="34" charset="0"/>
        <a:ea typeface="+mn-ea"/>
        <a:cs typeface="+mn-cs"/>
      </a:defRPr>
    </a:lvl3pPr>
    <a:lvl4pPr marL="1371600" algn="l" rtl="0" fontAlgn="base">
      <a:spcBef>
        <a:spcPct val="0"/>
      </a:spcBef>
      <a:spcAft>
        <a:spcPct val="0"/>
      </a:spcAft>
      <a:defRPr kern="1200">
        <a:solidFill>
          <a:schemeClr val="tx1"/>
        </a:solidFill>
        <a:latin typeface="FrizQuadrata BT" pitchFamily="34" charset="0"/>
        <a:ea typeface="+mn-ea"/>
        <a:cs typeface="+mn-cs"/>
      </a:defRPr>
    </a:lvl4pPr>
    <a:lvl5pPr marL="1828800" algn="l" rtl="0" fontAlgn="base">
      <a:spcBef>
        <a:spcPct val="0"/>
      </a:spcBef>
      <a:spcAft>
        <a:spcPct val="0"/>
      </a:spcAft>
      <a:defRPr kern="1200">
        <a:solidFill>
          <a:schemeClr val="tx1"/>
        </a:solidFill>
        <a:latin typeface="FrizQuadrata BT" pitchFamily="34" charset="0"/>
        <a:ea typeface="+mn-ea"/>
        <a:cs typeface="+mn-cs"/>
      </a:defRPr>
    </a:lvl5pPr>
    <a:lvl6pPr marL="2286000" algn="l" defTabSz="914400" rtl="0" eaLnBrk="1" latinLnBrk="0" hangingPunct="1">
      <a:defRPr kern="1200">
        <a:solidFill>
          <a:schemeClr val="tx1"/>
        </a:solidFill>
        <a:latin typeface="FrizQuadrata BT" pitchFamily="34" charset="0"/>
        <a:ea typeface="+mn-ea"/>
        <a:cs typeface="+mn-cs"/>
      </a:defRPr>
    </a:lvl6pPr>
    <a:lvl7pPr marL="2743200" algn="l" defTabSz="914400" rtl="0" eaLnBrk="1" latinLnBrk="0" hangingPunct="1">
      <a:defRPr kern="1200">
        <a:solidFill>
          <a:schemeClr val="tx1"/>
        </a:solidFill>
        <a:latin typeface="FrizQuadrata BT" pitchFamily="34" charset="0"/>
        <a:ea typeface="+mn-ea"/>
        <a:cs typeface="+mn-cs"/>
      </a:defRPr>
    </a:lvl7pPr>
    <a:lvl8pPr marL="3200400" algn="l" defTabSz="914400" rtl="0" eaLnBrk="1" latinLnBrk="0" hangingPunct="1">
      <a:defRPr kern="1200">
        <a:solidFill>
          <a:schemeClr val="tx1"/>
        </a:solidFill>
        <a:latin typeface="FrizQuadrata BT" pitchFamily="34" charset="0"/>
        <a:ea typeface="+mn-ea"/>
        <a:cs typeface="+mn-cs"/>
      </a:defRPr>
    </a:lvl8pPr>
    <a:lvl9pPr marL="3657600" algn="l" defTabSz="914400" rtl="0" eaLnBrk="1" latinLnBrk="0" hangingPunct="1">
      <a:defRPr kern="1200">
        <a:solidFill>
          <a:schemeClr val="tx1"/>
        </a:solidFill>
        <a:latin typeface="FrizQuadrata BT"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lego Bolsiek" initials="KB" lastIdx="2" clrIdx="0">
    <p:extLst>
      <p:ext uri="{19B8F6BF-5375-455C-9EA6-DF929625EA0E}">
        <p15:presenceInfo xmlns:p15="http://schemas.microsoft.com/office/powerpoint/2012/main" userId="S::Katlego@saia.co.za::d6f6eb73-9054-4c30-b3e7-b352aa1bd0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9933"/>
    <a:srgbClr val="800000"/>
    <a:srgbClr val="008000"/>
    <a:srgbClr val="4F8AC5"/>
    <a:srgbClr val="336699"/>
    <a:srgbClr val="0066CC"/>
    <a:srgbClr val="3399FF"/>
    <a:srgbClr val="0099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74768" autoAdjust="0"/>
  </p:normalViewPr>
  <p:slideViewPr>
    <p:cSldViewPr>
      <p:cViewPr varScale="1">
        <p:scale>
          <a:sx n="54" d="100"/>
          <a:sy n="54" d="100"/>
        </p:scale>
        <p:origin x="1458"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5.xml"/><Relationship Id="rId5" Type="http://schemas.openxmlformats.org/officeDocument/2006/relationships/slideMaster" Target="slideMasters/slideMaster1.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8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Sheet1!$B$2:$B$4</c:f>
              <c:numCache>
                <c:formatCode>General</c:formatCode>
                <c:ptCount val="3"/>
                <c:pt idx="0">
                  <c:v>78</c:v>
                </c:pt>
                <c:pt idx="1">
                  <c:v>91</c:v>
                </c:pt>
                <c:pt idx="2">
                  <c:v>89.3</c:v>
                </c:pt>
              </c:numCache>
            </c:numRef>
          </c:val>
          <c:extLst>
            <c:ext xmlns:c16="http://schemas.microsoft.com/office/drawing/2014/chart" uri="{C3380CC4-5D6E-409C-BE32-E72D297353CC}">
              <c16:uniqueId val="{00000000-44AC-497E-9C74-B7F73BA7AE91}"/>
            </c:ext>
          </c:extLst>
        </c:ser>
        <c:ser>
          <c:idx val="1"/>
          <c:order val="1"/>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Sheet1!$C$2:$C$4</c:f>
              <c:numCache>
                <c:formatCode>General</c:formatCode>
                <c:ptCount val="3"/>
                <c:pt idx="0">
                  <c:v>6</c:v>
                </c:pt>
                <c:pt idx="1">
                  <c:v>3</c:v>
                </c:pt>
                <c:pt idx="2">
                  <c:v>4.2</c:v>
                </c:pt>
              </c:numCache>
            </c:numRef>
          </c:val>
          <c:extLst>
            <c:ext xmlns:c16="http://schemas.microsoft.com/office/drawing/2014/chart" uri="{C3380CC4-5D6E-409C-BE32-E72D297353CC}">
              <c16:uniqueId val="{00000001-44AC-497E-9C74-B7F73BA7AE91}"/>
            </c:ext>
          </c:extLst>
        </c:ser>
        <c:ser>
          <c:idx val="2"/>
          <c:order val="2"/>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Sheet1!$D$2:$D$4</c:f>
              <c:numCache>
                <c:formatCode>General</c:formatCode>
                <c:ptCount val="3"/>
                <c:pt idx="0">
                  <c:v>16</c:v>
                </c:pt>
                <c:pt idx="1">
                  <c:v>5</c:v>
                </c:pt>
                <c:pt idx="2">
                  <c:v>6.5</c:v>
                </c:pt>
              </c:numCache>
            </c:numRef>
          </c:val>
          <c:extLst>
            <c:ext xmlns:c16="http://schemas.microsoft.com/office/drawing/2014/chart" uri="{C3380CC4-5D6E-409C-BE32-E72D297353CC}">
              <c16:uniqueId val="{00000002-44AC-497E-9C74-B7F73BA7AE91}"/>
            </c:ext>
          </c:extLst>
        </c:ser>
        <c:dLbls>
          <c:dLblPos val="outEnd"/>
          <c:showLegendKey val="0"/>
          <c:showVal val="1"/>
          <c:showCatName val="0"/>
          <c:showSerName val="0"/>
          <c:showPercent val="0"/>
          <c:showBubbleSize val="0"/>
        </c:dLbls>
        <c:gapWidth val="219"/>
        <c:overlap val="-27"/>
        <c:axId val="751479168"/>
        <c:axId val="751479952"/>
      </c:barChart>
      <c:catAx>
        <c:axId val="7514791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479952"/>
        <c:crosses val="autoZero"/>
        <c:auto val="1"/>
        <c:lblAlgn val="ctr"/>
        <c:lblOffset val="100"/>
        <c:noMultiLvlLbl val="0"/>
      </c:catAx>
      <c:valAx>
        <c:axId val="751479952"/>
        <c:scaling>
          <c:orientation val="minMax"/>
        </c:scaling>
        <c:delete val="1"/>
        <c:axPos val="l"/>
        <c:numFmt formatCode="General" sourceLinked="1"/>
        <c:majorTickMark val="out"/>
        <c:minorTickMark val="none"/>
        <c:tickLblPos val="nextTo"/>
        <c:crossAx val="751479168"/>
        <c:crosses val="autoZero"/>
        <c:crossBetween val="between"/>
      </c:valAx>
      <c:spPr>
        <a:noFill/>
        <a:ln>
          <a:noFill/>
        </a:ln>
        <a:effectLst/>
      </c:spPr>
    </c:plotArea>
    <c:plotVisOnly val="1"/>
    <c:dispBlanksAs val="gap"/>
    <c:showDLblsOverMax val="0"/>
  </c:chart>
  <c:spPr>
    <a:solidFill>
      <a:schemeClr val="bg1"/>
    </a:solidFill>
    <a:ln>
      <a:solidFill>
        <a:schemeClr val="tx1">
          <a:lumMod val="20000"/>
          <a:lumOff val="80000"/>
        </a:schemeClr>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2018</c:v>
                </c:pt>
              </c:strCache>
            </c:strRef>
          </c:tx>
          <c:dPt>
            <c:idx val="0"/>
            <c:bubble3D val="0"/>
            <c:spPr>
              <a:solidFill>
                <a:srgbClr val="008000"/>
              </a:solidFill>
              <a:ln w="19050">
                <a:solidFill>
                  <a:schemeClr val="lt1"/>
                </a:solidFill>
              </a:ln>
              <a:effectLst/>
            </c:spPr>
            <c:extLst>
              <c:ext xmlns:c16="http://schemas.microsoft.com/office/drawing/2014/chart" uri="{C3380CC4-5D6E-409C-BE32-E72D297353CC}">
                <c16:uniqueId val="{00000001-54FD-49DF-9015-570A89EC6C2A}"/>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54FD-49DF-9015-570A89EC6C2A}"/>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54FD-49DF-9015-570A89EC6C2A}"/>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54FD-49DF-9015-570A89EC6C2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Human Factors</c:v>
                </c:pt>
                <c:pt idx="1">
                  <c:v>Vehicle Factors</c:v>
                </c:pt>
                <c:pt idx="2">
                  <c:v>Roads and Environmental Factors</c:v>
                </c:pt>
              </c:strCache>
            </c:strRef>
          </c:cat>
          <c:val>
            <c:numRef>
              <c:f>Sheet1!$B$2:$B$4</c:f>
              <c:numCache>
                <c:formatCode>General</c:formatCode>
                <c:ptCount val="3"/>
                <c:pt idx="0">
                  <c:v>89.3</c:v>
                </c:pt>
                <c:pt idx="1">
                  <c:v>4.2</c:v>
                </c:pt>
                <c:pt idx="2">
                  <c:v>6.5</c:v>
                </c:pt>
              </c:numCache>
            </c:numRef>
          </c:val>
          <c:extLst>
            <c:ext xmlns:c16="http://schemas.microsoft.com/office/drawing/2014/chart" uri="{C3380CC4-5D6E-409C-BE32-E72D297353CC}">
              <c16:uniqueId val="{00000008-54FD-49DF-9015-570A89EC6C2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lumMod val="20000"/>
          <a:lumOff val="80000"/>
        </a:schemeClr>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4"/>
            <a:ext cx="3037840" cy="464820"/>
          </a:xfrm>
          <a:prstGeom prst="rect">
            <a:avLst/>
          </a:prstGeom>
        </p:spPr>
        <p:txBody>
          <a:bodyPr vert="horz" lIns="91404" tIns="45701" rIns="91404" bIns="45701" rtlCol="0"/>
          <a:lstStyle>
            <a:lvl1pPr algn="l">
              <a:defRPr sz="1200"/>
            </a:lvl1pPr>
          </a:lstStyle>
          <a:p>
            <a:endParaRPr lang="en-ZA"/>
          </a:p>
        </p:txBody>
      </p:sp>
      <p:sp>
        <p:nvSpPr>
          <p:cNvPr id="3" name="Date Placeholder 2"/>
          <p:cNvSpPr>
            <a:spLocks noGrp="1"/>
          </p:cNvSpPr>
          <p:nvPr>
            <p:ph type="dt" sz="quarter" idx="1"/>
          </p:nvPr>
        </p:nvSpPr>
        <p:spPr>
          <a:xfrm>
            <a:off x="3970941" y="4"/>
            <a:ext cx="3037840" cy="464820"/>
          </a:xfrm>
          <a:prstGeom prst="rect">
            <a:avLst/>
          </a:prstGeom>
        </p:spPr>
        <p:txBody>
          <a:bodyPr vert="horz" lIns="91404" tIns="45701" rIns="91404" bIns="45701" rtlCol="0"/>
          <a:lstStyle>
            <a:lvl1pPr algn="r">
              <a:defRPr sz="1200"/>
            </a:lvl1pPr>
          </a:lstStyle>
          <a:p>
            <a:fld id="{29048BA2-DBD1-4A27-9964-DE54903930FB}" type="datetimeFigureOut">
              <a:rPr lang="en-ZA" smtClean="0"/>
              <a:t>2019/11/04</a:t>
            </a:fld>
            <a:endParaRPr lang="en-ZA"/>
          </a:p>
        </p:txBody>
      </p:sp>
      <p:sp>
        <p:nvSpPr>
          <p:cNvPr id="4" name="Footer Placeholder 3"/>
          <p:cNvSpPr>
            <a:spLocks noGrp="1"/>
          </p:cNvSpPr>
          <p:nvPr>
            <p:ph type="ftr" sz="quarter" idx="2"/>
          </p:nvPr>
        </p:nvSpPr>
        <p:spPr>
          <a:xfrm>
            <a:off x="7" y="8829970"/>
            <a:ext cx="3037840" cy="464820"/>
          </a:xfrm>
          <a:prstGeom prst="rect">
            <a:avLst/>
          </a:prstGeom>
        </p:spPr>
        <p:txBody>
          <a:bodyPr vert="horz" lIns="91404" tIns="45701" rIns="91404" bIns="45701" rtlCol="0" anchor="b"/>
          <a:lstStyle>
            <a:lvl1pPr algn="l">
              <a:defRPr sz="1200"/>
            </a:lvl1pPr>
          </a:lstStyle>
          <a:p>
            <a:endParaRPr lang="en-ZA"/>
          </a:p>
        </p:txBody>
      </p:sp>
      <p:sp>
        <p:nvSpPr>
          <p:cNvPr id="5" name="Slide Number Placeholder 4"/>
          <p:cNvSpPr>
            <a:spLocks noGrp="1"/>
          </p:cNvSpPr>
          <p:nvPr>
            <p:ph type="sldNum" sz="quarter" idx="3"/>
          </p:nvPr>
        </p:nvSpPr>
        <p:spPr>
          <a:xfrm>
            <a:off x="3970941" y="8829970"/>
            <a:ext cx="3037840" cy="464820"/>
          </a:xfrm>
          <a:prstGeom prst="rect">
            <a:avLst/>
          </a:prstGeom>
        </p:spPr>
        <p:txBody>
          <a:bodyPr vert="horz" lIns="91404" tIns="45701" rIns="91404" bIns="45701" rtlCol="0" anchor="b"/>
          <a:lstStyle>
            <a:lvl1pPr algn="r">
              <a:defRPr sz="1200"/>
            </a:lvl1pPr>
          </a:lstStyle>
          <a:p>
            <a:fld id="{7E86AE0A-2A0D-4A3B-8C97-25F1D10340F4}" type="slidenum">
              <a:rPr lang="en-ZA" smtClean="0"/>
              <a:t>‹#›</a:t>
            </a:fld>
            <a:endParaRPr lang="en-ZA"/>
          </a:p>
        </p:txBody>
      </p:sp>
    </p:spTree>
    <p:extLst>
      <p:ext uri="{BB962C8B-B14F-4D97-AF65-F5344CB8AC3E}">
        <p14:creationId xmlns:p14="http://schemas.microsoft.com/office/powerpoint/2010/main" val="1254095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4"/>
            <a:ext cx="3037840" cy="464820"/>
          </a:xfrm>
          <a:prstGeom prst="rect">
            <a:avLst/>
          </a:prstGeom>
        </p:spPr>
        <p:txBody>
          <a:bodyPr vert="horz" lIns="91404" tIns="45701" rIns="91404" bIns="45701" rtlCol="0"/>
          <a:lstStyle>
            <a:lvl1pPr algn="l">
              <a:defRPr sz="1200"/>
            </a:lvl1pPr>
          </a:lstStyle>
          <a:p>
            <a:pPr>
              <a:defRPr/>
            </a:pPr>
            <a:endParaRPr lang="en-US"/>
          </a:p>
        </p:txBody>
      </p:sp>
      <p:sp>
        <p:nvSpPr>
          <p:cNvPr id="3" name="Date Placeholder 2"/>
          <p:cNvSpPr>
            <a:spLocks noGrp="1"/>
          </p:cNvSpPr>
          <p:nvPr>
            <p:ph type="dt" idx="1"/>
          </p:nvPr>
        </p:nvSpPr>
        <p:spPr>
          <a:xfrm>
            <a:off x="3970941" y="4"/>
            <a:ext cx="3037840" cy="464820"/>
          </a:xfrm>
          <a:prstGeom prst="rect">
            <a:avLst/>
          </a:prstGeom>
        </p:spPr>
        <p:txBody>
          <a:bodyPr vert="horz" lIns="91404" tIns="45701" rIns="91404" bIns="45701" rtlCol="0"/>
          <a:lstStyle>
            <a:lvl1pPr algn="r">
              <a:defRPr sz="1200"/>
            </a:lvl1pPr>
          </a:lstStyle>
          <a:p>
            <a:pPr>
              <a:defRPr/>
            </a:pPr>
            <a:fld id="{6A5BAE26-50FA-4D4E-B80E-889FF8779930}" type="datetimeFigureOut">
              <a:rPr lang="en-US"/>
              <a:pPr>
                <a:defRPr/>
              </a:pPr>
              <a:t>11/4/2019</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1404" tIns="45701" rIns="91404" bIns="45701" rtlCol="0" anchor="ctr"/>
          <a:lstStyle/>
          <a:p>
            <a:pPr lvl="0"/>
            <a:endParaRPr lang="en-US" noProof="0"/>
          </a:p>
        </p:txBody>
      </p:sp>
      <p:sp>
        <p:nvSpPr>
          <p:cNvPr id="5" name="Notes Placeholder 4"/>
          <p:cNvSpPr>
            <a:spLocks noGrp="1"/>
          </p:cNvSpPr>
          <p:nvPr>
            <p:ph type="body" sz="quarter" idx="3"/>
          </p:nvPr>
        </p:nvSpPr>
        <p:spPr>
          <a:xfrm>
            <a:off x="701041" y="4415793"/>
            <a:ext cx="5608320" cy="4183379"/>
          </a:xfrm>
          <a:prstGeom prst="rect">
            <a:avLst/>
          </a:prstGeom>
        </p:spPr>
        <p:txBody>
          <a:bodyPr vert="horz" lIns="91404" tIns="45701" rIns="91404" bIns="4570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7" y="8829970"/>
            <a:ext cx="3037840" cy="464820"/>
          </a:xfrm>
          <a:prstGeom prst="rect">
            <a:avLst/>
          </a:prstGeom>
        </p:spPr>
        <p:txBody>
          <a:bodyPr vert="horz" lIns="91404" tIns="45701" rIns="91404" bIns="45701"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41" y="8829970"/>
            <a:ext cx="3037840" cy="464820"/>
          </a:xfrm>
          <a:prstGeom prst="rect">
            <a:avLst/>
          </a:prstGeom>
        </p:spPr>
        <p:txBody>
          <a:bodyPr vert="horz" lIns="91404" tIns="45701" rIns="91404" bIns="45701" rtlCol="0" anchor="b"/>
          <a:lstStyle>
            <a:lvl1pPr algn="r">
              <a:defRPr sz="1200"/>
            </a:lvl1pPr>
          </a:lstStyle>
          <a:p>
            <a:pPr>
              <a:defRPr/>
            </a:pPr>
            <a:fld id="{D3942754-21F1-41E1-B0D2-EA02746BB1A1}" type="slidenum">
              <a:rPr lang="en-US"/>
              <a:pPr>
                <a:defRPr/>
              </a:pPr>
              <a:t>‹#›</a:t>
            </a:fld>
            <a:endParaRPr lang="en-US"/>
          </a:p>
        </p:txBody>
      </p:sp>
    </p:spTree>
    <p:extLst>
      <p:ext uri="{BB962C8B-B14F-4D97-AF65-F5344CB8AC3E}">
        <p14:creationId xmlns:p14="http://schemas.microsoft.com/office/powerpoint/2010/main" val="1896822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fontScale="92500" lnSpcReduction="10000"/>
          </a:bodyPr>
          <a:lstStyle/>
          <a:p>
            <a:pPr rtl="0"/>
            <a:r>
              <a:rPr lang="en-US" sz="1200" b="0" i="0" kern="1200" dirty="0">
                <a:solidFill>
                  <a:schemeClr val="tx1"/>
                </a:solidFill>
                <a:effectLst/>
                <a:latin typeface="+mn-lt"/>
                <a:ea typeface="+mn-ea"/>
                <a:cs typeface="+mn-cs"/>
              </a:rPr>
              <a:t>driver behavior monitoring systems for speed enforcement and mitigate theft and the abuse of equipment. Responsible drivers use various driver behavior monitoring apps to work out safer and greener driving habits and decrease fuel costs.</a:t>
            </a:r>
          </a:p>
          <a:p>
            <a:pPr rtl="0"/>
            <a:r>
              <a:rPr lang="en-US" sz="1200" b="0" i="0" kern="1200" dirty="0">
                <a:solidFill>
                  <a:schemeClr val="tx1"/>
                </a:solidFill>
                <a:effectLst/>
                <a:latin typeface="+mn-lt"/>
                <a:ea typeface="+mn-ea"/>
                <a:cs typeface="+mn-cs"/>
              </a:rPr>
              <a:t>As a rule, tracking driver’s behavior is done using telemetry devices that are installed on vehicles with software to monitor and analyze the device logs.</a:t>
            </a:r>
          </a:p>
          <a:p>
            <a:endParaRPr lang="en-US" dirty="0"/>
          </a:p>
          <a:p>
            <a:r>
              <a:rPr lang="en-US" sz="1200" b="0" i="0" kern="1200" dirty="0">
                <a:solidFill>
                  <a:schemeClr val="tx1"/>
                </a:solidFill>
                <a:effectLst/>
                <a:latin typeface="+mn-lt"/>
                <a:ea typeface="+mn-ea"/>
                <a:cs typeface="+mn-cs"/>
              </a:rPr>
              <a:t>The number one reason driver scorecards are used is to help improve driver safety and reduce the amount of accidents and claims. In addition to this, scorecards are effective for increasing fleet productivity, improving vehicle health, and increasing compliance or reducing violations.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driving habits, like your driving style, distance travelled, the time of day during which you typically drive, how often you use your phone while driving, and lastly whether you generally obey the speed limits. These factors are used to provide you with a score of how well you’re driving compared to others on the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and information on where you can improve if need be.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the system provides daily, weekly, and monthly scorecards to each driver, as well as in-cab feedback through lights or audio warnings when they exceed nominal threshold behaviors, then the safety team could devise a plan to reward the driver who is modifying his or her driving to be more like the ideal condition. While this is rewarding for “stopping” certain behaviors, it’s also rewarding the adoption of new, positive behaviors. This could include driving gently, shutting off the engine instead of idling when at a long duration stop, and increasing following distance by curbing harsh braking.</a:t>
            </a:r>
            <a:endParaRPr lang="en-US" dirty="0"/>
          </a:p>
        </p:txBody>
      </p:sp>
      <p:sp>
        <p:nvSpPr>
          <p:cNvPr id="4" name="Slide Number Placeholder 3"/>
          <p:cNvSpPr>
            <a:spLocks noGrp="1"/>
          </p:cNvSpPr>
          <p:nvPr>
            <p:ph type="sldNum" sz="quarter" idx="5"/>
          </p:nvPr>
        </p:nvSpPr>
        <p:spPr/>
        <p:txBody>
          <a:bodyPr/>
          <a:lstStyle/>
          <a:p>
            <a:pPr>
              <a:defRPr/>
            </a:pPr>
            <a:fld id="{D3942754-21F1-41E1-B0D2-EA02746BB1A1}" type="slidenum">
              <a:rPr lang="en-US" smtClean="0"/>
              <a:pPr>
                <a:defRPr/>
              </a:pPr>
              <a:t>4</a:t>
            </a:fld>
            <a:endParaRPr lang="en-US"/>
          </a:p>
        </p:txBody>
      </p:sp>
    </p:spTree>
    <p:extLst>
      <p:ext uri="{BB962C8B-B14F-4D97-AF65-F5344CB8AC3E}">
        <p14:creationId xmlns:p14="http://schemas.microsoft.com/office/powerpoint/2010/main" val="4224328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Oldest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in the market. This encourages drivers to stay claims free and get a bonus at the end of a cycle. Thus encouraging drivers to stay clear of accidents in order to get a bonus, in return reducing the number of accidents.</a:t>
            </a:r>
          </a:p>
          <a:p>
            <a:r>
              <a:rPr lang="en-US" sz="1200" b="0" i="0" kern="1200" dirty="0">
                <a:solidFill>
                  <a:schemeClr val="tx1"/>
                </a:solidFill>
                <a:effectLst/>
                <a:latin typeface="+mn-lt"/>
                <a:ea typeface="+mn-ea"/>
                <a:cs typeface="+mn-cs"/>
              </a:rPr>
              <a:t>Safe drivers can earn points for good habits and redeem them for products. an incentive-based driving behaviour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that rewards clients for improving their </a:t>
            </a:r>
            <a:r>
              <a:rPr lang="en-US" sz="1200" b="0" i="0" kern="1200" dirty="0" err="1">
                <a:solidFill>
                  <a:schemeClr val="tx1"/>
                </a:solidFill>
                <a:effectLst/>
                <a:latin typeface="+mn-lt"/>
                <a:ea typeface="+mn-ea"/>
                <a:cs typeface="+mn-cs"/>
              </a:rPr>
              <a:t>driving.In</a:t>
            </a:r>
            <a:r>
              <a:rPr lang="en-US" sz="1200" b="0" i="0" kern="1200" dirty="0">
                <a:solidFill>
                  <a:schemeClr val="tx1"/>
                </a:solidFill>
                <a:effectLst/>
                <a:latin typeface="+mn-lt"/>
                <a:ea typeface="+mn-ea"/>
                <a:cs typeface="+mn-cs"/>
              </a:rPr>
              <a:t> addition, fewer accidents benefit society as a whole, as roads become safer.</a:t>
            </a:r>
          </a:p>
          <a:p>
            <a:r>
              <a:rPr lang="en-US" sz="1200" b="0" i="0" kern="1200" dirty="0">
                <a:solidFill>
                  <a:schemeClr val="tx1"/>
                </a:solidFill>
                <a:effectLst/>
                <a:latin typeface="+mn-lt"/>
                <a:ea typeface="+mn-ea"/>
                <a:cs typeface="+mn-cs"/>
              </a:rPr>
              <a:t>Premium discounts apply when a driver maintains a specific driver scorecards and getting refund on portions of their premiums.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D3942754-21F1-41E1-B0D2-EA02746BB1A1}" type="slidenum">
              <a:rPr lang="en-US" smtClean="0"/>
              <a:pPr>
                <a:defRPr/>
              </a:pPr>
              <a:t>5</a:t>
            </a:fld>
            <a:endParaRPr lang="en-US"/>
          </a:p>
        </p:txBody>
      </p:sp>
    </p:spTree>
    <p:extLst>
      <p:ext uri="{BB962C8B-B14F-4D97-AF65-F5344CB8AC3E}">
        <p14:creationId xmlns:p14="http://schemas.microsoft.com/office/powerpoint/2010/main" val="137452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942754-21F1-41E1-B0D2-EA02746BB1A1}" type="slidenum">
              <a:rPr lang="en-US" smtClean="0"/>
              <a:pPr>
                <a:defRPr/>
              </a:pPr>
              <a:t>6</a:t>
            </a:fld>
            <a:endParaRPr lang="en-US"/>
          </a:p>
        </p:txBody>
      </p:sp>
    </p:spTree>
    <p:extLst>
      <p:ext uri="{BB962C8B-B14F-4D97-AF65-F5344CB8AC3E}">
        <p14:creationId xmlns:p14="http://schemas.microsoft.com/office/powerpoint/2010/main" val="2122019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FDA021C2-146E-4C5A-852E-5A59D9A3B7A2}" type="slidenum">
              <a:rPr lang="en-GB"/>
              <a:pPr>
                <a:defRPr/>
              </a:pPr>
              <a:t>‹#›</a:t>
            </a:fld>
            <a:endParaRPr lang="en-GB"/>
          </a:p>
        </p:txBody>
      </p:sp>
    </p:spTree>
    <p:extLst>
      <p:ext uri="{BB962C8B-B14F-4D97-AF65-F5344CB8AC3E}">
        <p14:creationId xmlns:p14="http://schemas.microsoft.com/office/powerpoint/2010/main" val="2240713586"/>
      </p:ext>
    </p:extLst>
  </p:cSld>
  <p:clrMapOvr>
    <a:masterClrMapping/>
  </p:clrMapOvr>
  <p:transition spd="med">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93BB0373-6F5D-410C-8F7F-1536D7A209D5}" type="slidenum">
              <a:rPr lang="en-GB"/>
              <a:pPr>
                <a:defRPr/>
              </a:pPr>
              <a:t>‹#›</a:t>
            </a:fld>
            <a:endParaRPr lang="en-GB"/>
          </a:p>
        </p:txBody>
      </p:sp>
    </p:spTree>
    <p:extLst>
      <p:ext uri="{BB962C8B-B14F-4D97-AF65-F5344CB8AC3E}">
        <p14:creationId xmlns:p14="http://schemas.microsoft.com/office/powerpoint/2010/main" val="1492355460"/>
      </p:ext>
    </p:extLst>
  </p:cSld>
  <p:clrMapOvr>
    <a:masterClrMapping/>
  </p:clrMapOvr>
  <p:transition spd="med">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27934423-AC0A-4776-9A04-EB5A6BDD9F3A}" type="slidenum">
              <a:rPr lang="en-GB"/>
              <a:pPr>
                <a:defRPr/>
              </a:pPr>
              <a:t>‹#›</a:t>
            </a:fld>
            <a:endParaRPr lang="en-GB"/>
          </a:p>
        </p:txBody>
      </p:sp>
    </p:spTree>
    <p:extLst>
      <p:ext uri="{BB962C8B-B14F-4D97-AF65-F5344CB8AC3E}">
        <p14:creationId xmlns:p14="http://schemas.microsoft.com/office/powerpoint/2010/main" val="1139678124"/>
      </p:ext>
    </p:extLst>
  </p:cSld>
  <p:clrMapOvr>
    <a:masterClrMapping/>
  </p:clrMapOvr>
  <p:transition spd="med">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AF1A756B-3F84-49DE-AFF6-F8B21F7E8897}" type="slidenum">
              <a:rPr lang="en-GB"/>
              <a:pPr>
                <a:defRPr/>
              </a:pPr>
              <a:t>‹#›</a:t>
            </a:fld>
            <a:endParaRPr lang="en-GB"/>
          </a:p>
        </p:txBody>
      </p:sp>
    </p:spTree>
    <p:extLst>
      <p:ext uri="{BB962C8B-B14F-4D97-AF65-F5344CB8AC3E}">
        <p14:creationId xmlns:p14="http://schemas.microsoft.com/office/powerpoint/2010/main" val="3660013121"/>
      </p:ext>
    </p:extLst>
  </p:cSld>
  <p:clrMapOvr>
    <a:masterClrMapping/>
  </p:clrMapOvr>
  <p:transition spd="med">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pPr>
              <a:defRPr/>
            </a:pPr>
            <a:fld id="{41339017-565B-422E-BD3C-1F0EDF083CBF}" type="slidenum">
              <a:rPr lang="en-GB"/>
              <a:pPr>
                <a:defRPr/>
              </a:pPr>
              <a:t>‹#›</a:t>
            </a:fld>
            <a:endParaRPr lang="en-GB"/>
          </a:p>
        </p:txBody>
      </p:sp>
    </p:spTree>
    <p:extLst>
      <p:ext uri="{BB962C8B-B14F-4D97-AF65-F5344CB8AC3E}">
        <p14:creationId xmlns:p14="http://schemas.microsoft.com/office/powerpoint/2010/main" val="3999080083"/>
      </p:ext>
    </p:extLst>
  </p:cSld>
  <p:clrMapOvr>
    <a:masterClrMapping/>
  </p:clrMapOvr>
  <p:transition spd="med">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EE9ED4C5-009B-4833-896F-9E05274527C7}" type="slidenum">
              <a:rPr lang="en-GB"/>
              <a:pPr>
                <a:defRPr/>
              </a:pPr>
              <a:t>‹#›</a:t>
            </a:fld>
            <a:endParaRPr lang="en-GB"/>
          </a:p>
        </p:txBody>
      </p:sp>
    </p:spTree>
    <p:extLst>
      <p:ext uri="{BB962C8B-B14F-4D97-AF65-F5344CB8AC3E}">
        <p14:creationId xmlns:p14="http://schemas.microsoft.com/office/powerpoint/2010/main" val="3577047122"/>
      </p:ext>
    </p:extLst>
  </p:cSld>
  <p:clrMapOvr>
    <a:masterClrMapping/>
  </p:clrMapOvr>
  <p:transition spd="med">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3F8DBEEC-EF7E-4170-A5AD-50AFC16F50B5}" type="slidenum">
              <a:rPr lang="en-GB"/>
              <a:pPr>
                <a:defRPr/>
              </a:pPr>
              <a:t>‹#›</a:t>
            </a:fld>
            <a:endParaRPr lang="en-GB"/>
          </a:p>
        </p:txBody>
      </p:sp>
    </p:spTree>
    <p:extLst>
      <p:ext uri="{BB962C8B-B14F-4D97-AF65-F5344CB8AC3E}">
        <p14:creationId xmlns:p14="http://schemas.microsoft.com/office/powerpoint/2010/main" val="1172444915"/>
      </p:ext>
    </p:extLst>
  </p:cSld>
  <p:clrMapOvr>
    <a:masterClrMapping/>
  </p:clrMapOvr>
  <p:transition spd="med">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vl1pPr>
          </a:lstStyle>
          <a:p>
            <a:pPr>
              <a:defRPr/>
            </a:pPr>
            <a:fld id="{DAD77DE5-03C8-4842-908E-3AB2BEE100A6}" type="slidenum">
              <a:rPr lang="en-GB"/>
              <a:pPr>
                <a:defRPr/>
              </a:pPr>
              <a:t>‹#›</a:t>
            </a:fld>
            <a:endParaRPr lang="en-GB"/>
          </a:p>
        </p:txBody>
      </p:sp>
    </p:spTree>
    <p:extLst>
      <p:ext uri="{BB962C8B-B14F-4D97-AF65-F5344CB8AC3E}">
        <p14:creationId xmlns:p14="http://schemas.microsoft.com/office/powerpoint/2010/main" val="3007331743"/>
      </p:ext>
    </p:extLst>
  </p:cSld>
  <p:clrMapOvr>
    <a:masterClrMapping/>
  </p:clrMapOvr>
  <p:transition spd="med">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vl1pPr>
          </a:lstStyle>
          <a:p>
            <a:pPr>
              <a:defRPr/>
            </a:pPr>
            <a:fld id="{393365F7-1F59-44A3-96F3-0C3F7FF8F2AE}" type="slidenum">
              <a:rPr lang="en-GB"/>
              <a:pPr>
                <a:defRPr/>
              </a:pPr>
              <a:t>‹#›</a:t>
            </a:fld>
            <a:endParaRPr lang="en-GB"/>
          </a:p>
        </p:txBody>
      </p:sp>
    </p:spTree>
    <p:extLst>
      <p:ext uri="{BB962C8B-B14F-4D97-AF65-F5344CB8AC3E}">
        <p14:creationId xmlns:p14="http://schemas.microsoft.com/office/powerpoint/2010/main" val="973642460"/>
      </p:ext>
    </p:extLst>
  </p:cSld>
  <p:clrMapOvr>
    <a:masterClrMapping/>
  </p:clrMapOvr>
  <p:transition spd="med">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70D37080-45F7-4EB4-808E-8A308D731935}" type="slidenum">
              <a:rPr lang="en-GB"/>
              <a:pPr>
                <a:defRPr/>
              </a:pPr>
              <a:t>‹#›</a:t>
            </a:fld>
            <a:endParaRPr lang="en-GB"/>
          </a:p>
        </p:txBody>
      </p:sp>
    </p:spTree>
    <p:extLst>
      <p:ext uri="{BB962C8B-B14F-4D97-AF65-F5344CB8AC3E}">
        <p14:creationId xmlns:p14="http://schemas.microsoft.com/office/powerpoint/2010/main" val="3587760899"/>
      </p:ext>
    </p:extLst>
  </p:cSld>
  <p:clrMapOvr>
    <a:masterClrMapping/>
  </p:clrMapOvr>
  <p:transition spd="med">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98128FE3-DB67-4B21-9166-EEDB7BDE084F}" type="slidenum">
              <a:rPr lang="en-GB"/>
              <a:pPr>
                <a:defRPr/>
              </a:pPr>
              <a:t>‹#›</a:t>
            </a:fld>
            <a:endParaRPr lang="en-GB"/>
          </a:p>
        </p:txBody>
      </p:sp>
    </p:spTree>
    <p:extLst>
      <p:ext uri="{BB962C8B-B14F-4D97-AF65-F5344CB8AC3E}">
        <p14:creationId xmlns:p14="http://schemas.microsoft.com/office/powerpoint/2010/main" val="3721591146"/>
      </p:ext>
    </p:extLst>
  </p:cSld>
  <p:clrMapOvr>
    <a:masterClrMapping/>
  </p:clrMapOvr>
  <p:transition spd="med">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Cur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35333" y="4351339"/>
            <a:ext cx="465666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74638"/>
            <a:ext cx="10972800" cy="58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cs typeface="Arial" panose="020B0604020202020204" pitchFamily="34" charset="0"/>
              </a:defRPr>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cs typeface="Arial" panose="020B0604020202020204"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cs typeface="Arial" panose="020B0604020202020204" pitchFamily="34" charset="0"/>
              </a:defRPr>
            </a:lvl1pPr>
          </a:lstStyle>
          <a:p>
            <a:pPr>
              <a:defRPr/>
            </a:pPr>
            <a:fld id="{B69749DA-AEAF-4422-851B-CF8E1197EDC5}" type="slidenum">
              <a:rPr lang="en-GB" smtClean="0"/>
              <a:pPr>
                <a:defRPr/>
              </a:pPr>
              <a:t>‹#›</a:t>
            </a:fld>
            <a:endParaRPr lang="en-GB"/>
          </a:p>
        </p:txBody>
      </p:sp>
      <p:pic>
        <p:nvPicPr>
          <p:cNvPr id="1032" name="Picture 8" descr="SAIA Vertical swart agter small"/>
          <p:cNvPicPr>
            <a:picLocks noChangeAspect="1" noChangeArrowheads="1"/>
          </p:cNvPicPr>
          <p:nvPr userDrawn="1"/>
        </p:nvPicPr>
        <p:blipFill>
          <a:blip r:embed="rId14">
            <a:clrChange>
              <a:clrFrom>
                <a:srgbClr val="0D0D0D"/>
              </a:clrFrom>
              <a:clrTo>
                <a:srgbClr val="0D0D0D">
                  <a:alpha val="0"/>
                </a:srgbClr>
              </a:clrTo>
            </a:clrChange>
            <a:extLst>
              <a:ext uri="{28A0092B-C50C-407E-A947-70E740481C1C}">
                <a14:useLocalDpi xmlns:a14="http://schemas.microsoft.com/office/drawing/2010/main" val="0"/>
              </a:ext>
            </a:extLst>
          </a:blip>
          <a:srcRect/>
          <a:stretch>
            <a:fillRect/>
          </a:stretch>
        </p:blipFill>
        <p:spPr bwMode="auto">
          <a:xfrm>
            <a:off x="10801351" y="5729288"/>
            <a:ext cx="15367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Line 13"/>
          <p:cNvSpPr>
            <a:spLocks noChangeShapeType="1"/>
          </p:cNvSpPr>
          <p:nvPr userDrawn="1"/>
        </p:nvSpPr>
        <p:spPr bwMode="auto">
          <a:xfrm>
            <a:off x="14816" y="980728"/>
            <a:ext cx="11567584" cy="0"/>
          </a:xfrm>
          <a:prstGeom prst="line">
            <a:avLst/>
          </a:prstGeom>
          <a:noFill/>
          <a:ln w="38100">
            <a:solidFill>
              <a:srgbClr val="CC9900"/>
            </a:solidFill>
            <a:round/>
            <a:headEnd/>
            <a:tailEnd/>
          </a:ln>
          <a:effectLst/>
        </p:spPr>
        <p:txBody>
          <a:bodyPr/>
          <a:lstStyle/>
          <a:p>
            <a:pPr>
              <a:defRPr/>
            </a:pPr>
            <a:endParaRPr lang="en-US">
              <a:latin typeface="Arial" panose="020B0604020202020204" pitchFamily="34" charset="0"/>
              <a:cs typeface="Arial" panose="020B0604020202020204" pitchFamily="34" charset="0"/>
            </a:endParaRPr>
          </a:p>
        </p:txBody>
      </p:sp>
      <p:sp>
        <p:nvSpPr>
          <p:cNvPr id="1038" name="Line 14"/>
          <p:cNvSpPr>
            <a:spLocks noChangeShapeType="1"/>
          </p:cNvSpPr>
          <p:nvPr userDrawn="1"/>
        </p:nvSpPr>
        <p:spPr bwMode="auto">
          <a:xfrm>
            <a:off x="10430933" y="988212"/>
            <a:ext cx="1151467" cy="0"/>
          </a:xfrm>
          <a:prstGeom prst="line">
            <a:avLst/>
          </a:prstGeom>
          <a:noFill/>
          <a:ln w="38100">
            <a:solidFill>
              <a:srgbClr val="FFCC00"/>
            </a:solidFill>
            <a:round/>
            <a:headEnd/>
            <a:tailEnd/>
          </a:ln>
          <a:effectLst/>
        </p:spPr>
        <p:txBody>
          <a:bodyPr/>
          <a:lstStyle/>
          <a:p>
            <a:pPr>
              <a:defRPr/>
            </a:pPr>
            <a:endParaRPr lang="en-US">
              <a:latin typeface="Arial" panose="020B0604020202020204" pitchFamily="34" charset="0"/>
              <a:cs typeface="Arial" panose="020B0604020202020204" pitchFamily="34" charset="0"/>
            </a:endParaRPr>
          </a:p>
        </p:txBody>
      </p:sp>
      <p:sp>
        <p:nvSpPr>
          <p:cNvPr id="1039" name="Line 15"/>
          <p:cNvSpPr>
            <a:spLocks noChangeShapeType="1"/>
          </p:cNvSpPr>
          <p:nvPr userDrawn="1"/>
        </p:nvSpPr>
        <p:spPr bwMode="auto">
          <a:xfrm>
            <a:off x="10430933" y="980728"/>
            <a:ext cx="1151467" cy="0"/>
          </a:xfrm>
          <a:prstGeom prst="line">
            <a:avLst/>
          </a:prstGeom>
          <a:noFill/>
          <a:ln w="38100">
            <a:solidFill>
              <a:srgbClr val="FFCC00"/>
            </a:solidFill>
            <a:round/>
            <a:headEnd/>
            <a:tailEnd/>
          </a:ln>
          <a:effectLst/>
        </p:spPr>
        <p:txBody>
          <a:bodyPr/>
          <a:lstStyle/>
          <a:p>
            <a:pPr>
              <a:defRPr/>
            </a:pPr>
            <a:endParaRPr lang="en-US">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cut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037"/>
                                        </p:tgtEl>
                                        <p:attrNameLst>
                                          <p:attrName>style.visibility</p:attrName>
                                        </p:attrNameLst>
                                      </p:cBhvr>
                                      <p:to>
                                        <p:strVal val="visible"/>
                                      </p:to>
                                    </p:set>
                                    <p:anim calcmode="lin" valueType="num">
                                      <p:cBhvr additive="base">
                                        <p:cTn id="7" dur="500" fill="hold"/>
                                        <p:tgtEl>
                                          <p:spTgt spid="1037"/>
                                        </p:tgtEl>
                                        <p:attrNameLst>
                                          <p:attrName>ppt_x</p:attrName>
                                        </p:attrNameLst>
                                      </p:cBhvr>
                                      <p:tavLst>
                                        <p:tav tm="0">
                                          <p:val>
                                            <p:strVal val="0-#ppt_w/2"/>
                                          </p:val>
                                        </p:tav>
                                        <p:tav tm="100000">
                                          <p:val>
                                            <p:strVal val="#ppt_x"/>
                                          </p:val>
                                        </p:tav>
                                      </p:tavLst>
                                    </p:anim>
                                    <p:anim calcmode="lin" valueType="num">
                                      <p:cBhvr additive="base">
                                        <p:cTn id="8" dur="500" fill="hold"/>
                                        <p:tgtEl>
                                          <p:spTgt spid="103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500"/>
                                  </p:stCondLst>
                                  <p:childTnLst>
                                    <p:set>
                                      <p:cBhvr>
                                        <p:cTn id="11" dur="1" fill="hold">
                                          <p:stCondLst>
                                            <p:cond delay="0"/>
                                          </p:stCondLst>
                                        </p:cTn>
                                        <p:tgtEl>
                                          <p:spTgt spid="1038"/>
                                        </p:tgtEl>
                                        <p:attrNameLst>
                                          <p:attrName>style.visibility</p:attrName>
                                        </p:attrNameLst>
                                      </p:cBhvr>
                                      <p:to>
                                        <p:strVal val="visible"/>
                                      </p:to>
                                    </p:set>
                                    <p:anim calcmode="lin" valueType="num">
                                      <p:cBhvr additive="base">
                                        <p:cTn id="12" dur="500" fill="hold"/>
                                        <p:tgtEl>
                                          <p:spTgt spid="1038"/>
                                        </p:tgtEl>
                                        <p:attrNameLst>
                                          <p:attrName>ppt_x</p:attrName>
                                        </p:attrNameLst>
                                      </p:cBhvr>
                                      <p:tavLst>
                                        <p:tav tm="0">
                                          <p:val>
                                            <p:strVal val="0-#ppt_w/2"/>
                                          </p:val>
                                        </p:tav>
                                        <p:tav tm="100000">
                                          <p:val>
                                            <p:strVal val="#ppt_x"/>
                                          </p:val>
                                        </p:tav>
                                      </p:tavLst>
                                    </p:anim>
                                    <p:anim calcmode="lin" valueType="num">
                                      <p:cBhvr additive="base">
                                        <p:cTn id="13" dur="500" fill="hold"/>
                                        <p:tgtEl>
                                          <p:spTgt spid="103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0"/>
                                            </p:cond>
                                          </p:stCondLst>
                                        </p:cTn>
                                        <p:tgtEl>
                                          <p:spTgt spid="1038"/>
                                        </p:tgtEl>
                                        <p:attrNameLst>
                                          <p:attrName>style.visibility</p:attrName>
                                        </p:attrNameLst>
                                      </p:cBhvr>
                                      <p:to>
                                        <p:strVal val="hidden"/>
                                      </p:to>
                                    </p:set>
                                  </p:subTnLst>
                                </p:cTn>
                              </p:par>
                            </p:childTnLst>
                          </p:cTn>
                        </p:par>
                        <p:par>
                          <p:cTn id="14" fill="hold" nodeType="afterGroup">
                            <p:stCondLst>
                              <p:cond delay="1500"/>
                            </p:stCondLst>
                            <p:childTnLst>
                              <p:par>
                                <p:cTn id="15" presetID="2" presetClass="entr" presetSubtype="8" fill="hold" nodeType="afterEffect">
                                  <p:stCondLst>
                                    <p:cond delay="0"/>
                                  </p:stCondLst>
                                  <p:childTnLst>
                                    <p:set>
                                      <p:cBhvr>
                                        <p:cTn id="16" dur="1" fill="hold">
                                          <p:stCondLst>
                                            <p:cond delay="0"/>
                                          </p:stCondLst>
                                        </p:cTn>
                                        <p:tgtEl>
                                          <p:spTgt spid="1039"/>
                                        </p:tgtEl>
                                        <p:attrNameLst>
                                          <p:attrName>style.visibility</p:attrName>
                                        </p:attrNameLst>
                                      </p:cBhvr>
                                      <p:to>
                                        <p:strVal val="visible"/>
                                      </p:to>
                                    </p:set>
                                    <p:anim calcmode="lin" valueType="num">
                                      <p:cBhvr additive="base">
                                        <p:cTn id="17" dur="500" fill="hold"/>
                                        <p:tgtEl>
                                          <p:spTgt spid="1039"/>
                                        </p:tgtEl>
                                        <p:attrNameLst>
                                          <p:attrName>ppt_x</p:attrName>
                                        </p:attrNameLst>
                                      </p:cBhvr>
                                      <p:tavLst>
                                        <p:tav tm="0">
                                          <p:val>
                                            <p:strVal val="0-#ppt_w/2"/>
                                          </p:val>
                                        </p:tav>
                                        <p:tav tm="100000">
                                          <p:val>
                                            <p:strVal val="#ppt_x"/>
                                          </p:val>
                                        </p:tav>
                                      </p:tavLst>
                                    </p:anim>
                                    <p:anim calcmode="lin" valueType="num">
                                      <p:cBhvr additive="base">
                                        <p:cTn id="18" dur="500" fill="hold"/>
                                        <p:tgtEl>
                                          <p:spTgt spid="1039"/>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5"/>
                                            </p:cond>
                                          </p:stCondLst>
                                        </p:cTn>
                                        <p:tgtEl>
                                          <p:spTgt spid="103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a:solidFill>
            <a:srgbClr val="800000"/>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rgbClr val="800000"/>
          </a:solidFill>
          <a:latin typeface="FrizQuadrata BT" pitchFamily="34" charset="0"/>
        </a:defRPr>
      </a:lvl2pPr>
      <a:lvl3pPr algn="ctr" rtl="0" eaLnBrk="0" fontAlgn="base" hangingPunct="0">
        <a:spcBef>
          <a:spcPct val="0"/>
        </a:spcBef>
        <a:spcAft>
          <a:spcPct val="0"/>
        </a:spcAft>
        <a:defRPr sz="4400">
          <a:solidFill>
            <a:srgbClr val="800000"/>
          </a:solidFill>
          <a:latin typeface="FrizQuadrata BT" pitchFamily="34" charset="0"/>
        </a:defRPr>
      </a:lvl3pPr>
      <a:lvl4pPr algn="ctr" rtl="0" eaLnBrk="0" fontAlgn="base" hangingPunct="0">
        <a:spcBef>
          <a:spcPct val="0"/>
        </a:spcBef>
        <a:spcAft>
          <a:spcPct val="0"/>
        </a:spcAft>
        <a:defRPr sz="4400">
          <a:solidFill>
            <a:srgbClr val="800000"/>
          </a:solidFill>
          <a:latin typeface="FrizQuadrata BT" pitchFamily="34" charset="0"/>
        </a:defRPr>
      </a:lvl4pPr>
      <a:lvl5pPr algn="ctr" rtl="0" eaLnBrk="0" fontAlgn="base" hangingPunct="0">
        <a:spcBef>
          <a:spcPct val="0"/>
        </a:spcBef>
        <a:spcAft>
          <a:spcPct val="0"/>
        </a:spcAft>
        <a:defRPr sz="4400">
          <a:solidFill>
            <a:srgbClr val="800000"/>
          </a:solidFill>
          <a:latin typeface="FrizQuadrata BT" pitchFamily="34" charset="0"/>
        </a:defRPr>
      </a:lvl5pPr>
      <a:lvl6pPr marL="457200" algn="ctr" rtl="0" fontAlgn="base">
        <a:spcBef>
          <a:spcPct val="0"/>
        </a:spcBef>
        <a:spcAft>
          <a:spcPct val="0"/>
        </a:spcAft>
        <a:defRPr sz="4400">
          <a:solidFill>
            <a:srgbClr val="800000"/>
          </a:solidFill>
          <a:latin typeface="FrizQuadrata BT" pitchFamily="34" charset="0"/>
        </a:defRPr>
      </a:lvl6pPr>
      <a:lvl7pPr marL="914400" algn="ctr" rtl="0" fontAlgn="base">
        <a:spcBef>
          <a:spcPct val="0"/>
        </a:spcBef>
        <a:spcAft>
          <a:spcPct val="0"/>
        </a:spcAft>
        <a:defRPr sz="4400">
          <a:solidFill>
            <a:srgbClr val="800000"/>
          </a:solidFill>
          <a:latin typeface="FrizQuadrata BT" pitchFamily="34" charset="0"/>
        </a:defRPr>
      </a:lvl7pPr>
      <a:lvl8pPr marL="1371600" algn="ctr" rtl="0" fontAlgn="base">
        <a:spcBef>
          <a:spcPct val="0"/>
        </a:spcBef>
        <a:spcAft>
          <a:spcPct val="0"/>
        </a:spcAft>
        <a:defRPr sz="4400">
          <a:solidFill>
            <a:srgbClr val="800000"/>
          </a:solidFill>
          <a:latin typeface="FrizQuadrata BT" pitchFamily="34" charset="0"/>
        </a:defRPr>
      </a:lvl8pPr>
      <a:lvl9pPr marL="1828800" algn="ctr" rtl="0" fontAlgn="base">
        <a:spcBef>
          <a:spcPct val="0"/>
        </a:spcBef>
        <a:spcAft>
          <a:spcPct val="0"/>
        </a:spcAft>
        <a:defRPr sz="4400">
          <a:solidFill>
            <a:srgbClr val="800000"/>
          </a:solidFill>
          <a:latin typeface="FrizQuadrata B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bg2"/>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bg2"/>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bg2"/>
          </a:solidFill>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2498-D836-4E28-9726-524C0E157CDD}"/>
              </a:ext>
            </a:extLst>
          </p:cNvPr>
          <p:cNvSpPr>
            <a:spLocks noGrp="1"/>
          </p:cNvSpPr>
          <p:nvPr>
            <p:ph type="ctrTitle"/>
          </p:nvPr>
        </p:nvSpPr>
        <p:spPr>
          <a:xfrm>
            <a:off x="2209800" y="2464519"/>
            <a:ext cx="7772400" cy="1928963"/>
          </a:xfrm>
        </p:spPr>
        <p:txBody>
          <a:bodyPr/>
          <a:lstStyle/>
          <a:p>
            <a:r>
              <a:rPr lang="en-US" sz="5000" dirty="0"/>
              <a:t>INCENTIVES SCHEMES TO PROMOTE IMPROVED ROAD USER BEHAVIOUR</a:t>
            </a:r>
          </a:p>
        </p:txBody>
      </p:sp>
      <p:sp>
        <p:nvSpPr>
          <p:cNvPr id="3" name="Subtitle 2">
            <a:extLst>
              <a:ext uri="{FF2B5EF4-FFF2-40B4-BE49-F238E27FC236}">
                <a16:creationId xmlns:a16="http://schemas.microsoft.com/office/drawing/2014/main" id="{8D0961C7-A6D2-4020-A746-F56A1BB8DAC3}"/>
              </a:ext>
            </a:extLst>
          </p:cNvPr>
          <p:cNvSpPr>
            <a:spLocks noGrp="1"/>
          </p:cNvSpPr>
          <p:nvPr>
            <p:ph type="subTitle" idx="1"/>
          </p:nvPr>
        </p:nvSpPr>
        <p:spPr>
          <a:xfrm>
            <a:off x="-1680864" y="6093296"/>
            <a:ext cx="6400800" cy="504056"/>
          </a:xfrm>
        </p:spPr>
        <p:txBody>
          <a:bodyPr/>
          <a:lstStyle/>
          <a:p>
            <a:pPr algn="r"/>
            <a:r>
              <a:rPr lang="en-US" sz="2400" b="1" dirty="0"/>
              <a:t>Presenter: Katlego Bolsiek</a:t>
            </a:r>
          </a:p>
        </p:txBody>
      </p:sp>
    </p:spTree>
    <p:extLst>
      <p:ext uri="{BB962C8B-B14F-4D97-AF65-F5344CB8AC3E}">
        <p14:creationId xmlns:p14="http://schemas.microsoft.com/office/powerpoint/2010/main" val="1339921456"/>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21">
            <a:extLst>
              <a:ext uri="{FF2B5EF4-FFF2-40B4-BE49-F238E27FC236}">
                <a16:creationId xmlns:a16="http://schemas.microsoft.com/office/drawing/2014/main" id="{70F7B58A-DD79-413B-A385-EA9D7974BACE}"/>
              </a:ext>
            </a:extLst>
          </p:cNvPr>
          <p:cNvGraphicFramePr>
            <a:graphicFrameLocks/>
          </p:cNvGraphicFramePr>
          <p:nvPr>
            <p:extLst>
              <p:ext uri="{D42A27DB-BD31-4B8C-83A1-F6EECF244321}">
                <p14:modId xmlns:p14="http://schemas.microsoft.com/office/powerpoint/2010/main" val="2632752887"/>
              </p:ext>
            </p:extLst>
          </p:nvPr>
        </p:nvGraphicFramePr>
        <p:xfrm>
          <a:off x="5807572" y="1621517"/>
          <a:ext cx="3771900" cy="3790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Placeholder 18">
            <a:extLst>
              <a:ext uri="{FF2B5EF4-FFF2-40B4-BE49-F238E27FC236}">
                <a16:creationId xmlns:a16="http://schemas.microsoft.com/office/drawing/2014/main" id="{FBC12305-E9B6-4D91-AEE4-625233A03105}"/>
              </a:ext>
            </a:extLst>
          </p:cNvPr>
          <p:cNvGraphicFramePr>
            <a:graphicFrameLocks/>
          </p:cNvGraphicFramePr>
          <p:nvPr>
            <p:extLst>
              <p:ext uri="{D42A27DB-BD31-4B8C-83A1-F6EECF244321}">
                <p14:modId xmlns:p14="http://schemas.microsoft.com/office/powerpoint/2010/main" val="3167551235"/>
              </p:ext>
            </p:extLst>
          </p:nvPr>
        </p:nvGraphicFramePr>
        <p:xfrm>
          <a:off x="1631901" y="1620519"/>
          <a:ext cx="3771900" cy="37909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14">
            <a:extLst>
              <a:ext uri="{FF2B5EF4-FFF2-40B4-BE49-F238E27FC236}">
                <a16:creationId xmlns:a16="http://schemas.microsoft.com/office/drawing/2014/main" id="{A81C40E4-518F-4883-B7D6-BBEB69E4CF2F}"/>
              </a:ext>
            </a:extLst>
          </p:cNvPr>
          <p:cNvSpPr txBox="1">
            <a:spLocks/>
          </p:cNvSpPr>
          <p:nvPr/>
        </p:nvSpPr>
        <p:spPr>
          <a:xfrm>
            <a:off x="1631504" y="1196752"/>
            <a:ext cx="3771900" cy="457200"/>
          </a:xfrm>
          <a:prstGeom prst="rect">
            <a:avLst/>
          </a:prstGeom>
          <a:solidFill>
            <a:srgbClr val="95A5A6">
              <a:lumMod val="20000"/>
              <a:lumOff val="80000"/>
            </a:srgbClr>
          </a:solidFill>
          <a:ln>
            <a:solidFill>
              <a:srgbClr val="95A5A6">
                <a:lumMod val="20000"/>
                <a:lumOff val="80000"/>
              </a:srgbClr>
            </a:solidFill>
          </a:ln>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1350" kern="1200" cap="all" baseline="0">
                <a:solidFill>
                  <a:schemeClr val="tx1">
                    <a:lumMod val="75000"/>
                  </a:schemeClr>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800" kern="1200">
                <a:solidFill>
                  <a:schemeClr val="tx1">
                    <a:lumMod val="75000"/>
                  </a:schemeClr>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2400" kern="1200">
                <a:solidFill>
                  <a:schemeClr val="tx1">
                    <a:lumMod val="75000"/>
                  </a:schemeClr>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a:solidFill>
                  <a:srgbClr val="95A5A6">
                    <a:lumMod val="75000"/>
                  </a:srgbClr>
                </a:solidFill>
                <a:latin typeface="Arial" panose="020B0604020202020204" pitchFamily="34" charset="0"/>
                <a:cs typeface="Arial" panose="020B0604020202020204" pitchFamily="34" charset="0"/>
              </a:rPr>
              <a:t>2018</a:t>
            </a:r>
            <a:endParaRPr lang="en-US" dirty="0">
              <a:solidFill>
                <a:srgbClr val="95A5A6">
                  <a:lumMod val="75000"/>
                </a:srgbClr>
              </a:solidFill>
              <a:latin typeface="Arial" panose="020B0604020202020204" pitchFamily="34" charset="0"/>
              <a:cs typeface="Arial" panose="020B0604020202020204" pitchFamily="34" charset="0"/>
            </a:endParaRPr>
          </a:p>
        </p:txBody>
      </p:sp>
      <p:sp>
        <p:nvSpPr>
          <p:cNvPr id="11" name="Text Placeholder 15">
            <a:extLst>
              <a:ext uri="{FF2B5EF4-FFF2-40B4-BE49-F238E27FC236}">
                <a16:creationId xmlns:a16="http://schemas.microsoft.com/office/drawing/2014/main" id="{4D48D887-55FF-4FA2-A62A-3A92F176D74F}"/>
              </a:ext>
            </a:extLst>
          </p:cNvPr>
          <p:cNvSpPr txBox="1">
            <a:spLocks/>
          </p:cNvSpPr>
          <p:nvPr/>
        </p:nvSpPr>
        <p:spPr>
          <a:xfrm>
            <a:off x="5807968" y="1197750"/>
            <a:ext cx="3771900" cy="457200"/>
          </a:xfrm>
          <a:prstGeom prst="rect">
            <a:avLst/>
          </a:prstGeom>
          <a:solidFill>
            <a:srgbClr val="95A5A6">
              <a:lumMod val="20000"/>
              <a:lumOff val="80000"/>
            </a:srgbClr>
          </a:solidFill>
          <a:ln>
            <a:solidFill>
              <a:srgbClr val="95A5A6">
                <a:lumMod val="20000"/>
                <a:lumOff val="80000"/>
              </a:srgbClr>
            </a:solidFill>
          </a:ln>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1350" kern="1200" cap="all" baseline="0">
                <a:solidFill>
                  <a:schemeClr val="tx1">
                    <a:lumMod val="75000"/>
                  </a:schemeClr>
                </a:solidFill>
                <a:latin typeface="+mn-lt"/>
                <a:ea typeface="+mn-ea"/>
                <a:cs typeface="+mn-cs"/>
              </a:defRPr>
            </a:lvl1pPr>
            <a:lvl2pPr marL="742950" indent="-285750" algn="ctr" defTabSz="914400" rtl="0" eaLnBrk="1" latinLnBrk="0" hangingPunct="1">
              <a:spcBef>
                <a:spcPct val="20000"/>
              </a:spcBef>
              <a:buFont typeface="Arial" pitchFamily="34" charset="0"/>
              <a:buChar char="–"/>
              <a:defRPr sz="2800" kern="1200">
                <a:solidFill>
                  <a:schemeClr val="tx1">
                    <a:lumMod val="75000"/>
                  </a:schemeClr>
                </a:solidFill>
                <a:latin typeface="+mn-lt"/>
                <a:ea typeface="+mn-ea"/>
                <a:cs typeface="+mn-cs"/>
              </a:defRPr>
            </a:lvl2pPr>
            <a:lvl3pPr marL="1143000" indent="-228600" algn="ctr" defTabSz="914400" rtl="0" eaLnBrk="1" latinLnBrk="0" hangingPunct="1">
              <a:spcBef>
                <a:spcPct val="20000"/>
              </a:spcBef>
              <a:buFont typeface="Arial" pitchFamily="34" charset="0"/>
              <a:buChar char="•"/>
              <a:defRPr sz="2400" kern="1200">
                <a:solidFill>
                  <a:schemeClr val="tx1">
                    <a:lumMod val="75000"/>
                  </a:schemeClr>
                </a:solidFill>
                <a:latin typeface="+mn-lt"/>
                <a:ea typeface="+mn-ea"/>
                <a:cs typeface="+mn-cs"/>
              </a:defRPr>
            </a:lvl3pPr>
            <a:lvl4pPr marL="1600200" indent="-228600" algn="ctr"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4pPr>
            <a:lvl5pPr marL="2057400" indent="-228600" algn="ctr"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a:solidFill>
                  <a:srgbClr val="95A5A6">
                    <a:lumMod val="75000"/>
                  </a:srgbClr>
                </a:solidFill>
                <a:latin typeface="Arial" panose="020B0604020202020204" pitchFamily="34" charset="0"/>
                <a:cs typeface="Arial" panose="020B0604020202020204" pitchFamily="34" charset="0"/>
              </a:rPr>
              <a:t>3-year comparison</a:t>
            </a:r>
            <a:endParaRPr lang="en-US" dirty="0">
              <a:solidFill>
                <a:srgbClr val="95A5A6">
                  <a:lumMod val="75000"/>
                </a:srgb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E2CC276-AD4B-4FF0-A550-72531E0496EF}"/>
              </a:ext>
            </a:extLst>
          </p:cNvPr>
          <p:cNvSpPr>
            <a:spLocks noGrp="1"/>
          </p:cNvSpPr>
          <p:nvPr>
            <p:ph type="title"/>
          </p:nvPr>
        </p:nvSpPr>
        <p:spPr/>
        <p:txBody>
          <a:bodyPr/>
          <a:lstStyle/>
          <a:p>
            <a:pPr algn="l"/>
            <a:r>
              <a:rPr lang="en-US" sz="2800" b="1" dirty="0"/>
              <a:t>CONTRIBUTORY FACTORS</a:t>
            </a:r>
          </a:p>
        </p:txBody>
      </p:sp>
    </p:spTree>
    <p:extLst>
      <p:ext uri="{BB962C8B-B14F-4D97-AF65-F5344CB8AC3E}">
        <p14:creationId xmlns:p14="http://schemas.microsoft.com/office/powerpoint/2010/main" val="2314536885"/>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8" grpId="0">
        <p:bldAsOne/>
      </p:bldGraphic>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BA98-9EA6-4786-A90F-991A9BE5F741}"/>
              </a:ext>
            </a:extLst>
          </p:cNvPr>
          <p:cNvSpPr>
            <a:spLocks noGrp="1"/>
          </p:cNvSpPr>
          <p:nvPr>
            <p:ph type="title"/>
          </p:nvPr>
        </p:nvSpPr>
        <p:spPr/>
        <p:txBody>
          <a:bodyPr/>
          <a:lstStyle/>
          <a:p>
            <a:pPr algn="l"/>
            <a:r>
              <a:rPr lang="en-US" sz="2800" b="1" dirty="0"/>
              <a:t>Motivational Approach</a:t>
            </a:r>
          </a:p>
        </p:txBody>
      </p:sp>
      <p:grpSp>
        <p:nvGrpSpPr>
          <p:cNvPr id="3" name="Group 2">
            <a:extLst>
              <a:ext uri="{FF2B5EF4-FFF2-40B4-BE49-F238E27FC236}">
                <a16:creationId xmlns:a16="http://schemas.microsoft.com/office/drawing/2014/main" id="{DC57FCAC-078C-4A1A-A040-9C221717CC0D}"/>
              </a:ext>
            </a:extLst>
          </p:cNvPr>
          <p:cNvGrpSpPr/>
          <p:nvPr/>
        </p:nvGrpSpPr>
        <p:grpSpPr>
          <a:xfrm>
            <a:off x="1763340" y="2636912"/>
            <a:ext cx="3833564" cy="3120750"/>
            <a:chOff x="7140119" y="2107034"/>
            <a:chExt cx="3833564" cy="3120750"/>
          </a:xfrm>
        </p:grpSpPr>
        <p:sp>
          <p:nvSpPr>
            <p:cNvPr id="4" name="TextBox 3">
              <a:extLst>
                <a:ext uri="{FF2B5EF4-FFF2-40B4-BE49-F238E27FC236}">
                  <a16:creationId xmlns:a16="http://schemas.microsoft.com/office/drawing/2014/main" id="{465C79A1-9B8D-4A2D-9E5F-ECC04B199123}"/>
                </a:ext>
              </a:extLst>
            </p:cNvPr>
            <p:cNvSpPr txBox="1"/>
            <p:nvPr/>
          </p:nvSpPr>
          <p:spPr>
            <a:xfrm>
              <a:off x="7152299" y="2107034"/>
              <a:ext cx="3611495" cy="664797"/>
            </a:xfrm>
            <a:prstGeom prst="rect">
              <a:avLst/>
            </a:prstGeom>
            <a:noFill/>
          </p:spPr>
          <p:txBody>
            <a:bodyPr wrap="square" lIns="0" tIns="0" rIns="0" bIns="0" rtlCol="0">
              <a:spAutoFit/>
            </a:bodyPr>
            <a:lstStyle/>
            <a:p>
              <a:pPr>
                <a:lnSpc>
                  <a:spcPct val="90000"/>
                </a:lnSpc>
              </a:pPr>
              <a:r>
                <a:rPr lang="en-US" sz="2400" spc="30" dirty="0">
                  <a:solidFill>
                    <a:schemeClr val="tx2"/>
                  </a:solidFill>
                  <a:latin typeface="Arial" panose="020B0604020202020204" pitchFamily="34" charset="0"/>
                  <a:cs typeface="Arial" panose="020B0604020202020204" pitchFamily="34" charset="0"/>
                </a:rPr>
                <a:t>Carrot and Stick Approach</a:t>
              </a:r>
            </a:p>
          </p:txBody>
        </p:sp>
        <p:cxnSp>
          <p:nvCxnSpPr>
            <p:cNvPr id="5" name="Straight Connector 4">
              <a:extLst>
                <a:ext uri="{FF2B5EF4-FFF2-40B4-BE49-F238E27FC236}">
                  <a16:creationId xmlns:a16="http://schemas.microsoft.com/office/drawing/2014/main" id="{63237208-7A77-43C1-BE30-2296487528F5}"/>
                </a:ext>
              </a:extLst>
            </p:cNvPr>
            <p:cNvCxnSpPr>
              <a:cxnSpLocks/>
            </p:cNvCxnSpPr>
            <p:nvPr/>
          </p:nvCxnSpPr>
          <p:spPr>
            <a:xfrm>
              <a:off x="7152299" y="2899122"/>
              <a:ext cx="59883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44D86D3-F94E-4456-BB98-DBB088D615C4}"/>
                </a:ext>
              </a:extLst>
            </p:cNvPr>
            <p:cNvSpPr/>
            <p:nvPr/>
          </p:nvSpPr>
          <p:spPr>
            <a:xfrm>
              <a:off x="7140119" y="3034235"/>
              <a:ext cx="3833564" cy="2193549"/>
            </a:xfrm>
            <a:prstGeom prst="rect">
              <a:avLst/>
            </a:prstGeom>
          </p:spPr>
          <p:txBody>
            <a:bodyPr wrap="square" lIns="0" tIns="0" rIns="0" bIns="0">
              <a:spAutoFit/>
            </a:bodyPr>
            <a:lstStyle/>
            <a:p>
              <a:pPr marL="285750" indent="-285750">
                <a:lnSpc>
                  <a:spcPct val="130000"/>
                </a:lnSpc>
                <a:buFont typeface="Arial" panose="020B0604020202020204" pitchFamily="34" charset="0"/>
                <a:buChar char="•"/>
              </a:pPr>
              <a:r>
                <a:rPr lang="en-US" sz="1400" dirty="0">
                  <a:solidFill>
                    <a:srgbClr val="800000"/>
                  </a:solidFill>
                  <a:latin typeface="Arial" panose="020B0604020202020204" pitchFamily="34" charset="0"/>
                  <a:cs typeface="Arial" panose="020B0604020202020204" pitchFamily="34" charset="0"/>
                </a:rPr>
                <a:t>The "carrot and stick" approach refers to a policy of offering a combination of reward and punishment to induce good behavior.</a:t>
              </a:r>
            </a:p>
            <a:p>
              <a:pPr marL="285750" indent="-285750">
                <a:lnSpc>
                  <a:spcPct val="130000"/>
                </a:lnSpc>
                <a:buFont typeface="Arial" panose="020B0604020202020204" pitchFamily="34" charset="0"/>
                <a:buChar char="•"/>
              </a:pPr>
              <a:r>
                <a:rPr lang="en-US" sz="1400" dirty="0">
                  <a:solidFill>
                    <a:srgbClr val="800000"/>
                  </a:solidFill>
                  <a:latin typeface="Arial" panose="020B0604020202020204" pitchFamily="34" charset="0"/>
                  <a:cs typeface="Arial" panose="020B0604020202020204" pitchFamily="34" charset="0"/>
                </a:rPr>
                <a:t>Motivate drivers to abide by road laws and offer rewards as a process of encouraging and establishing a pattern of good road user behaviour.</a:t>
              </a:r>
            </a:p>
            <a:p>
              <a:pPr>
                <a:lnSpc>
                  <a:spcPct val="130000"/>
                </a:lnSpc>
              </a:pPr>
              <a:endParaRPr lang="en-US" sz="1300" dirty="0">
                <a:solidFill>
                  <a:srgbClr val="C00000"/>
                </a:solidFill>
                <a:latin typeface="Arial" panose="020B0604020202020204" pitchFamily="34" charset="0"/>
                <a:cs typeface="Arial" panose="020B0604020202020204" pitchFamily="34" charset="0"/>
              </a:endParaRPr>
            </a:p>
          </p:txBody>
        </p:sp>
      </p:grpSp>
      <p:pic>
        <p:nvPicPr>
          <p:cNvPr id="7" name="Picture Placeholder 4">
            <a:extLst>
              <a:ext uri="{FF2B5EF4-FFF2-40B4-BE49-F238E27FC236}">
                <a16:creationId xmlns:a16="http://schemas.microsoft.com/office/drawing/2014/main" id="{9E49EEE5-71DB-43BF-9FCC-B27CF97E72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30034" y="2300289"/>
            <a:ext cx="4486446" cy="2257420"/>
          </a:xfrm>
          <a:custGeom>
            <a:avLst/>
            <a:gdLst>
              <a:gd name="connsiteX0" fmla="*/ 2883960 w 4486446"/>
              <a:gd name="connsiteY0" fmla="*/ 3688835 h 4477815"/>
              <a:gd name="connsiteX1" fmla="*/ 2877286 w 4486446"/>
              <a:gd name="connsiteY1" fmla="*/ 3692584 h 4477815"/>
              <a:gd name="connsiteX2" fmla="*/ 2874921 w 4486446"/>
              <a:gd name="connsiteY2" fmla="*/ 3690222 h 4477815"/>
              <a:gd name="connsiteX3" fmla="*/ 791972 w 4486446"/>
              <a:gd name="connsiteY3" fmla="*/ 2871434 h 4477815"/>
              <a:gd name="connsiteX4" fmla="*/ 969302 w 4486446"/>
              <a:gd name="connsiteY4" fmla="*/ 3173695 h 4477815"/>
              <a:gd name="connsiteX5" fmla="*/ 1483558 w 4486446"/>
              <a:gd name="connsiteY5" fmla="*/ 3648339 h 4477815"/>
              <a:gd name="connsiteX6" fmla="*/ 1555672 w 4486446"/>
              <a:gd name="connsiteY6" fmla="*/ 3701471 h 4477815"/>
              <a:gd name="connsiteX7" fmla="*/ 1644337 w 4486446"/>
              <a:gd name="connsiteY7" fmla="*/ 3746338 h 4477815"/>
              <a:gd name="connsiteX8" fmla="*/ 2377301 w 4486446"/>
              <a:gd name="connsiteY8" fmla="*/ 3995467 h 4477815"/>
              <a:gd name="connsiteX9" fmla="*/ 3078344 w 4486446"/>
              <a:gd name="connsiteY9" fmla="*/ 3997829 h 4477815"/>
              <a:gd name="connsiteX10" fmla="*/ 3925982 w 4486446"/>
              <a:gd name="connsiteY10" fmla="*/ 3692025 h 4477815"/>
              <a:gd name="connsiteX11" fmla="*/ 3948443 w 4486446"/>
              <a:gd name="connsiteY11" fmla="*/ 3677857 h 4477815"/>
              <a:gd name="connsiteX12" fmla="*/ 3968540 w 4486446"/>
              <a:gd name="connsiteY12" fmla="*/ 3666050 h 4477815"/>
              <a:gd name="connsiteX13" fmla="*/ 3974452 w 4486446"/>
              <a:gd name="connsiteY13" fmla="*/ 3671954 h 4477815"/>
              <a:gd name="connsiteX14" fmla="*/ 3766384 w 4486446"/>
              <a:gd name="connsiteY14" fmla="*/ 3884480 h 4477815"/>
              <a:gd name="connsiteX15" fmla="*/ 3393992 w 4486446"/>
              <a:gd name="connsiteY15" fmla="*/ 4163127 h 4477815"/>
              <a:gd name="connsiteX16" fmla="*/ 2603101 w 4486446"/>
              <a:gd name="connsiteY16" fmla="*/ 4450039 h 4477815"/>
              <a:gd name="connsiteX17" fmla="*/ 2536898 w 4486446"/>
              <a:gd name="connsiteY17" fmla="*/ 4444136 h 4477815"/>
              <a:gd name="connsiteX18" fmla="*/ 2164504 w 4486446"/>
              <a:gd name="connsiteY18" fmla="*/ 4341415 h 4477815"/>
              <a:gd name="connsiteX19" fmla="*/ 1212835 w 4486446"/>
              <a:gd name="connsiteY19" fmla="*/ 3666050 h 4477815"/>
              <a:gd name="connsiteX20" fmla="*/ 1083975 w 4486446"/>
              <a:gd name="connsiteY20" fmla="*/ 3492486 h 4477815"/>
              <a:gd name="connsiteX21" fmla="*/ 968119 w 4486446"/>
              <a:gd name="connsiteY21" fmla="*/ 3301211 h 4477815"/>
              <a:gd name="connsiteX22" fmla="*/ 872361 w 4486446"/>
              <a:gd name="connsiteY22" fmla="*/ 3100491 h 4477815"/>
              <a:gd name="connsiteX23" fmla="*/ 796701 w 4486446"/>
              <a:gd name="connsiteY23" fmla="*/ 2891506 h 4477815"/>
              <a:gd name="connsiteX24" fmla="*/ 791972 w 4486446"/>
              <a:gd name="connsiteY24" fmla="*/ 2871434 h 4477815"/>
              <a:gd name="connsiteX25" fmla="*/ 4479352 w 4486446"/>
              <a:gd name="connsiteY25" fmla="*/ 2023705 h 4477815"/>
              <a:gd name="connsiteX26" fmla="*/ 4486446 w 4486446"/>
              <a:gd name="connsiteY26" fmla="*/ 2259841 h 4477815"/>
              <a:gd name="connsiteX27" fmla="*/ 4239302 w 4486446"/>
              <a:gd name="connsiteY27" fmla="*/ 3261056 h 4477815"/>
              <a:gd name="connsiteX28" fmla="*/ 4072570 w 4486446"/>
              <a:gd name="connsiteY28" fmla="*/ 3537336 h 4477815"/>
              <a:gd name="connsiteX29" fmla="*/ 4015810 w 4486446"/>
              <a:gd name="connsiteY29" fmla="*/ 3586924 h 4477815"/>
              <a:gd name="connsiteX30" fmla="*/ 3623220 w 4486446"/>
              <a:gd name="connsiteY30" fmla="*/ 3802988 h 4477815"/>
              <a:gd name="connsiteX31" fmla="*/ 3441114 w 4486446"/>
              <a:gd name="connsiteY31" fmla="*/ 3871467 h 4477815"/>
              <a:gd name="connsiteX32" fmla="*/ 3248366 w 4486446"/>
              <a:gd name="connsiteY32" fmla="*/ 3925778 h 4477815"/>
              <a:gd name="connsiteX33" fmla="*/ 3048523 w 4486446"/>
              <a:gd name="connsiteY33" fmla="*/ 3962380 h 4477815"/>
              <a:gd name="connsiteX34" fmla="*/ 1960621 w 4486446"/>
              <a:gd name="connsiteY34" fmla="*/ 3844312 h 4477815"/>
              <a:gd name="connsiteX35" fmla="*/ 1682734 w 4486446"/>
              <a:gd name="connsiteY35" fmla="*/ 3721522 h 4477815"/>
              <a:gd name="connsiteX36" fmla="*/ 1673274 w 4486446"/>
              <a:gd name="connsiteY36" fmla="*/ 3713257 h 4477815"/>
              <a:gd name="connsiteX37" fmla="*/ 1751319 w 4486446"/>
              <a:gd name="connsiteY37" fmla="*/ 3740412 h 4477815"/>
              <a:gd name="connsiteX38" fmla="*/ 2349665 w 4486446"/>
              <a:gd name="connsiteY38" fmla="*/ 3815976 h 4477815"/>
              <a:gd name="connsiteX39" fmla="*/ 3037881 w 4486446"/>
              <a:gd name="connsiteY39" fmla="*/ 3675475 h 4477815"/>
              <a:gd name="connsiteX40" fmla="*/ 3875093 w 4486446"/>
              <a:gd name="connsiteY40" fmla="*/ 3132363 h 4477815"/>
              <a:gd name="connsiteX41" fmla="*/ 3896378 w 4486446"/>
              <a:gd name="connsiteY41" fmla="*/ 3118194 h 4477815"/>
              <a:gd name="connsiteX42" fmla="*/ 3903472 w 4486446"/>
              <a:gd name="connsiteY42" fmla="*/ 3101665 h 4477815"/>
              <a:gd name="connsiteX43" fmla="*/ 4400124 w 4486446"/>
              <a:gd name="connsiteY43" fmla="*/ 2279913 h 4477815"/>
              <a:gd name="connsiteX44" fmla="*/ 4475804 w 4486446"/>
              <a:gd name="connsiteY44" fmla="*/ 2024886 h 4477815"/>
              <a:gd name="connsiteX45" fmla="*/ 4479352 w 4486446"/>
              <a:gd name="connsiteY45" fmla="*/ 2023705 h 4477815"/>
              <a:gd name="connsiteX46" fmla="*/ 772423 w 4486446"/>
              <a:gd name="connsiteY46" fmla="*/ 1655797 h 4477815"/>
              <a:gd name="connsiteX47" fmla="*/ 734596 w 4486446"/>
              <a:gd name="connsiteY47" fmla="*/ 1767960 h 4477815"/>
              <a:gd name="connsiteX48" fmla="*/ 679040 w 4486446"/>
              <a:gd name="connsiteY48" fmla="*/ 2013538 h 4477815"/>
              <a:gd name="connsiteX49" fmla="*/ 992288 w 4486446"/>
              <a:gd name="connsiteY49" fmla="*/ 3419707 h 4477815"/>
              <a:gd name="connsiteX50" fmla="*/ 1362275 w 4486446"/>
              <a:gd name="connsiteY50" fmla="*/ 3880166 h 4477815"/>
              <a:gd name="connsiteX51" fmla="*/ 2344573 w 4486446"/>
              <a:gd name="connsiteY51" fmla="*/ 4437438 h 4477815"/>
              <a:gd name="connsiteX52" fmla="*/ 2458052 w 4486446"/>
              <a:gd name="connsiteY52" fmla="*/ 4465775 h 4477815"/>
              <a:gd name="connsiteX53" fmla="*/ 2456870 w 4486446"/>
              <a:gd name="connsiteY53" fmla="*/ 4472859 h 4477815"/>
              <a:gd name="connsiteX54" fmla="*/ 2197997 w 4486446"/>
              <a:gd name="connsiteY54" fmla="*/ 4477581 h 4477815"/>
              <a:gd name="connsiteX55" fmla="*/ 1436745 w 4486446"/>
              <a:gd name="connsiteY55" fmla="*/ 4329998 h 4477815"/>
              <a:gd name="connsiteX56" fmla="*/ 1409558 w 4486446"/>
              <a:gd name="connsiteY56" fmla="*/ 4317011 h 4477815"/>
              <a:gd name="connsiteX57" fmla="*/ 1407193 w 4486446"/>
              <a:gd name="connsiteY57" fmla="*/ 4308746 h 4477815"/>
              <a:gd name="connsiteX58" fmla="*/ 1371731 w 4486446"/>
              <a:gd name="connsiteY58" fmla="*/ 4302843 h 4477815"/>
              <a:gd name="connsiteX59" fmla="*/ 943823 w 4486446"/>
              <a:gd name="connsiteY59" fmla="*/ 4065530 h 4477815"/>
              <a:gd name="connsiteX60" fmla="*/ 901268 w 4486446"/>
              <a:gd name="connsiteY60" fmla="*/ 4019484 h 4477815"/>
              <a:gd name="connsiteX61" fmla="*/ 612844 w 4486446"/>
              <a:gd name="connsiteY61" fmla="*/ 3450404 h 4477815"/>
              <a:gd name="connsiteX62" fmla="*/ 498183 w 4486446"/>
              <a:gd name="connsiteY62" fmla="*/ 2619218 h 4477815"/>
              <a:gd name="connsiteX63" fmla="*/ 761785 w 4486446"/>
              <a:gd name="connsiteY63" fmla="*/ 1671146 h 4477815"/>
              <a:gd name="connsiteX64" fmla="*/ 772423 w 4486446"/>
              <a:gd name="connsiteY64" fmla="*/ 1655797 h 4477815"/>
              <a:gd name="connsiteX65" fmla="*/ 1597326 w 4486446"/>
              <a:gd name="connsiteY65" fmla="*/ 789665 h 4477815"/>
              <a:gd name="connsiteX66" fmla="*/ 1610324 w 4486446"/>
              <a:gd name="connsiteY66" fmla="*/ 789665 h 4477815"/>
              <a:gd name="connsiteX67" fmla="*/ 1610322 w 4486446"/>
              <a:gd name="connsiteY67" fmla="*/ 789666 h 4477815"/>
              <a:gd name="connsiteX68" fmla="*/ 1610324 w 4486446"/>
              <a:gd name="connsiteY68" fmla="*/ 789666 h 4477815"/>
              <a:gd name="connsiteX69" fmla="*/ 1121146 w 4486446"/>
              <a:gd name="connsiteY69" fmla="*/ 1126226 h 4477815"/>
              <a:gd name="connsiteX70" fmla="*/ 758398 w 4486446"/>
              <a:gd name="connsiteY70" fmla="*/ 1600955 h 4477815"/>
              <a:gd name="connsiteX71" fmla="*/ 741856 w 4486446"/>
              <a:gd name="connsiteY71" fmla="*/ 1586784 h 4477815"/>
              <a:gd name="connsiteX72" fmla="*/ 739493 w 4486446"/>
              <a:gd name="connsiteY72" fmla="*/ 1635201 h 4477815"/>
              <a:gd name="connsiteX73" fmla="*/ 490177 w 4486446"/>
              <a:gd name="connsiteY73" fmla="*/ 2347294 h 4477815"/>
              <a:gd name="connsiteX74" fmla="*/ 466546 w 4486446"/>
              <a:gd name="connsiteY74" fmla="*/ 2942476 h 4477815"/>
              <a:gd name="connsiteX75" fmla="*/ 803299 w 4486446"/>
              <a:gd name="connsiteY75" fmla="*/ 3940351 h 4477815"/>
              <a:gd name="connsiteX76" fmla="*/ 815115 w 4486446"/>
              <a:gd name="connsiteY76" fmla="*/ 3960427 h 4477815"/>
              <a:gd name="connsiteX77" fmla="*/ 811570 w 4486446"/>
              <a:gd name="connsiteY77" fmla="*/ 3963969 h 4477815"/>
              <a:gd name="connsiteX78" fmla="*/ 730041 w 4486446"/>
              <a:gd name="connsiteY78" fmla="*/ 3893114 h 4477815"/>
              <a:gd name="connsiteX79" fmla="*/ 226683 w 4486446"/>
              <a:gd name="connsiteY79" fmla="*/ 3221173 h 4477815"/>
              <a:gd name="connsiteX80" fmla="*/ 42356 w 4486446"/>
              <a:gd name="connsiteY80" fmla="*/ 2670865 h 4477815"/>
              <a:gd name="connsiteX81" fmla="*/ 28176 w 4486446"/>
              <a:gd name="connsiteY81" fmla="*/ 2588201 h 4477815"/>
              <a:gd name="connsiteX82" fmla="*/ 41174 w 4486446"/>
              <a:gd name="connsiteY82" fmla="*/ 2505537 h 4477815"/>
              <a:gd name="connsiteX83" fmla="*/ 374382 w 4486446"/>
              <a:gd name="connsiteY83" fmla="*/ 1698971 h 4477815"/>
              <a:gd name="connsiteX84" fmla="*/ 719406 w 4486446"/>
              <a:gd name="connsiteY84" fmla="*/ 1293916 h 4477815"/>
              <a:gd name="connsiteX85" fmla="*/ 826931 w 4486446"/>
              <a:gd name="connsiteY85" fmla="*/ 1199443 h 4477815"/>
              <a:gd name="connsiteX86" fmla="*/ 1597326 w 4486446"/>
              <a:gd name="connsiteY86" fmla="*/ 789665 h 4477815"/>
              <a:gd name="connsiteX87" fmla="*/ 2243223 w 4486446"/>
              <a:gd name="connsiteY87" fmla="*/ 763473 h 4477815"/>
              <a:gd name="connsiteX88" fmla="*/ 3718658 w 4486446"/>
              <a:gd name="connsiteY88" fmla="*/ 2238908 h 4477815"/>
              <a:gd name="connsiteX89" fmla="*/ 2243223 w 4486446"/>
              <a:gd name="connsiteY89" fmla="*/ 3714343 h 4477815"/>
              <a:gd name="connsiteX90" fmla="*/ 767788 w 4486446"/>
              <a:gd name="connsiteY90" fmla="*/ 2238908 h 4477815"/>
              <a:gd name="connsiteX91" fmla="*/ 2243223 w 4486446"/>
              <a:gd name="connsiteY91" fmla="*/ 763473 h 4477815"/>
              <a:gd name="connsiteX92" fmla="*/ 3675296 w 4486446"/>
              <a:gd name="connsiteY92" fmla="*/ 514301 h 4477815"/>
              <a:gd name="connsiteX93" fmla="*/ 3767510 w 4486446"/>
              <a:gd name="connsiteY93" fmla="*/ 595765 h 4477815"/>
              <a:gd name="connsiteX94" fmla="*/ 4363356 w 4486446"/>
              <a:gd name="connsiteY94" fmla="*/ 1506038 h 4477815"/>
              <a:gd name="connsiteX95" fmla="*/ 4459118 w 4486446"/>
              <a:gd name="connsiteY95" fmla="*/ 1889746 h 4477815"/>
              <a:gd name="connsiteX96" fmla="*/ 4444930 w 4486446"/>
              <a:gd name="connsiteY96" fmla="*/ 1972392 h 4477815"/>
              <a:gd name="connsiteX97" fmla="*/ 3992134 w 4486446"/>
              <a:gd name="connsiteY97" fmla="*/ 2941697 h 4477815"/>
              <a:gd name="connsiteX98" fmla="*/ 3785244 w 4486446"/>
              <a:gd name="connsiteY98" fmla="*/ 3164838 h 4477815"/>
              <a:gd name="connsiteX99" fmla="*/ 3255602 w 4486446"/>
              <a:gd name="connsiteY99" fmla="*/ 3541462 h 4477815"/>
              <a:gd name="connsiteX100" fmla="*/ 2890290 w 4486446"/>
              <a:gd name="connsiteY100" fmla="*/ 3687862 h 4477815"/>
              <a:gd name="connsiteX101" fmla="*/ 2883960 w 4486446"/>
              <a:gd name="connsiteY101" fmla="*/ 3688835 h 4477815"/>
              <a:gd name="connsiteX102" fmla="*/ 3002307 w 4486446"/>
              <a:gd name="connsiteY102" fmla="*/ 3622336 h 4477815"/>
              <a:gd name="connsiteX103" fmla="*/ 3125555 w 4486446"/>
              <a:gd name="connsiteY103" fmla="*/ 3548546 h 4477815"/>
              <a:gd name="connsiteX104" fmla="*/ 3575988 w 4486446"/>
              <a:gd name="connsiteY104" fmla="*/ 3109348 h 4477815"/>
              <a:gd name="connsiteX105" fmla="*/ 3990953 w 4486446"/>
              <a:gd name="connsiteY105" fmla="*/ 2163655 h 4477815"/>
              <a:gd name="connsiteX106" fmla="*/ 4022873 w 4486446"/>
              <a:gd name="connsiteY106" fmla="*/ 1572154 h 4477815"/>
              <a:gd name="connsiteX107" fmla="*/ 3931840 w 4486446"/>
              <a:gd name="connsiteY107" fmla="*/ 1082189 h 4477815"/>
              <a:gd name="connsiteX108" fmla="*/ 3682388 w 4486446"/>
              <a:gd name="connsiteY108" fmla="*/ 535554 h 4477815"/>
              <a:gd name="connsiteX109" fmla="*/ 3675296 w 4486446"/>
              <a:gd name="connsiteY109" fmla="*/ 514302 h 4477815"/>
              <a:gd name="connsiteX110" fmla="*/ 1789291 w 4486446"/>
              <a:gd name="connsiteY110" fmla="*/ 492663 h 4477815"/>
              <a:gd name="connsiteX111" fmla="*/ 2361648 w 4486446"/>
              <a:gd name="connsiteY111" fmla="*/ 577665 h 4477815"/>
              <a:gd name="connsiteX112" fmla="*/ 2391212 w 4486446"/>
              <a:gd name="connsiteY112" fmla="*/ 589470 h 4477815"/>
              <a:gd name="connsiteX113" fmla="*/ 2391212 w 4486446"/>
              <a:gd name="connsiteY113" fmla="*/ 589471 h 4477815"/>
              <a:gd name="connsiteX114" fmla="*/ 2391212 w 4486446"/>
              <a:gd name="connsiteY114" fmla="*/ 594192 h 4477815"/>
              <a:gd name="connsiteX115" fmla="*/ 2413681 w 4486446"/>
              <a:gd name="connsiteY115" fmla="*/ 593012 h 4477815"/>
              <a:gd name="connsiteX116" fmla="*/ 2828758 w 4486446"/>
              <a:gd name="connsiteY116" fmla="*/ 767738 h 4477815"/>
              <a:gd name="connsiteX117" fmla="*/ 2828756 w 4486446"/>
              <a:gd name="connsiteY117" fmla="*/ 767738 h 4477815"/>
              <a:gd name="connsiteX118" fmla="*/ 2818115 w 4486446"/>
              <a:gd name="connsiteY118" fmla="*/ 767738 h 4477815"/>
              <a:gd name="connsiteX119" fmla="*/ 2173622 w 4486446"/>
              <a:gd name="connsiteY119" fmla="*/ 660306 h 4477815"/>
              <a:gd name="connsiteX120" fmla="*/ 1565788 w 4486446"/>
              <a:gd name="connsiteY120" fmla="*/ 761836 h 4477815"/>
              <a:gd name="connsiteX121" fmla="*/ 390327 w 4486446"/>
              <a:gd name="connsiteY121" fmla="*/ 1608309 h 4477815"/>
              <a:gd name="connsiteX122" fmla="*/ 86410 w 4486446"/>
              <a:gd name="connsiteY122" fmla="*/ 2190333 h 4477815"/>
              <a:gd name="connsiteX123" fmla="*/ 9544 w 4486446"/>
              <a:gd name="connsiteY123" fmla="*/ 2455963 h 4477815"/>
              <a:gd name="connsiteX124" fmla="*/ 2448 w 4486446"/>
              <a:gd name="connsiteY124" fmla="*/ 2353253 h 4477815"/>
              <a:gd name="connsiteX125" fmla="*/ 81680 w 4486446"/>
              <a:gd name="connsiteY125" fmla="*/ 1634282 h 4477815"/>
              <a:gd name="connsiteX126" fmla="*/ 97053 w 4486446"/>
              <a:gd name="connsiteY126" fmla="*/ 1605948 h 4477815"/>
              <a:gd name="connsiteX127" fmla="*/ 106514 w 4486446"/>
              <a:gd name="connsiteY127" fmla="*/ 1555183 h 4477815"/>
              <a:gd name="connsiteX128" fmla="*/ 424621 w 4486446"/>
              <a:gd name="connsiteY128" fmla="*/ 927116 h 4477815"/>
              <a:gd name="connsiteX129" fmla="*/ 461280 w 4486446"/>
              <a:gd name="connsiteY129" fmla="*/ 897601 h 4477815"/>
              <a:gd name="connsiteX130" fmla="*/ 1162537 w 4486446"/>
              <a:gd name="connsiteY130" fmla="*/ 570581 h 4477815"/>
              <a:gd name="connsiteX131" fmla="*/ 1789291 w 4486446"/>
              <a:gd name="connsiteY131" fmla="*/ 492663 h 4477815"/>
              <a:gd name="connsiteX132" fmla="*/ 1891488 w 4486446"/>
              <a:gd name="connsiteY132" fmla="*/ 28013 h 4477815"/>
              <a:gd name="connsiteX133" fmla="*/ 1971902 w 4486446"/>
              <a:gd name="connsiteY133" fmla="*/ 39822 h 4477815"/>
              <a:gd name="connsiteX134" fmla="*/ 3187572 w 4486446"/>
              <a:gd name="connsiteY134" fmla="*/ 714099 h 4477815"/>
              <a:gd name="connsiteX135" fmla="*/ 3694889 w 4486446"/>
              <a:gd name="connsiteY135" fmla="*/ 1597389 h 4477815"/>
              <a:gd name="connsiteX136" fmla="*/ 3696072 w 4486446"/>
              <a:gd name="connsiteY136" fmla="*/ 1606835 h 4477815"/>
              <a:gd name="connsiteX137" fmla="*/ 3503314 w 4486446"/>
              <a:gd name="connsiteY137" fmla="*/ 1284458 h 4477815"/>
              <a:gd name="connsiteX138" fmla="*/ 2998362 w 4486446"/>
              <a:gd name="connsiteY138" fmla="*/ 827462 h 4477815"/>
              <a:gd name="connsiteX139" fmla="*/ 2266359 w 4486446"/>
              <a:gd name="connsiteY139" fmla="*/ 514533 h 4477815"/>
              <a:gd name="connsiteX140" fmla="*/ 2178850 w 4486446"/>
              <a:gd name="connsiteY140" fmla="*/ 496819 h 4477815"/>
              <a:gd name="connsiteX141" fmla="*/ 1729478 w 4486446"/>
              <a:gd name="connsiteY141" fmla="*/ 455489 h 4477815"/>
              <a:gd name="connsiteX142" fmla="*/ 1229256 w 4486446"/>
              <a:gd name="connsiteY142" fmla="*/ 514533 h 4477815"/>
              <a:gd name="connsiteX143" fmla="*/ 1202796 w 4486446"/>
              <a:gd name="connsiteY143" fmla="*/ 515713 h 4477815"/>
              <a:gd name="connsiteX144" fmla="*/ 1173677 w 4486446"/>
              <a:gd name="connsiteY144" fmla="*/ 509809 h 4477815"/>
              <a:gd name="connsiteX145" fmla="*/ 1186684 w 4486446"/>
              <a:gd name="connsiteY145" fmla="*/ 525160 h 4477815"/>
              <a:gd name="connsiteX146" fmla="*/ 1186684 w 4486446"/>
              <a:gd name="connsiteY146" fmla="*/ 525161 h 4477815"/>
              <a:gd name="connsiteX147" fmla="*/ 514991 w 4486446"/>
              <a:gd name="connsiteY147" fmla="*/ 810930 h 4477815"/>
              <a:gd name="connsiteX148" fmla="*/ 588310 w 4486446"/>
              <a:gd name="connsiteY148" fmla="*/ 727088 h 4477815"/>
              <a:gd name="connsiteX149" fmla="*/ 1291932 w 4486446"/>
              <a:gd name="connsiteY149" fmla="*/ 211048 h 4477815"/>
              <a:gd name="connsiteX150" fmla="*/ 1891488 w 4486446"/>
              <a:gd name="connsiteY150" fmla="*/ 28013 h 4477815"/>
              <a:gd name="connsiteX151" fmla="*/ 2182411 w 4486446"/>
              <a:gd name="connsiteY151" fmla="*/ 996 h 4477815"/>
              <a:gd name="connsiteX152" fmla="*/ 2893068 w 4486446"/>
              <a:gd name="connsiteY152" fmla="*/ 94251 h 4477815"/>
              <a:gd name="connsiteX153" fmla="*/ 3555244 w 4486446"/>
              <a:gd name="connsiteY153" fmla="*/ 422415 h 4477815"/>
              <a:gd name="connsiteX154" fmla="*/ 3600178 w 4486446"/>
              <a:gd name="connsiteY154" fmla="*/ 477895 h 4477815"/>
              <a:gd name="connsiteX155" fmla="*/ 3956096 w 4486446"/>
              <a:gd name="connsiteY155" fmla="*/ 1343160 h 4477815"/>
              <a:gd name="connsiteX156" fmla="*/ 3988023 w 4486446"/>
              <a:gd name="connsiteY156" fmla="*/ 1892066 h 4477815"/>
              <a:gd name="connsiteX157" fmla="*/ 3796465 w 4486446"/>
              <a:gd name="connsiteY157" fmla="*/ 2662895 h 4477815"/>
              <a:gd name="connsiteX158" fmla="*/ 3720788 w 4486446"/>
              <a:gd name="connsiteY158" fmla="*/ 2821075 h 4477815"/>
              <a:gd name="connsiteX159" fmla="*/ 3790553 w 4486446"/>
              <a:gd name="connsiteY159" fmla="*/ 2568460 h 4477815"/>
              <a:gd name="connsiteX160" fmla="*/ 3820114 w 4486446"/>
              <a:gd name="connsiteY160" fmla="*/ 2084478 h 4477815"/>
              <a:gd name="connsiteX161" fmla="*/ 3698321 w 4486446"/>
              <a:gd name="connsiteY161" fmla="*/ 1488355 h 4477815"/>
              <a:gd name="connsiteX162" fmla="*/ 3349496 w 4486446"/>
              <a:gd name="connsiteY162" fmla="*/ 847375 h 4477815"/>
              <a:gd name="connsiteX163" fmla="*/ 2908440 w 4486446"/>
              <a:gd name="connsiteY163" fmla="*/ 414153 h 4477815"/>
              <a:gd name="connsiteX164" fmla="*/ 2629380 w 4486446"/>
              <a:gd name="connsiteY164" fmla="*/ 237085 h 4477815"/>
              <a:gd name="connsiteX165" fmla="*/ 2031057 w 4486446"/>
              <a:gd name="connsiteY165" fmla="*/ 13981 h 4477815"/>
              <a:gd name="connsiteX166" fmla="*/ 2021597 w 4486446"/>
              <a:gd name="connsiteY166" fmla="*/ 8079 h 4477815"/>
              <a:gd name="connsiteX167" fmla="*/ 2182411 w 4486446"/>
              <a:gd name="connsiteY167" fmla="*/ 996 h 44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4486446" h="4477815">
                <a:moveTo>
                  <a:pt x="2883960" y="3688835"/>
                </a:moveTo>
                <a:lnTo>
                  <a:pt x="2877286" y="3692584"/>
                </a:lnTo>
                <a:cubicBezTo>
                  <a:pt x="2877286" y="3692584"/>
                  <a:pt x="2876104" y="3691403"/>
                  <a:pt x="2874921" y="3690222"/>
                </a:cubicBezTo>
                <a:close/>
                <a:moveTo>
                  <a:pt x="791972" y="2871434"/>
                </a:moveTo>
                <a:cubicBezTo>
                  <a:pt x="840442" y="2978879"/>
                  <a:pt x="898369" y="3079238"/>
                  <a:pt x="969302" y="3173695"/>
                </a:cubicBezTo>
                <a:cubicBezTo>
                  <a:pt x="1109983" y="3364969"/>
                  <a:pt x="1287313" y="3516100"/>
                  <a:pt x="1483558" y="3648339"/>
                </a:cubicBezTo>
                <a:cubicBezTo>
                  <a:pt x="1508384" y="3664870"/>
                  <a:pt x="1528481" y="3695568"/>
                  <a:pt x="1555672" y="3701471"/>
                </a:cubicBezTo>
                <a:cubicBezTo>
                  <a:pt x="1589956" y="3709736"/>
                  <a:pt x="1615964" y="3729808"/>
                  <a:pt x="1644337" y="3746338"/>
                </a:cubicBezTo>
                <a:cubicBezTo>
                  <a:pt x="1874867" y="3870313"/>
                  <a:pt x="2119581" y="3954142"/>
                  <a:pt x="2377301" y="3995467"/>
                </a:cubicBezTo>
                <a:cubicBezTo>
                  <a:pt x="2611376" y="4032069"/>
                  <a:pt x="2844269" y="4033250"/>
                  <a:pt x="3078344" y="3997829"/>
                </a:cubicBezTo>
                <a:cubicBezTo>
                  <a:pt x="3382170" y="3952962"/>
                  <a:pt x="3663534" y="3849060"/>
                  <a:pt x="3925982" y="3692025"/>
                </a:cubicBezTo>
                <a:cubicBezTo>
                  <a:pt x="3934257" y="3687303"/>
                  <a:pt x="3940168" y="3681399"/>
                  <a:pt x="3948443" y="3677857"/>
                </a:cubicBezTo>
                <a:cubicBezTo>
                  <a:pt x="3954354" y="3673134"/>
                  <a:pt x="3961447" y="3669592"/>
                  <a:pt x="3968540" y="3666050"/>
                </a:cubicBezTo>
                <a:cubicBezTo>
                  <a:pt x="3969723" y="3668411"/>
                  <a:pt x="3972087" y="3669592"/>
                  <a:pt x="3974452" y="3671954"/>
                </a:cubicBezTo>
                <a:cubicBezTo>
                  <a:pt x="3905884" y="3742796"/>
                  <a:pt x="3838498" y="3815999"/>
                  <a:pt x="3766384" y="3884480"/>
                </a:cubicBezTo>
                <a:cubicBezTo>
                  <a:pt x="3654076" y="3991925"/>
                  <a:pt x="3527580" y="4084020"/>
                  <a:pt x="3393992" y="4163127"/>
                </a:cubicBezTo>
                <a:cubicBezTo>
                  <a:pt x="3148094" y="4309536"/>
                  <a:pt x="2885646" y="4406353"/>
                  <a:pt x="2603101" y="4450039"/>
                </a:cubicBezTo>
                <a:cubicBezTo>
                  <a:pt x="2581821" y="4453582"/>
                  <a:pt x="2559360" y="4447678"/>
                  <a:pt x="2536898" y="4444136"/>
                </a:cubicBezTo>
                <a:cubicBezTo>
                  <a:pt x="2410402" y="4420522"/>
                  <a:pt x="2286271" y="4386281"/>
                  <a:pt x="2164504" y="4341415"/>
                </a:cubicBezTo>
                <a:cubicBezTo>
                  <a:pt x="1787384" y="4200910"/>
                  <a:pt x="1470554" y="3975396"/>
                  <a:pt x="1212835" y="3666050"/>
                </a:cubicBezTo>
                <a:cubicBezTo>
                  <a:pt x="1166729" y="3610557"/>
                  <a:pt x="1124169" y="3551521"/>
                  <a:pt x="1083975" y="3492486"/>
                </a:cubicBezTo>
                <a:cubicBezTo>
                  <a:pt x="1042598" y="3429909"/>
                  <a:pt x="1003585" y="3366150"/>
                  <a:pt x="968119" y="3301211"/>
                </a:cubicBezTo>
                <a:cubicBezTo>
                  <a:pt x="932654" y="3236273"/>
                  <a:pt x="900734" y="3168972"/>
                  <a:pt x="872361" y="3100491"/>
                </a:cubicBezTo>
                <a:cubicBezTo>
                  <a:pt x="843988" y="3032010"/>
                  <a:pt x="821527" y="2961167"/>
                  <a:pt x="796701" y="2891506"/>
                </a:cubicBezTo>
                <a:cubicBezTo>
                  <a:pt x="794336" y="2884422"/>
                  <a:pt x="793154" y="2878519"/>
                  <a:pt x="791972" y="2871434"/>
                </a:cubicBezTo>
                <a:close/>
                <a:moveTo>
                  <a:pt x="4479352" y="2023705"/>
                </a:moveTo>
                <a:cubicBezTo>
                  <a:pt x="4481716" y="2102811"/>
                  <a:pt x="4486446" y="2180735"/>
                  <a:pt x="4486446" y="2259841"/>
                </a:cubicBezTo>
                <a:cubicBezTo>
                  <a:pt x="4484081" y="2612864"/>
                  <a:pt x="4402488" y="2946996"/>
                  <a:pt x="4239302" y="3261056"/>
                </a:cubicBezTo>
                <a:cubicBezTo>
                  <a:pt x="4189638" y="3355511"/>
                  <a:pt x="4126966" y="3445242"/>
                  <a:pt x="4072570" y="3537336"/>
                </a:cubicBezTo>
                <a:cubicBezTo>
                  <a:pt x="4058380" y="3560949"/>
                  <a:pt x="4035913" y="3572756"/>
                  <a:pt x="4015810" y="3586924"/>
                </a:cubicBezTo>
                <a:cubicBezTo>
                  <a:pt x="3891648" y="3671932"/>
                  <a:pt x="3761572" y="3745135"/>
                  <a:pt x="3623220" y="3802988"/>
                </a:cubicBezTo>
                <a:cubicBezTo>
                  <a:pt x="3564094" y="3827782"/>
                  <a:pt x="3502604" y="3851396"/>
                  <a:pt x="3441114" y="3871467"/>
                </a:cubicBezTo>
                <a:cubicBezTo>
                  <a:pt x="3377259" y="3892720"/>
                  <a:pt x="3313404" y="3910430"/>
                  <a:pt x="3248366" y="3925778"/>
                </a:cubicBezTo>
                <a:cubicBezTo>
                  <a:pt x="3182146" y="3939947"/>
                  <a:pt x="3115926" y="3952934"/>
                  <a:pt x="3048523" y="3962380"/>
                </a:cubicBezTo>
                <a:cubicBezTo>
                  <a:pt x="2676036" y="4014329"/>
                  <a:pt x="2313007" y="3977728"/>
                  <a:pt x="1960621" y="3844312"/>
                </a:cubicBezTo>
                <a:cubicBezTo>
                  <a:pt x="1866022" y="3808892"/>
                  <a:pt x="1774969" y="3762845"/>
                  <a:pt x="1682734" y="3721522"/>
                </a:cubicBezTo>
                <a:cubicBezTo>
                  <a:pt x="1679186" y="3720341"/>
                  <a:pt x="1675639" y="3717979"/>
                  <a:pt x="1673274" y="3713257"/>
                </a:cubicBezTo>
                <a:cubicBezTo>
                  <a:pt x="1699289" y="3721522"/>
                  <a:pt x="1725304" y="3730967"/>
                  <a:pt x="1751319" y="3740412"/>
                </a:cubicBezTo>
                <a:cubicBezTo>
                  <a:pt x="1946432" y="3804169"/>
                  <a:pt x="2146274" y="3825421"/>
                  <a:pt x="2349665" y="3815976"/>
                </a:cubicBezTo>
                <a:cubicBezTo>
                  <a:pt x="2586165" y="3804169"/>
                  <a:pt x="2815570" y="3758122"/>
                  <a:pt x="3037881" y="3675475"/>
                </a:cubicBezTo>
                <a:cubicBezTo>
                  <a:pt x="3357156" y="3556226"/>
                  <a:pt x="3635044" y="3374402"/>
                  <a:pt x="3875093" y="3132363"/>
                </a:cubicBezTo>
                <a:cubicBezTo>
                  <a:pt x="3879822" y="3126459"/>
                  <a:pt x="3886918" y="3124098"/>
                  <a:pt x="3896378" y="3118194"/>
                </a:cubicBezTo>
                <a:cubicBezTo>
                  <a:pt x="3897560" y="3115833"/>
                  <a:pt x="3898743" y="3107569"/>
                  <a:pt x="3903472" y="3101665"/>
                </a:cubicBezTo>
                <a:cubicBezTo>
                  <a:pt x="4128148" y="2863167"/>
                  <a:pt x="4294881" y="2589251"/>
                  <a:pt x="4400124" y="2279913"/>
                </a:cubicBezTo>
                <a:cubicBezTo>
                  <a:pt x="4429686" y="2196084"/>
                  <a:pt x="4450971" y="2109895"/>
                  <a:pt x="4475804" y="2024886"/>
                </a:cubicBezTo>
                <a:cubicBezTo>
                  <a:pt x="4476986" y="2024886"/>
                  <a:pt x="4478169" y="2024886"/>
                  <a:pt x="4479352" y="2023705"/>
                </a:cubicBezTo>
                <a:close/>
                <a:moveTo>
                  <a:pt x="772423" y="1655797"/>
                </a:moveTo>
                <a:cubicBezTo>
                  <a:pt x="758238" y="1697121"/>
                  <a:pt x="742872" y="1731359"/>
                  <a:pt x="734596" y="1767960"/>
                </a:cubicBezTo>
                <a:cubicBezTo>
                  <a:pt x="714502" y="1849426"/>
                  <a:pt x="688496" y="1929711"/>
                  <a:pt x="679040" y="2013538"/>
                </a:cubicBezTo>
                <a:cubicBezTo>
                  <a:pt x="619936" y="2517681"/>
                  <a:pt x="733415" y="2985223"/>
                  <a:pt x="992288" y="3419707"/>
                </a:cubicBezTo>
                <a:cubicBezTo>
                  <a:pt x="1093945" y="3590903"/>
                  <a:pt x="1218062" y="3743209"/>
                  <a:pt x="1362275" y="3880166"/>
                </a:cubicBezTo>
                <a:cubicBezTo>
                  <a:pt x="1642425" y="4149357"/>
                  <a:pt x="1969858" y="4334721"/>
                  <a:pt x="2344573" y="4437438"/>
                </a:cubicBezTo>
                <a:cubicBezTo>
                  <a:pt x="2382400" y="4448064"/>
                  <a:pt x="2420226" y="4456329"/>
                  <a:pt x="2458052" y="4465775"/>
                </a:cubicBezTo>
                <a:cubicBezTo>
                  <a:pt x="2458052" y="4468135"/>
                  <a:pt x="2456870" y="4470497"/>
                  <a:pt x="2456870" y="4472859"/>
                </a:cubicBezTo>
                <a:cubicBezTo>
                  <a:pt x="2370578" y="4475220"/>
                  <a:pt x="2284288" y="4478762"/>
                  <a:pt x="2197997" y="4477581"/>
                </a:cubicBezTo>
                <a:cubicBezTo>
                  <a:pt x="1935578" y="4475220"/>
                  <a:pt x="1681433" y="4424451"/>
                  <a:pt x="1436745" y="4329998"/>
                </a:cubicBezTo>
                <a:cubicBezTo>
                  <a:pt x="1427289" y="4326456"/>
                  <a:pt x="1417832" y="4321733"/>
                  <a:pt x="1409558" y="4317011"/>
                </a:cubicBezTo>
                <a:cubicBezTo>
                  <a:pt x="1407193" y="4314649"/>
                  <a:pt x="1407193" y="4308746"/>
                  <a:pt x="1407193" y="4308746"/>
                </a:cubicBezTo>
                <a:cubicBezTo>
                  <a:pt x="1396555" y="4307565"/>
                  <a:pt x="1382370" y="4307565"/>
                  <a:pt x="1371731" y="4302843"/>
                </a:cubicBezTo>
                <a:cubicBezTo>
                  <a:pt x="1219245" y="4240268"/>
                  <a:pt x="1077397" y="4159982"/>
                  <a:pt x="943823" y="4065530"/>
                </a:cubicBezTo>
                <a:cubicBezTo>
                  <a:pt x="927274" y="4053723"/>
                  <a:pt x="913089" y="4036013"/>
                  <a:pt x="901268" y="4019484"/>
                </a:cubicBezTo>
                <a:cubicBezTo>
                  <a:pt x="777151" y="3844746"/>
                  <a:pt x="680221" y="3654659"/>
                  <a:pt x="612844" y="3450404"/>
                </a:cubicBezTo>
                <a:cubicBezTo>
                  <a:pt x="521825" y="3181213"/>
                  <a:pt x="482816" y="2903758"/>
                  <a:pt x="498183" y="2619218"/>
                </a:cubicBezTo>
                <a:cubicBezTo>
                  <a:pt x="514732" y="2283910"/>
                  <a:pt x="603387" y="1967492"/>
                  <a:pt x="761785" y="1671146"/>
                </a:cubicBezTo>
                <a:cubicBezTo>
                  <a:pt x="762966" y="1667604"/>
                  <a:pt x="766512" y="1664062"/>
                  <a:pt x="772423" y="1655797"/>
                </a:cubicBezTo>
                <a:close/>
                <a:moveTo>
                  <a:pt x="1597326" y="789665"/>
                </a:moveTo>
                <a:cubicBezTo>
                  <a:pt x="1602053" y="788485"/>
                  <a:pt x="1605598" y="788485"/>
                  <a:pt x="1610324" y="789665"/>
                </a:cubicBezTo>
                <a:lnTo>
                  <a:pt x="1610322" y="789666"/>
                </a:lnTo>
                <a:lnTo>
                  <a:pt x="1610324" y="789666"/>
                </a:lnTo>
                <a:cubicBezTo>
                  <a:pt x="1425996" y="871149"/>
                  <a:pt x="1262937" y="983336"/>
                  <a:pt x="1121146" y="1126226"/>
                </a:cubicBezTo>
                <a:cubicBezTo>
                  <a:pt x="979355" y="1267936"/>
                  <a:pt x="858834" y="1426179"/>
                  <a:pt x="758398" y="1600955"/>
                </a:cubicBezTo>
                <a:cubicBezTo>
                  <a:pt x="751309" y="1596231"/>
                  <a:pt x="746582" y="1591507"/>
                  <a:pt x="741856" y="1586784"/>
                </a:cubicBezTo>
                <a:cubicBezTo>
                  <a:pt x="757217" y="1604498"/>
                  <a:pt x="748946" y="1618669"/>
                  <a:pt x="739493" y="1635201"/>
                </a:cubicBezTo>
                <a:cubicBezTo>
                  <a:pt x="615427" y="1858395"/>
                  <a:pt x="533897" y="2096940"/>
                  <a:pt x="490177" y="2347294"/>
                </a:cubicBezTo>
                <a:cubicBezTo>
                  <a:pt x="455911" y="2544507"/>
                  <a:pt x="447641" y="2742901"/>
                  <a:pt x="466546" y="2942476"/>
                </a:cubicBezTo>
                <a:cubicBezTo>
                  <a:pt x="501993" y="3300294"/>
                  <a:pt x="611881" y="3634493"/>
                  <a:pt x="803299" y="3940351"/>
                </a:cubicBezTo>
                <a:cubicBezTo>
                  <a:pt x="808025" y="3946255"/>
                  <a:pt x="811570" y="3953341"/>
                  <a:pt x="815115" y="3960427"/>
                </a:cubicBezTo>
                <a:cubicBezTo>
                  <a:pt x="813934" y="3961608"/>
                  <a:pt x="812752" y="3962788"/>
                  <a:pt x="811570" y="3963969"/>
                </a:cubicBezTo>
                <a:cubicBezTo>
                  <a:pt x="784393" y="3940351"/>
                  <a:pt x="757217" y="3917914"/>
                  <a:pt x="730041" y="3893114"/>
                </a:cubicBezTo>
                <a:cubicBezTo>
                  <a:pt x="520899" y="3700625"/>
                  <a:pt x="351932" y="3477431"/>
                  <a:pt x="226683" y="3221173"/>
                </a:cubicBezTo>
                <a:cubicBezTo>
                  <a:pt x="141609" y="3046397"/>
                  <a:pt x="78985" y="2862173"/>
                  <a:pt x="42356" y="2670865"/>
                </a:cubicBezTo>
                <a:cubicBezTo>
                  <a:pt x="36447" y="2643704"/>
                  <a:pt x="28176" y="2616543"/>
                  <a:pt x="28176" y="2588201"/>
                </a:cubicBezTo>
                <a:cubicBezTo>
                  <a:pt x="28176" y="2561040"/>
                  <a:pt x="36447" y="2533879"/>
                  <a:pt x="41174" y="2505537"/>
                </a:cubicBezTo>
                <a:cubicBezTo>
                  <a:pt x="99072" y="2215031"/>
                  <a:pt x="210141" y="1945782"/>
                  <a:pt x="374382" y="1698971"/>
                </a:cubicBezTo>
                <a:cubicBezTo>
                  <a:pt x="472454" y="1550176"/>
                  <a:pt x="587068" y="1414370"/>
                  <a:pt x="719406" y="1293916"/>
                </a:cubicBezTo>
                <a:cubicBezTo>
                  <a:pt x="753672" y="1260850"/>
                  <a:pt x="790302" y="1230147"/>
                  <a:pt x="826931" y="1199443"/>
                </a:cubicBezTo>
                <a:cubicBezTo>
                  <a:pt x="1056159" y="1012858"/>
                  <a:pt x="1313746" y="877053"/>
                  <a:pt x="1597326" y="789665"/>
                </a:cubicBezTo>
                <a:close/>
                <a:moveTo>
                  <a:pt x="2243223" y="763473"/>
                </a:moveTo>
                <a:cubicBezTo>
                  <a:pt x="3058083" y="763473"/>
                  <a:pt x="3718658" y="1424048"/>
                  <a:pt x="3718658" y="2238908"/>
                </a:cubicBezTo>
                <a:cubicBezTo>
                  <a:pt x="3718658" y="3053768"/>
                  <a:pt x="3058083" y="3714343"/>
                  <a:pt x="2243223" y="3714343"/>
                </a:cubicBezTo>
                <a:cubicBezTo>
                  <a:pt x="1428363" y="3714343"/>
                  <a:pt x="767788" y="3053768"/>
                  <a:pt x="767788" y="2238908"/>
                </a:cubicBezTo>
                <a:cubicBezTo>
                  <a:pt x="767788" y="1424048"/>
                  <a:pt x="1428363" y="763473"/>
                  <a:pt x="2243223" y="763473"/>
                </a:cubicBezTo>
                <a:close/>
                <a:moveTo>
                  <a:pt x="3675296" y="514301"/>
                </a:moveTo>
                <a:cubicBezTo>
                  <a:pt x="3706033" y="541456"/>
                  <a:pt x="3737954" y="567430"/>
                  <a:pt x="3767510" y="595765"/>
                </a:cubicBezTo>
                <a:cubicBezTo>
                  <a:pt x="4040606" y="850784"/>
                  <a:pt x="4240404" y="1153028"/>
                  <a:pt x="4363356" y="1506038"/>
                </a:cubicBezTo>
                <a:cubicBezTo>
                  <a:pt x="4407099" y="1631187"/>
                  <a:pt x="4440202" y="1758696"/>
                  <a:pt x="4459118" y="1889746"/>
                </a:cubicBezTo>
                <a:cubicBezTo>
                  <a:pt x="4462664" y="1915721"/>
                  <a:pt x="4450842" y="1944056"/>
                  <a:pt x="4444930" y="1972392"/>
                </a:cubicBezTo>
                <a:cubicBezTo>
                  <a:pt x="4373996" y="2332487"/>
                  <a:pt x="4223852" y="2657162"/>
                  <a:pt x="3992134" y="2941697"/>
                </a:cubicBezTo>
                <a:cubicBezTo>
                  <a:pt x="3929476" y="3020800"/>
                  <a:pt x="3857360" y="3092819"/>
                  <a:pt x="3785244" y="3164838"/>
                </a:cubicBezTo>
                <a:cubicBezTo>
                  <a:pt x="3630371" y="3319501"/>
                  <a:pt x="3449488" y="3441108"/>
                  <a:pt x="3255602" y="3541462"/>
                </a:cubicBezTo>
                <a:cubicBezTo>
                  <a:pt x="3138560" y="3600494"/>
                  <a:pt x="3015608" y="3647720"/>
                  <a:pt x="2890290" y="3687862"/>
                </a:cubicBezTo>
                <a:lnTo>
                  <a:pt x="2883960" y="3688835"/>
                </a:lnTo>
                <a:lnTo>
                  <a:pt x="3002307" y="3622336"/>
                </a:lnTo>
                <a:cubicBezTo>
                  <a:pt x="3043982" y="3598724"/>
                  <a:pt x="3085360" y="3574520"/>
                  <a:pt x="3125555" y="3548546"/>
                </a:cubicBezTo>
                <a:cubicBezTo>
                  <a:pt x="3304073" y="3431663"/>
                  <a:pt x="3448306" y="3278180"/>
                  <a:pt x="3575988" y="3109348"/>
                </a:cubicBezTo>
                <a:cubicBezTo>
                  <a:pt x="3788790" y="2827175"/>
                  <a:pt x="3925930" y="2510764"/>
                  <a:pt x="3990953" y="2163655"/>
                </a:cubicBezTo>
                <a:cubicBezTo>
                  <a:pt x="4028784" y="1968850"/>
                  <a:pt x="4038242" y="1771683"/>
                  <a:pt x="4022873" y="1572154"/>
                </a:cubicBezTo>
                <a:cubicBezTo>
                  <a:pt x="4011050" y="1405685"/>
                  <a:pt x="3980312" y="1241575"/>
                  <a:pt x="3931840" y="1082189"/>
                </a:cubicBezTo>
                <a:cubicBezTo>
                  <a:pt x="3873911" y="889746"/>
                  <a:pt x="3791155" y="706746"/>
                  <a:pt x="3682388" y="535554"/>
                </a:cubicBezTo>
                <a:cubicBezTo>
                  <a:pt x="3678842" y="529650"/>
                  <a:pt x="3675296" y="523747"/>
                  <a:pt x="3675296" y="514302"/>
                </a:cubicBezTo>
                <a:close/>
                <a:moveTo>
                  <a:pt x="1789291" y="492663"/>
                </a:moveTo>
                <a:cubicBezTo>
                  <a:pt x="1983231" y="496205"/>
                  <a:pt x="2174805" y="524539"/>
                  <a:pt x="2361648" y="577665"/>
                </a:cubicBezTo>
                <a:cubicBezTo>
                  <a:pt x="2372291" y="580026"/>
                  <a:pt x="2381752" y="585929"/>
                  <a:pt x="2391212" y="589470"/>
                </a:cubicBezTo>
                <a:lnTo>
                  <a:pt x="2391212" y="589471"/>
                </a:lnTo>
                <a:lnTo>
                  <a:pt x="2391212" y="594192"/>
                </a:lnTo>
                <a:cubicBezTo>
                  <a:pt x="2398308" y="593012"/>
                  <a:pt x="2406586" y="590651"/>
                  <a:pt x="2413681" y="593012"/>
                </a:cubicBezTo>
                <a:cubicBezTo>
                  <a:pt x="2556770" y="636693"/>
                  <a:pt x="2693948" y="694542"/>
                  <a:pt x="2828758" y="767738"/>
                </a:cubicBezTo>
                <a:lnTo>
                  <a:pt x="2828756" y="767738"/>
                </a:lnTo>
                <a:lnTo>
                  <a:pt x="2818115" y="767738"/>
                </a:lnTo>
                <a:cubicBezTo>
                  <a:pt x="2611168" y="685098"/>
                  <a:pt x="2395942" y="653223"/>
                  <a:pt x="2173622" y="660306"/>
                </a:cubicBezTo>
                <a:cubicBezTo>
                  <a:pt x="1966675" y="667389"/>
                  <a:pt x="1763275" y="699265"/>
                  <a:pt x="1565788" y="761836"/>
                </a:cubicBezTo>
                <a:cubicBezTo>
                  <a:pt x="1082122" y="915310"/>
                  <a:pt x="690696" y="1198648"/>
                  <a:pt x="390327" y="1608309"/>
                </a:cubicBezTo>
                <a:cubicBezTo>
                  <a:pt x="260245" y="1786576"/>
                  <a:pt x="160910" y="1982552"/>
                  <a:pt x="86410" y="2190333"/>
                </a:cubicBezTo>
                <a:cubicBezTo>
                  <a:pt x="55663" y="2276516"/>
                  <a:pt x="35560" y="2366239"/>
                  <a:pt x="9544" y="2455963"/>
                </a:cubicBezTo>
                <a:cubicBezTo>
                  <a:pt x="7179" y="2420546"/>
                  <a:pt x="3631" y="2387490"/>
                  <a:pt x="2448" y="2353253"/>
                </a:cubicBezTo>
                <a:cubicBezTo>
                  <a:pt x="-8195" y="2108873"/>
                  <a:pt x="15456" y="1869216"/>
                  <a:pt x="81680" y="1634282"/>
                </a:cubicBezTo>
                <a:cubicBezTo>
                  <a:pt x="85227" y="1623656"/>
                  <a:pt x="100601" y="1611850"/>
                  <a:pt x="97053" y="1605948"/>
                </a:cubicBezTo>
                <a:cubicBezTo>
                  <a:pt x="89958" y="1585878"/>
                  <a:pt x="101783" y="1571711"/>
                  <a:pt x="106514" y="1555183"/>
                </a:cubicBezTo>
                <a:cubicBezTo>
                  <a:pt x="177466" y="1328512"/>
                  <a:pt x="285079" y="1119549"/>
                  <a:pt x="424621" y="927116"/>
                </a:cubicBezTo>
                <a:cubicBezTo>
                  <a:pt x="434082" y="915309"/>
                  <a:pt x="448271" y="907046"/>
                  <a:pt x="461280" y="897601"/>
                </a:cubicBezTo>
                <a:cubicBezTo>
                  <a:pt x="676505" y="747668"/>
                  <a:pt x="909470" y="637874"/>
                  <a:pt x="1162537" y="570581"/>
                </a:cubicBezTo>
                <a:cubicBezTo>
                  <a:pt x="1368301" y="515094"/>
                  <a:pt x="1576431" y="489121"/>
                  <a:pt x="1789291" y="492663"/>
                </a:cubicBezTo>
                <a:close/>
                <a:moveTo>
                  <a:pt x="1891488" y="28013"/>
                </a:moveTo>
                <a:cubicBezTo>
                  <a:pt x="1917505" y="23290"/>
                  <a:pt x="1945886" y="33917"/>
                  <a:pt x="1971902" y="39822"/>
                </a:cubicBezTo>
                <a:cubicBezTo>
                  <a:pt x="2449656" y="135472"/>
                  <a:pt x="2855272" y="359838"/>
                  <a:pt x="3187572" y="714099"/>
                </a:cubicBezTo>
                <a:cubicBezTo>
                  <a:pt x="3426449" y="967985"/>
                  <a:pt x="3593189" y="1264383"/>
                  <a:pt x="3694889" y="1597389"/>
                </a:cubicBezTo>
                <a:cubicBezTo>
                  <a:pt x="3696072" y="1599751"/>
                  <a:pt x="3696072" y="1603293"/>
                  <a:pt x="3696072" y="1606835"/>
                </a:cubicBezTo>
                <a:cubicBezTo>
                  <a:pt x="3642856" y="1492291"/>
                  <a:pt x="3580181" y="1384832"/>
                  <a:pt x="3503314" y="1284458"/>
                </a:cubicBezTo>
                <a:cubicBezTo>
                  <a:pt x="3362590" y="1101423"/>
                  <a:pt x="3189937" y="953816"/>
                  <a:pt x="2998362" y="827462"/>
                </a:cubicBezTo>
                <a:cubicBezTo>
                  <a:pt x="2773677" y="678673"/>
                  <a:pt x="2528887" y="575938"/>
                  <a:pt x="2266359" y="514533"/>
                </a:cubicBezTo>
                <a:cubicBezTo>
                  <a:pt x="2237977" y="507447"/>
                  <a:pt x="2208414" y="502724"/>
                  <a:pt x="2178850" y="496819"/>
                </a:cubicBezTo>
                <a:cubicBezTo>
                  <a:pt x="2036943" y="468478"/>
                  <a:pt x="1876115" y="454308"/>
                  <a:pt x="1729478" y="455489"/>
                </a:cubicBezTo>
                <a:cubicBezTo>
                  <a:pt x="1560373" y="456670"/>
                  <a:pt x="1394814" y="476744"/>
                  <a:pt x="1229256" y="514533"/>
                </a:cubicBezTo>
                <a:cubicBezTo>
                  <a:pt x="1220978" y="516304"/>
                  <a:pt x="1212109" y="516599"/>
                  <a:pt x="1202796" y="515713"/>
                </a:cubicBezTo>
                <a:lnTo>
                  <a:pt x="1173677" y="509809"/>
                </a:lnTo>
                <a:lnTo>
                  <a:pt x="1186684" y="525160"/>
                </a:lnTo>
                <a:lnTo>
                  <a:pt x="1186684" y="525161"/>
                </a:lnTo>
                <a:cubicBezTo>
                  <a:pt x="947808" y="586566"/>
                  <a:pt x="725487" y="682216"/>
                  <a:pt x="514991" y="810930"/>
                </a:cubicBezTo>
                <a:cubicBezTo>
                  <a:pt x="539825" y="782590"/>
                  <a:pt x="563476" y="754249"/>
                  <a:pt x="588310" y="727088"/>
                </a:cubicBezTo>
                <a:cubicBezTo>
                  <a:pt x="789345" y="509809"/>
                  <a:pt x="1023491" y="336221"/>
                  <a:pt x="1291932" y="211048"/>
                </a:cubicBezTo>
                <a:cubicBezTo>
                  <a:pt x="1483506" y="121302"/>
                  <a:pt x="1683358" y="58716"/>
                  <a:pt x="1891488" y="28013"/>
                </a:cubicBezTo>
                <a:close/>
                <a:moveTo>
                  <a:pt x="2182411" y="996"/>
                </a:moveTo>
                <a:cubicBezTo>
                  <a:pt x="2423633" y="-6087"/>
                  <a:pt x="2661306" y="24605"/>
                  <a:pt x="2893068" y="94251"/>
                </a:cubicBezTo>
                <a:cubicBezTo>
                  <a:pt x="3131924" y="166258"/>
                  <a:pt x="3353044" y="276040"/>
                  <a:pt x="3555244" y="422415"/>
                </a:cubicBezTo>
                <a:cubicBezTo>
                  <a:pt x="3574163" y="436580"/>
                  <a:pt x="3587170" y="459008"/>
                  <a:pt x="3600178" y="477895"/>
                </a:cubicBezTo>
                <a:cubicBezTo>
                  <a:pt x="3779911" y="741134"/>
                  <a:pt x="3899339" y="1029162"/>
                  <a:pt x="3956096" y="1343160"/>
                </a:cubicBezTo>
                <a:cubicBezTo>
                  <a:pt x="3990388" y="1524948"/>
                  <a:pt x="4001030" y="1707917"/>
                  <a:pt x="3988023" y="1892066"/>
                </a:cubicBezTo>
                <a:cubicBezTo>
                  <a:pt x="3970286" y="2160026"/>
                  <a:pt x="3907616" y="2418544"/>
                  <a:pt x="3796465" y="2662895"/>
                </a:cubicBezTo>
                <a:cubicBezTo>
                  <a:pt x="3772816" y="2714835"/>
                  <a:pt x="3746802" y="2765594"/>
                  <a:pt x="3720788" y="2821075"/>
                </a:cubicBezTo>
                <a:cubicBezTo>
                  <a:pt x="3744436" y="2733722"/>
                  <a:pt x="3770451" y="2652272"/>
                  <a:pt x="3790553" y="2568460"/>
                </a:cubicBezTo>
                <a:cubicBezTo>
                  <a:pt x="3827209" y="2409100"/>
                  <a:pt x="3830756" y="2247379"/>
                  <a:pt x="3820114" y="2084478"/>
                </a:cubicBezTo>
                <a:cubicBezTo>
                  <a:pt x="3805924" y="1880261"/>
                  <a:pt x="3765721" y="1681947"/>
                  <a:pt x="3698321" y="1488355"/>
                </a:cubicBezTo>
                <a:cubicBezTo>
                  <a:pt x="3616732" y="1255807"/>
                  <a:pt x="3500850" y="1043328"/>
                  <a:pt x="3349496" y="847375"/>
                </a:cubicBezTo>
                <a:cubicBezTo>
                  <a:pt x="3222974" y="682112"/>
                  <a:pt x="3076348" y="536918"/>
                  <a:pt x="2908440" y="414153"/>
                </a:cubicBezTo>
                <a:cubicBezTo>
                  <a:pt x="2819756" y="349228"/>
                  <a:pt x="2725159" y="291386"/>
                  <a:pt x="2629380" y="237085"/>
                </a:cubicBezTo>
                <a:cubicBezTo>
                  <a:pt x="2442552" y="132026"/>
                  <a:pt x="2241535" y="60018"/>
                  <a:pt x="2031057" y="13981"/>
                </a:cubicBezTo>
                <a:cubicBezTo>
                  <a:pt x="2029874" y="13981"/>
                  <a:pt x="2028692" y="12801"/>
                  <a:pt x="2021597" y="8079"/>
                </a:cubicBezTo>
                <a:cubicBezTo>
                  <a:pt x="2079538" y="5717"/>
                  <a:pt x="2130384" y="2177"/>
                  <a:pt x="2182411" y="996"/>
                </a:cubicBezTo>
                <a:close/>
              </a:path>
            </a:pathLst>
          </a:custGeom>
        </p:spPr>
      </p:pic>
    </p:spTree>
    <p:extLst>
      <p:ext uri="{BB962C8B-B14F-4D97-AF65-F5344CB8AC3E}">
        <p14:creationId xmlns:p14="http://schemas.microsoft.com/office/powerpoint/2010/main" val="3333725371"/>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E29D-598D-4064-856E-1822593D23BC}"/>
              </a:ext>
            </a:extLst>
          </p:cNvPr>
          <p:cNvSpPr>
            <a:spLocks noGrp="1"/>
          </p:cNvSpPr>
          <p:nvPr>
            <p:ph type="title"/>
          </p:nvPr>
        </p:nvSpPr>
        <p:spPr/>
        <p:txBody>
          <a:bodyPr/>
          <a:lstStyle/>
          <a:p>
            <a:pPr algn="l"/>
            <a:r>
              <a:rPr lang="en-US" sz="2800" b="1" dirty="0"/>
              <a:t>ENABLERS OF REWARD SYSTEMS</a:t>
            </a:r>
          </a:p>
        </p:txBody>
      </p:sp>
      <p:sp>
        <p:nvSpPr>
          <p:cNvPr id="3" name="Freeform 16">
            <a:extLst>
              <a:ext uri="{FF2B5EF4-FFF2-40B4-BE49-F238E27FC236}">
                <a16:creationId xmlns:a16="http://schemas.microsoft.com/office/drawing/2014/main" id="{1DA657DE-1BD2-46ED-A2B5-0D1D3FBFB00E}"/>
              </a:ext>
            </a:extLst>
          </p:cNvPr>
          <p:cNvSpPr>
            <a:spLocks/>
          </p:cNvSpPr>
          <p:nvPr/>
        </p:nvSpPr>
        <p:spPr bwMode="auto">
          <a:xfrm>
            <a:off x="1802337" y="1124744"/>
            <a:ext cx="5040560" cy="5733256"/>
          </a:xfrm>
          <a:custGeom>
            <a:avLst/>
            <a:gdLst>
              <a:gd name="T0" fmla="*/ 0 w 1418"/>
              <a:gd name="T1" fmla="*/ 1091 h 1555"/>
              <a:gd name="T2" fmla="*/ 238 w 1418"/>
              <a:gd name="T3" fmla="*/ 1312 h 1555"/>
              <a:gd name="T4" fmla="*/ 479 w 1418"/>
              <a:gd name="T5" fmla="*/ 1384 h 1555"/>
              <a:gd name="T6" fmla="*/ 865 w 1418"/>
              <a:gd name="T7" fmla="*/ 1285 h 1555"/>
              <a:gd name="T8" fmla="*/ 1129 w 1418"/>
              <a:gd name="T9" fmla="*/ 862 h 1555"/>
              <a:gd name="T10" fmla="*/ 961 w 1418"/>
              <a:gd name="T11" fmla="*/ 344 h 1555"/>
              <a:gd name="T12" fmla="*/ 768 w 1418"/>
              <a:gd name="T13" fmla="*/ 222 h 1555"/>
              <a:gd name="T14" fmla="*/ 701 w 1418"/>
              <a:gd name="T15" fmla="*/ 57 h 1555"/>
              <a:gd name="T16" fmla="*/ 830 w 1418"/>
              <a:gd name="T17" fmla="*/ 6 h 1555"/>
              <a:gd name="T18" fmla="*/ 1221 w 1418"/>
              <a:gd name="T19" fmla="*/ 258 h 1555"/>
              <a:gd name="T20" fmla="*/ 1397 w 1418"/>
              <a:gd name="T21" fmla="*/ 631 h 1555"/>
              <a:gd name="T22" fmla="*/ 1395 w 1418"/>
              <a:gd name="T23" fmla="*/ 947 h 1555"/>
              <a:gd name="T24" fmla="*/ 989 w 1418"/>
              <a:gd name="T25" fmla="*/ 1475 h 1555"/>
              <a:gd name="T26" fmla="*/ 559 w 1418"/>
              <a:gd name="T27" fmla="*/ 1534 h 1555"/>
              <a:gd name="T28" fmla="*/ 227 w 1418"/>
              <a:gd name="T29" fmla="*/ 1404 h 1555"/>
              <a:gd name="T30" fmla="*/ 0 w 1418"/>
              <a:gd name="T31" fmla="*/ 1091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8" h="1555">
                <a:moveTo>
                  <a:pt x="0" y="1091"/>
                </a:moveTo>
                <a:cubicBezTo>
                  <a:pt x="59" y="1187"/>
                  <a:pt x="140" y="1259"/>
                  <a:pt x="238" y="1312"/>
                </a:cubicBezTo>
                <a:cubicBezTo>
                  <a:pt x="313" y="1353"/>
                  <a:pt x="392" y="1380"/>
                  <a:pt x="479" y="1384"/>
                </a:cubicBezTo>
                <a:cubicBezTo>
                  <a:pt x="618" y="1391"/>
                  <a:pt x="749" y="1365"/>
                  <a:pt x="865" y="1285"/>
                </a:cubicBezTo>
                <a:cubicBezTo>
                  <a:pt x="1014" y="1182"/>
                  <a:pt x="1105" y="1045"/>
                  <a:pt x="1129" y="862"/>
                </a:cubicBezTo>
                <a:cubicBezTo>
                  <a:pt x="1154" y="661"/>
                  <a:pt x="1096" y="489"/>
                  <a:pt x="961" y="344"/>
                </a:cubicBezTo>
                <a:cubicBezTo>
                  <a:pt x="909" y="289"/>
                  <a:pt x="844" y="247"/>
                  <a:pt x="768" y="222"/>
                </a:cubicBezTo>
                <a:cubicBezTo>
                  <a:pt x="686" y="196"/>
                  <a:pt x="660" y="126"/>
                  <a:pt x="701" y="57"/>
                </a:cubicBezTo>
                <a:cubicBezTo>
                  <a:pt x="720" y="23"/>
                  <a:pt x="786" y="0"/>
                  <a:pt x="830" y="6"/>
                </a:cubicBezTo>
                <a:cubicBezTo>
                  <a:pt x="1000" y="29"/>
                  <a:pt x="1118" y="134"/>
                  <a:pt x="1221" y="258"/>
                </a:cubicBezTo>
                <a:cubicBezTo>
                  <a:pt x="1310" y="365"/>
                  <a:pt x="1368" y="491"/>
                  <a:pt x="1397" y="631"/>
                </a:cubicBezTo>
                <a:cubicBezTo>
                  <a:pt x="1418" y="737"/>
                  <a:pt x="1417" y="842"/>
                  <a:pt x="1395" y="947"/>
                </a:cubicBezTo>
                <a:cubicBezTo>
                  <a:pt x="1345" y="1189"/>
                  <a:pt x="1203" y="1363"/>
                  <a:pt x="989" y="1475"/>
                </a:cubicBezTo>
                <a:cubicBezTo>
                  <a:pt x="855" y="1546"/>
                  <a:pt x="709" y="1555"/>
                  <a:pt x="559" y="1534"/>
                </a:cubicBezTo>
                <a:cubicBezTo>
                  <a:pt x="437" y="1518"/>
                  <a:pt x="326" y="1478"/>
                  <a:pt x="227" y="1404"/>
                </a:cubicBezTo>
                <a:cubicBezTo>
                  <a:pt x="119" y="1323"/>
                  <a:pt x="47" y="1216"/>
                  <a:pt x="0" y="1091"/>
                </a:cubicBezTo>
                <a:close/>
              </a:path>
            </a:pathLst>
          </a:custGeom>
          <a:gradFill>
            <a:gsLst>
              <a:gs pos="0">
                <a:srgbClr val="C00000"/>
              </a:gs>
              <a:gs pos="52000">
                <a:srgbClr val="FF9933"/>
              </a:gs>
              <a:gs pos="100000">
                <a:srgbClr val="FFC000"/>
              </a:gs>
            </a:gsLst>
            <a:lin ang="5400000" scaled="1"/>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 name="Group 3">
            <a:extLst>
              <a:ext uri="{FF2B5EF4-FFF2-40B4-BE49-F238E27FC236}">
                <a16:creationId xmlns:a16="http://schemas.microsoft.com/office/drawing/2014/main" id="{3F22CF3E-FD42-417F-B89A-2EC659485F4E}"/>
              </a:ext>
            </a:extLst>
          </p:cNvPr>
          <p:cNvGrpSpPr/>
          <p:nvPr/>
        </p:nvGrpSpPr>
        <p:grpSpPr>
          <a:xfrm>
            <a:off x="7417251" y="2420888"/>
            <a:ext cx="2972412" cy="314665"/>
            <a:chOff x="6796922" y="3668269"/>
            <a:chExt cx="2972412" cy="314665"/>
          </a:xfrm>
        </p:grpSpPr>
        <p:sp>
          <p:nvSpPr>
            <p:cNvPr id="7" name="TextBox 6">
              <a:extLst>
                <a:ext uri="{FF2B5EF4-FFF2-40B4-BE49-F238E27FC236}">
                  <a16:creationId xmlns:a16="http://schemas.microsoft.com/office/drawing/2014/main" id="{12B1526A-0605-43A9-9993-0090DA67FF46}"/>
                </a:ext>
              </a:extLst>
            </p:cNvPr>
            <p:cNvSpPr txBox="1"/>
            <p:nvPr/>
          </p:nvSpPr>
          <p:spPr>
            <a:xfrm>
              <a:off x="7281152" y="3668269"/>
              <a:ext cx="2488182" cy="246221"/>
            </a:xfrm>
            <a:prstGeom prst="rect">
              <a:avLst/>
            </a:prstGeom>
            <a:noFill/>
          </p:spPr>
          <p:txBody>
            <a:bodyPr wrap="none" lIns="0" tIns="0" rIns="0" bIns="0" rtlCol="0">
              <a:spAutoFit/>
            </a:bodyPr>
            <a:lstStyle/>
            <a:p>
              <a:r>
                <a:rPr lang="en-US" sz="1600" spc="30" dirty="0">
                  <a:solidFill>
                    <a:srgbClr val="C00000"/>
                  </a:solidFill>
                  <a:latin typeface="+mj-lt"/>
                </a:rPr>
                <a:t>Driver Behaviour Monitoring</a:t>
              </a:r>
            </a:p>
          </p:txBody>
        </p:sp>
        <p:sp>
          <p:nvSpPr>
            <p:cNvPr id="6" name="Freeform 222">
              <a:extLst>
                <a:ext uri="{FF2B5EF4-FFF2-40B4-BE49-F238E27FC236}">
                  <a16:creationId xmlns:a16="http://schemas.microsoft.com/office/drawing/2014/main" id="{00D0BDD4-F601-4EA1-8003-F9EEFC085784}"/>
                </a:ext>
              </a:extLst>
            </p:cNvPr>
            <p:cNvSpPr>
              <a:spLocks noEditPoints="1"/>
            </p:cNvSpPr>
            <p:nvPr/>
          </p:nvSpPr>
          <p:spPr bwMode="auto">
            <a:xfrm>
              <a:off x="6796922" y="3668269"/>
              <a:ext cx="313285" cy="314665"/>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sz="2800"/>
            </a:p>
          </p:txBody>
        </p:sp>
      </p:grpSp>
      <p:grpSp>
        <p:nvGrpSpPr>
          <p:cNvPr id="9" name="Group 8">
            <a:extLst>
              <a:ext uri="{FF2B5EF4-FFF2-40B4-BE49-F238E27FC236}">
                <a16:creationId xmlns:a16="http://schemas.microsoft.com/office/drawing/2014/main" id="{E484DF4C-4722-49EB-8528-E1B042D04193}"/>
              </a:ext>
            </a:extLst>
          </p:cNvPr>
          <p:cNvGrpSpPr/>
          <p:nvPr/>
        </p:nvGrpSpPr>
        <p:grpSpPr>
          <a:xfrm>
            <a:off x="7417250" y="3682515"/>
            <a:ext cx="2007020" cy="340901"/>
            <a:chOff x="6796921" y="3573589"/>
            <a:chExt cx="2007020" cy="340901"/>
          </a:xfrm>
        </p:grpSpPr>
        <p:sp>
          <p:nvSpPr>
            <p:cNvPr id="12" name="TextBox 11">
              <a:extLst>
                <a:ext uri="{FF2B5EF4-FFF2-40B4-BE49-F238E27FC236}">
                  <a16:creationId xmlns:a16="http://schemas.microsoft.com/office/drawing/2014/main" id="{0FD53655-E842-46F0-B372-3495467526BE}"/>
                </a:ext>
              </a:extLst>
            </p:cNvPr>
            <p:cNvSpPr txBox="1"/>
            <p:nvPr/>
          </p:nvSpPr>
          <p:spPr>
            <a:xfrm>
              <a:off x="7281152" y="3668269"/>
              <a:ext cx="1522789" cy="246221"/>
            </a:xfrm>
            <a:prstGeom prst="rect">
              <a:avLst/>
            </a:prstGeom>
            <a:noFill/>
          </p:spPr>
          <p:txBody>
            <a:bodyPr wrap="none" lIns="0" tIns="0" rIns="0" bIns="0" rtlCol="0">
              <a:spAutoFit/>
            </a:bodyPr>
            <a:lstStyle/>
            <a:p>
              <a:r>
                <a:rPr lang="en-US" sz="1600" spc="30" dirty="0">
                  <a:solidFill>
                    <a:srgbClr val="C00000"/>
                  </a:solidFill>
                  <a:latin typeface="+mj-lt"/>
                </a:rPr>
                <a:t>Driver Scorecards</a:t>
              </a:r>
            </a:p>
          </p:txBody>
        </p:sp>
        <p:sp>
          <p:nvSpPr>
            <p:cNvPr id="11" name="Freeform 222">
              <a:extLst>
                <a:ext uri="{FF2B5EF4-FFF2-40B4-BE49-F238E27FC236}">
                  <a16:creationId xmlns:a16="http://schemas.microsoft.com/office/drawing/2014/main" id="{1B970180-6D62-4210-A7E1-10E18611484C}"/>
                </a:ext>
              </a:extLst>
            </p:cNvPr>
            <p:cNvSpPr>
              <a:spLocks noEditPoints="1"/>
            </p:cNvSpPr>
            <p:nvPr/>
          </p:nvSpPr>
          <p:spPr bwMode="auto">
            <a:xfrm>
              <a:off x="6796921" y="3573589"/>
              <a:ext cx="313285" cy="314665"/>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sz="2800"/>
            </a:p>
          </p:txBody>
        </p:sp>
      </p:grpSp>
      <p:pic>
        <p:nvPicPr>
          <p:cNvPr id="19" name="Picture Placeholder 2">
            <a:extLst>
              <a:ext uri="{FF2B5EF4-FFF2-40B4-BE49-F238E27FC236}">
                <a16:creationId xmlns:a16="http://schemas.microsoft.com/office/drawing/2014/main" id="{5A301BD3-700B-4644-B159-6C5A524DC7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39246" y="2025178"/>
            <a:ext cx="3962012" cy="3932389"/>
          </a:xfrm>
          <a:custGeom>
            <a:avLst/>
            <a:gdLst>
              <a:gd name="connsiteX0" fmla="*/ 2158342 w 4316684"/>
              <a:gd name="connsiteY0" fmla="*/ 0 h 4316684"/>
              <a:gd name="connsiteX1" fmla="*/ 4316684 w 4316684"/>
              <a:gd name="connsiteY1" fmla="*/ 2158342 h 4316684"/>
              <a:gd name="connsiteX2" fmla="*/ 2158342 w 4316684"/>
              <a:gd name="connsiteY2" fmla="*/ 4316684 h 4316684"/>
              <a:gd name="connsiteX3" fmla="*/ 0 w 4316684"/>
              <a:gd name="connsiteY3" fmla="*/ 2158342 h 4316684"/>
              <a:gd name="connsiteX4" fmla="*/ 2158342 w 4316684"/>
              <a:gd name="connsiteY4" fmla="*/ 0 h 4316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6684" h="4316684">
                <a:moveTo>
                  <a:pt x="2158342" y="0"/>
                </a:moveTo>
                <a:cubicBezTo>
                  <a:pt x="3350361" y="0"/>
                  <a:pt x="4316684" y="966323"/>
                  <a:pt x="4316684" y="2158342"/>
                </a:cubicBezTo>
                <a:cubicBezTo>
                  <a:pt x="4316684" y="3350361"/>
                  <a:pt x="3350361" y="4316684"/>
                  <a:pt x="2158342" y="4316684"/>
                </a:cubicBezTo>
                <a:cubicBezTo>
                  <a:pt x="966323" y="4316684"/>
                  <a:pt x="0" y="3350361"/>
                  <a:pt x="0" y="2158342"/>
                </a:cubicBezTo>
                <a:cubicBezTo>
                  <a:pt x="0" y="966323"/>
                  <a:pt x="966323" y="0"/>
                  <a:pt x="2158342" y="0"/>
                </a:cubicBezTo>
                <a:close/>
              </a:path>
            </a:pathLst>
          </a:custGeom>
        </p:spPr>
      </p:pic>
    </p:spTree>
    <p:extLst>
      <p:ext uri="{BB962C8B-B14F-4D97-AF65-F5344CB8AC3E}">
        <p14:creationId xmlns:p14="http://schemas.microsoft.com/office/powerpoint/2010/main" val="160488598"/>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85DB-BF19-4824-A41F-E126A1770C33}"/>
              </a:ext>
            </a:extLst>
          </p:cNvPr>
          <p:cNvSpPr>
            <a:spLocks noGrp="1"/>
          </p:cNvSpPr>
          <p:nvPr>
            <p:ph type="title"/>
          </p:nvPr>
        </p:nvSpPr>
        <p:spPr/>
        <p:txBody>
          <a:bodyPr/>
          <a:lstStyle/>
          <a:p>
            <a:pPr algn="l"/>
            <a:r>
              <a:rPr lang="en-US" sz="2800" b="1" dirty="0"/>
              <a:t>REWARDS PROGRAMMES</a:t>
            </a:r>
          </a:p>
        </p:txBody>
      </p:sp>
      <p:sp>
        <p:nvSpPr>
          <p:cNvPr id="17" name="Freeform 15">
            <a:extLst>
              <a:ext uri="{FF2B5EF4-FFF2-40B4-BE49-F238E27FC236}">
                <a16:creationId xmlns:a16="http://schemas.microsoft.com/office/drawing/2014/main" id="{A632B948-B389-4DA8-9C17-D43AEA79BE29}"/>
              </a:ext>
            </a:extLst>
          </p:cNvPr>
          <p:cNvSpPr/>
          <p:nvPr/>
        </p:nvSpPr>
        <p:spPr>
          <a:xfrm>
            <a:off x="4606800" y="1196752"/>
            <a:ext cx="2064005" cy="2064005"/>
          </a:xfrm>
          <a:custGeom>
            <a:avLst/>
            <a:gdLst>
              <a:gd name="connsiteX0" fmla="*/ 0 w 1930037"/>
              <a:gd name="connsiteY0" fmla="*/ 0 h 1930037"/>
              <a:gd name="connsiteX1" fmla="*/ 1930037 w 1930037"/>
              <a:gd name="connsiteY1" fmla="*/ 0 h 1930037"/>
              <a:gd name="connsiteX2" fmla="*/ 1930037 w 1930037"/>
              <a:gd name="connsiteY2" fmla="*/ 1930037 h 1930037"/>
              <a:gd name="connsiteX3" fmla="*/ 0 w 1930037"/>
              <a:gd name="connsiteY3" fmla="*/ 1930037 h 1930037"/>
              <a:gd name="connsiteX4" fmla="*/ 0 w 1930037"/>
              <a:gd name="connsiteY4" fmla="*/ 0 h 19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037" h="1930037">
                <a:moveTo>
                  <a:pt x="0" y="0"/>
                </a:moveTo>
                <a:lnTo>
                  <a:pt x="1930037" y="0"/>
                </a:lnTo>
                <a:lnTo>
                  <a:pt x="1930037" y="1930037"/>
                </a:lnTo>
                <a:lnTo>
                  <a:pt x="0" y="1930037"/>
                </a:lnTo>
                <a:lnTo>
                  <a:pt x="0" y="0"/>
                </a:lnTo>
                <a:close/>
              </a:path>
            </a:pathLst>
          </a:custGeom>
          <a:solidFill>
            <a:srgbClr val="FE914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044853E-C91E-40A3-8D2B-2A37E898C080}"/>
              </a:ext>
            </a:extLst>
          </p:cNvPr>
          <p:cNvSpPr txBox="1"/>
          <p:nvPr/>
        </p:nvSpPr>
        <p:spPr>
          <a:xfrm flipH="1">
            <a:off x="4795217" y="1868413"/>
            <a:ext cx="1551682" cy="707886"/>
          </a:xfrm>
          <a:prstGeom prst="rect">
            <a:avLst/>
          </a:prstGeom>
          <a:noFill/>
        </p:spPr>
        <p:txBody>
          <a:bodyPr wrap="square" rtlCol="0">
            <a:spAutoFit/>
          </a:bodyPr>
          <a:lstStyle/>
          <a:p>
            <a:pPr algn="ctr" fontAlgn="auto">
              <a:spcBef>
                <a:spcPts val="0"/>
              </a:spcBef>
              <a:spcAft>
                <a:spcPts val="0"/>
              </a:spcAft>
            </a:pPr>
            <a:r>
              <a:rPr lang="en-US" sz="2000" b="1" dirty="0">
                <a:solidFill>
                  <a:srgbClr val="FFFFFF"/>
                </a:solidFill>
                <a:latin typeface="Arial" panose="020B0604020202020204" pitchFamily="34" charset="0"/>
                <a:cs typeface="Arial" panose="020B0604020202020204" pitchFamily="34" charset="0"/>
              </a:rPr>
              <a:t>Accident free Bonus</a:t>
            </a:r>
          </a:p>
        </p:txBody>
      </p:sp>
      <p:sp>
        <p:nvSpPr>
          <p:cNvPr id="20" name="Freeform 21">
            <a:extLst>
              <a:ext uri="{FF2B5EF4-FFF2-40B4-BE49-F238E27FC236}">
                <a16:creationId xmlns:a16="http://schemas.microsoft.com/office/drawing/2014/main" id="{CCAD659F-CE0A-4B16-A84C-3EA8FD31A627}"/>
              </a:ext>
            </a:extLst>
          </p:cNvPr>
          <p:cNvSpPr/>
          <p:nvPr/>
        </p:nvSpPr>
        <p:spPr>
          <a:xfrm>
            <a:off x="8832596" y="1196752"/>
            <a:ext cx="2064006" cy="2064005"/>
          </a:xfrm>
          <a:custGeom>
            <a:avLst/>
            <a:gdLst>
              <a:gd name="connsiteX0" fmla="*/ 0 w 1930038"/>
              <a:gd name="connsiteY0" fmla="*/ 0 h 1930037"/>
              <a:gd name="connsiteX1" fmla="*/ 1930038 w 1930038"/>
              <a:gd name="connsiteY1" fmla="*/ 0 h 1930037"/>
              <a:gd name="connsiteX2" fmla="*/ 1930038 w 1930038"/>
              <a:gd name="connsiteY2" fmla="*/ 1930037 h 1930037"/>
              <a:gd name="connsiteX3" fmla="*/ 0 w 1930038"/>
              <a:gd name="connsiteY3" fmla="*/ 1930037 h 1930037"/>
              <a:gd name="connsiteX4" fmla="*/ 0 w 1930038"/>
              <a:gd name="connsiteY4" fmla="*/ 0 h 1930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038" h="1930037">
                <a:moveTo>
                  <a:pt x="0" y="0"/>
                </a:moveTo>
                <a:lnTo>
                  <a:pt x="1930038" y="0"/>
                </a:lnTo>
                <a:lnTo>
                  <a:pt x="1930038" y="1930037"/>
                </a:lnTo>
                <a:lnTo>
                  <a:pt x="0" y="1930037"/>
                </a:lnTo>
                <a:lnTo>
                  <a:pt x="0" y="0"/>
                </a:lnTo>
                <a:close/>
              </a:path>
            </a:pathLst>
          </a:custGeom>
          <a:solidFill>
            <a:srgbClr val="FE2E4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3" name="Freeform 9">
            <a:extLst>
              <a:ext uri="{FF2B5EF4-FFF2-40B4-BE49-F238E27FC236}">
                <a16:creationId xmlns:a16="http://schemas.microsoft.com/office/drawing/2014/main" id="{AD1F6AE9-EDC1-4F0C-A13C-52ED80F25F5B}"/>
              </a:ext>
            </a:extLst>
          </p:cNvPr>
          <p:cNvSpPr/>
          <p:nvPr/>
        </p:nvSpPr>
        <p:spPr>
          <a:xfrm>
            <a:off x="6719697" y="3309650"/>
            <a:ext cx="2064006" cy="2064006"/>
          </a:xfrm>
          <a:custGeom>
            <a:avLst/>
            <a:gdLst>
              <a:gd name="connsiteX0" fmla="*/ 0 w 1930038"/>
              <a:gd name="connsiteY0" fmla="*/ 0 h 1930038"/>
              <a:gd name="connsiteX1" fmla="*/ 1930038 w 1930038"/>
              <a:gd name="connsiteY1" fmla="*/ 0 h 1930038"/>
              <a:gd name="connsiteX2" fmla="*/ 1930038 w 1930038"/>
              <a:gd name="connsiteY2" fmla="*/ 1930038 h 1930038"/>
              <a:gd name="connsiteX3" fmla="*/ 0 w 1930038"/>
              <a:gd name="connsiteY3" fmla="*/ 1930038 h 1930038"/>
              <a:gd name="connsiteX4" fmla="*/ 0 w 1930038"/>
              <a:gd name="connsiteY4" fmla="*/ 0 h 193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038" h="1930038">
                <a:moveTo>
                  <a:pt x="0" y="0"/>
                </a:moveTo>
                <a:lnTo>
                  <a:pt x="1930038" y="0"/>
                </a:lnTo>
                <a:lnTo>
                  <a:pt x="1930038" y="1930038"/>
                </a:lnTo>
                <a:lnTo>
                  <a:pt x="0" y="1930038"/>
                </a:lnTo>
                <a:lnTo>
                  <a:pt x="0" y="0"/>
                </a:lnTo>
                <a:close/>
              </a:path>
            </a:pathLst>
          </a:custGeom>
          <a:solidFill>
            <a:srgbClr val="FC523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pic>
        <p:nvPicPr>
          <p:cNvPr id="27" name="Picture Placeholder 6">
            <a:extLst>
              <a:ext uri="{FF2B5EF4-FFF2-40B4-BE49-F238E27FC236}">
                <a16:creationId xmlns:a16="http://schemas.microsoft.com/office/drawing/2014/main" id="{3C3F7A5A-ECBB-4367-9886-2C819597E07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81001" y="1196752"/>
            <a:ext cx="4176904" cy="4176904"/>
          </a:xfrm>
          <a:custGeom>
            <a:avLst/>
            <a:gdLst>
              <a:gd name="connsiteX0" fmla="*/ 0 w 4176904"/>
              <a:gd name="connsiteY0" fmla="*/ 0 h 4176904"/>
              <a:gd name="connsiteX1" fmla="*/ 4176904 w 4176904"/>
              <a:gd name="connsiteY1" fmla="*/ 0 h 4176904"/>
              <a:gd name="connsiteX2" fmla="*/ 4176904 w 4176904"/>
              <a:gd name="connsiteY2" fmla="*/ 4176904 h 4176904"/>
              <a:gd name="connsiteX3" fmla="*/ 0 w 4176904"/>
              <a:gd name="connsiteY3" fmla="*/ 4176904 h 4176904"/>
            </a:gdLst>
            <a:ahLst/>
            <a:cxnLst>
              <a:cxn ang="0">
                <a:pos x="connsiteX0" y="connsiteY0"/>
              </a:cxn>
              <a:cxn ang="0">
                <a:pos x="connsiteX1" y="connsiteY1"/>
              </a:cxn>
              <a:cxn ang="0">
                <a:pos x="connsiteX2" y="connsiteY2"/>
              </a:cxn>
              <a:cxn ang="0">
                <a:pos x="connsiteX3" y="connsiteY3"/>
              </a:cxn>
            </a:cxnLst>
            <a:rect l="l" t="t" r="r" b="b"/>
            <a:pathLst>
              <a:path w="4176904" h="4176904">
                <a:moveTo>
                  <a:pt x="0" y="0"/>
                </a:moveTo>
                <a:lnTo>
                  <a:pt x="4176904" y="0"/>
                </a:lnTo>
                <a:lnTo>
                  <a:pt x="4176904" y="4176904"/>
                </a:lnTo>
                <a:lnTo>
                  <a:pt x="0" y="4176904"/>
                </a:lnTo>
                <a:close/>
              </a:path>
            </a:pathLst>
          </a:custGeom>
          <a:solidFill>
            <a:srgbClr val="FFFFFF">
              <a:lumMod val="95000"/>
            </a:srgbClr>
          </a:solidFill>
        </p:spPr>
      </p:pic>
      <p:pic>
        <p:nvPicPr>
          <p:cNvPr id="28" name="Picture Placeholder 24">
            <a:extLst>
              <a:ext uri="{FF2B5EF4-FFF2-40B4-BE49-F238E27FC236}">
                <a16:creationId xmlns:a16="http://schemas.microsoft.com/office/drawing/2014/main" id="{D5A28A13-C33D-4ED8-84DE-2C974E93DEC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07500" y="3309650"/>
            <a:ext cx="2063305" cy="2064005"/>
          </a:xfrm>
          <a:custGeom>
            <a:avLst/>
            <a:gdLst>
              <a:gd name="connsiteX0" fmla="*/ 0 w 2063305"/>
              <a:gd name="connsiteY0" fmla="*/ 0 h 2064006"/>
              <a:gd name="connsiteX1" fmla="*/ 2063305 w 2063305"/>
              <a:gd name="connsiteY1" fmla="*/ 0 h 2064006"/>
              <a:gd name="connsiteX2" fmla="*/ 2063305 w 2063305"/>
              <a:gd name="connsiteY2" fmla="*/ 2064006 h 2064006"/>
              <a:gd name="connsiteX3" fmla="*/ 0 w 2063305"/>
              <a:gd name="connsiteY3" fmla="*/ 2064006 h 2064006"/>
            </a:gdLst>
            <a:ahLst/>
            <a:cxnLst>
              <a:cxn ang="0">
                <a:pos x="connsiteX0" y="connsiteY0"/>
              </a:cxn>
              <a:cxn ang="0">
                <a:pos x="connsiteX1" y="connsiteY1"/>
              </a:cxn>
              <a:cxn ang="0">
                <a:pos x="connsiteX2" y="connsiteY2"/>
              </a:cxn>
              <a:cxn ang="0">
                <a:pos x="connsiteX3" y="connsiteY3"/>
              </a:cxn>
            </a:cxnLst>
            <a:rect l="l" t="t" r="r" b="b"/>
            <a:pathLst>
              <a:path w="2063305" h="2064006">
                <a:moveTo>
                  <a:pt x="0" y="0"/>
                </a:moveTo>
                <a:lnTo>
                  <a:pt x="2063305" y="0"/>
                </a:lnTo>
                <a:lnTo>
                  <a:pt x="2063305" y="2064006"/>
                </a:lnTo>
                <a:lnTo>
                  <a:pt x="0" y="2064006"/>
                </a:lnTo>
                <a:close/>
              </a:path>
            </a:pathLst>
          </a:custGeom>
          <a:solidFill>
            <a:srgbClr val="FFFFFF">
              <a:lumMod val="95000"/>
            </a:srgbClr>
          </a:solidFill>
        </p:spPr>
      </p:pic>
      <p:pic>
        <p:nvPicPr>
          <p:cNvPr id="29" name="Picture Placeholder 16">
            <a:extLst>
              <a:ext uri="{FF2B5EF4-FFF2-40B4-BE49-F238E27FC236}">
                <a16:creationId xmlns:a16="http://schemas.microsoft.com/office/drawing/2014/main" id="{7ECB796F-7CD8-45C8-99BA-3FD016F74A1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19698" y="1196751"/>
            <a:ext cx="2063305" cy="2064006"/>
          </a:xfrm>
          <a:custGeom>
            <a:avLst/>
            <a:gdLst>
              <a:gd name="connsiteX0" fmla="*/ 0 w 2063305"/>
              <a:gd name="connsiteY0" fmla="*/ 0 h 2064006"/>
              <a:gd name="connsiteX1" fmla="*/ 2063305 w 2063305"/>
              <a:gd name="connsiteY1" fmla="*/ 0 h 2064006"/>
              <a:gd name="connsiteX2" fmla="*/ 2063305 w 2063305"/>
              <a:gd name="connsiteY2" fmla="*/ 2064006 h 2064006"/>
              <a:gd name="connsiteX3" fmla="*/ 0 w 2063305"/>
              <a:gd name="connsiteY3" fmla="*/ 2064006 h 2064006"/>
            </a:gdLst>
            <a:ahLst/>
            <a:cxnLst>
              <a:cxn ang="0">
                <a:pos x="connsiteX0" y="connsiteY0"/>
              </a:cxn>
              <a:cxn ang="0">
                <a:pos x="connsiteX1" y="connsiteY1"/>
              </a:cxn>
              <a:cxn ang="0">
                <a:pos x="connsiteX2" y="connsiteY2"/>
              </a:cxn>
              <a:cxn ang="0">
                <a:pos x="connsiteX3" y="connsiteY3"/>
              </a:cxn>
            </a:cxnLst>
            <a:rect l="l" t="t" r="r" b="b"/>
            <a:pathLst>
              <a:path w="2063305" h="2064006">
                <a:moveTo>
                  <a:pt x="0" y="0"/>
                </a:moveTo>
                <a:lnTo>
                  <a:pt x="2063305" y="0"/>
                </a:lnTo>
                <a:lnTo>
                  <a:pt x="2063305" y="2064006"/>
                </a:lnTo>
                <a:lnTo>
                  <a:pt x="0" y="2064006"/>
                </a:lnTo>
                <a:close/>
              </a:path>
            </a:pathLst>
          </a:custGeom>
          <a:solidFill>
            <a:srgbClr val="FFFFFF">
              <a:lumMod val="95000"/>
            </a:srgbClr>
          </a:solidFill>
        </p:spPr>
      </p:pic>
      <p:pic>
        <p:nvPicPr>
          <p:cNvPr id="30" name="Picture Placeholder 19">
            <a:extLst>
              <a:ext uri="{FF2B5EF4-FFF2-40B4-BE49-F238E27FC236}">
                <a16:creationId xmlns:a16="http://schemas.microsoft.com/office/drawing/2014/main" id="{86398240-1E27-44B4-8072-BCF8F60766B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832597" y="3310000"/>
            <a:ext cx="2063305" cy="2063305"/>
          </a:xfrm>
          <a:custGeom>
            <a:avLst/>
            <a:gdLst>
              <a:gd name="connsiteX0" fmla="*/ 0 w 2063305"/>
              <a:gd name="connsiteY0" fmla="*/ 0 h 2064006"/>
              <a:gd name="connsiteX1" fmla="*/ 2063305 w 2063305"/>
              <a:gd name="connsiteY1" fmla="*/ 0 h 2064006"/>
              <a:gd name="connsiteX2" fmla="*/ 2063305 w 2063305"/>
              <a:gd name="connsiteY2" fmla="*/ 2064006 h 2064006"/>
              <a:gd name="connsiteX3" fmla="*/ 0 w 2063305"/>
              <a:gd name="connsiteY3" fmla="*/ 2064006 h 2064006"/>
            </a:gdLst>
            <a:ahLst/>
            <a:cxnLst>
              <a:cxn ang="0">
                <a:pos x="connsiteX0" y="connsiteY0"/>
              </a:cxn>
              <a:cxn ang="0">
                <a:pos x="connsiteX1" y="connsiteY1"/>
              </a:cxn>
              <a:cxn ang="0">
                <a:pos x="connsiteX2" y="connsiteY2"/>
              </a:cxn>
              <a:cxn ang="0">
                <a:pos x="connsiteX3" y="connsiteY3"/>
              </a:cxn>
            </a:cxnLst>
            <a:rect l="l" t="t" r="r" b="b"/>
            <a:pathLst>
              <a:path w="2063305" h="2064006">
                <a:moveTo>
                  <a:pt x="0" y="0"/>
                </a:moveTo>
                <a:lnTo>
                  <a:pt x="2063305" y="0"/>
                </a:lnTo>
                <a:lnTo>
                  <a:pt x="2063305" y="2064006"/>
                </a:lnTo>
                <a:lnTo>
                  <a:pt x="0" y="2064006"/>
                </a:lnTo>
                <a:close/>
              </a:path>
            </a:pathLst>
          </a:custGeom>
          <a:solidFill>
            <a:srgbClr val="FFFFFF">
              <a:lumMod val="95000"/>
            </a:srgbClr>
          </a:solidFill>
        </p:spPr>
      </p:pic>
      <p:sp>
        <p:nvSpPr>
          <p:cNvPr id="32" name="TextBox 31">
            <a:extLst>
              <a:ext uri="{FF2B5EF4-FFF2-40B4-BE49-F238E27FC236}">
                <a16:creationId xmlns:a16="http://schemas.microsoft.com/office/drawing/2014/main" id="{748EFFEC-A989-49FB-9418-8E9310053D51}"/>
              </a:ext>
            </a:extLst>
          </p:cNvPr>
          <p:cNvSpPr txBox="1"/>
          <p:nvPr/>
        </p:nvSpPr>
        <p:spPr>
          <a:xfrm flipH="1">
            <a:off x="6975509" y="3987710"/>
            <a:ext cx="1551682" cy="707886"/>
          </a:xfrm>
          <a:prstGeom prst="rect">
            <a:avLst/>
          </a:prstGeom>
          <a:noFill/>
        </p:spPr>
        <p:txBody>
          <a:bodyPr wrap="square" rtlCol="0">
            <a:spAutoFit/>
          </a:bodyPr>
          <a:lstStyle/>
          <a:p>
            <a:pPr algn="ctr" fontAlgn="auto">
              <a:spcBef>
                <a:spcPts val="0"/>
              </a:spcBef>
              <a:spcAft>
                <a:spcPts val="0"/>
              </a:spcAft>
            </a:pPr>
            <a:r>
              <a:rPr lang="en-US" sz="2000" b="1" dirty="0">
                <a:solidFill>
                  <a:srgbClr val="FFFFFF"/>
                </a:solidFill>
                <a:latin typeface="Arial" panose="020B0604020202020204" pitchFamily="34" charset="0"/>
                <a:cs typeface="Arial" panose="020B0604020202020204" pitchFamily="34" charset="0"/>
              </a:rPr>
              <a:t>Reward </a:t>
            </a:r>
          </a:p>
          <a:p>
            <a:pPr algn="ctr" fontAlgn="auto">
              <a:spcBef>
                <a:spcPts val="0"/>
              </a:spcBef>
              <a:spcAft>
                <a:spcPts val="0"/>
              </a:spcAft>
            </a:pPr>
            <a:r>
              <a:rPr lang="en-US" sz="2000" b="1" dirty="0">
                <a:solidFill>
                  <a:srgbClr val="FFFFFF"/>
                </a:solidFill>
                <a:latin typeface="Arial" panose="020B0604020202020204" pitchFamily="34" charset="0"/>
                <a:cs typeface="Arial" panose="020B0604020202020204" pitchFamily="34" charset="0"/>
              </a:rPr>
              <a:t>Points</a:t>
            </a:r>
          </a:p>
        </p:txBody>
      </p:sp>
      <p:sp>
        <p:nvSpPr>
          <p:cNvPr id="33" name="TextBox 32">
            <a:extLst>
              <a:ext uri="{FF2B5EF4-FFF2-40B4-BE49-F238E27FC236}">
                <a16:creationId xmlns:a16="http://schemas.microsoft.com/office/drawing/2014/main" id="{9FECB0B8-E1F7-47CF-A308-DBCEB4A6FE66}"/>
              </a:ext>
            </a:extLst>
          </p:cNvPr>
          <p:cNvSpPr txBox="1"/>
          <p:nvPr/>
        </p:nvSpPr>
        <p:spPr>
          <a:xfrm flipH="1">
            <a:off x="9088408" y="1874811"/>
            <a:ext cx="1551682" cy="707886"/>
          </a:xfrm>
          <a:prstGeom prst="rect">
            <a:avLst/>
          </a:prstGeom>
          <a:noFill/>
        </p:spPr>
        <p:txBody>
          <a:bodyPr wrap="square" rtlCol="0">
            <a:spAutoFit/>
          </a:bodyPr>
          <a:lstStyle/>
          <a:p>
            <a:pPr algn="ctr" fontAlgn="auto">
              <a:spcBef>
                <a:spcPts val="0"/>
              </a:spcBef>
              <a:spcAft>
                <a:spcPts val="0"/>
              </a:spcAft>
            </a:pPr>
            <a:r>
              <a:rPr lang="en-US" sz="2000" b="1" dirty="0">
                <a:solidFill>
                  <a:srgbClr val="FFFFFF"/>
                </a:solidFill>
                <a:latin typeface="Arial" panose="020B0604020202020204" pitchFamily="34" charset="0"/>
                <a:cs typeface="Arial" panose="020B0604020202020204" pitchFamily="34" charset="0"/>
              </a:rPr>
              <a:t>Premium Discounts</a:t>
            </a:r>
          </a:p>
        </p:txBody>
      </p:sp>
    </p:spTree>
    <p:extLst>
      <p:ext uri="{BB962C8B-B14F-4D97-AF65-F5344CB8AC3E}">
        <p14:creationId xmlns:p14="http://schemas.microsoft.com/office/powerpoint/2010/main" val="2447401611"/>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20"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6600" dirty="0" err="1">
                <a:effectLst>
                  <a:outerShdw blurRad="38100" dist="38100" dir="2700000" algn="tl">
                    <a:srgbClr val="C0C0C0"/>
                  </a:outerShdw>
                </a:effectLst>
              </a:rPr>
              <a:t>Titel</a:t>
            </a:r>
            <a:r>
              <a:rPr lang="en-US" sz="6600">
                <a:effectLst>
                  <a:outerShdw blurRad="38100" dist="38100" dir="2700000" algn="tl">
                    <a:srgbClr val="C0C0C0"/>
                  </a:outerShdw>
                </a:effectLst>
              </a:rPr>
              <a:t> hier</a:t>
            </a:r>
            <a:endParaRPr lang="en-GB" sz="6600">
              <a:effectLst>
                <a:outerShdw blurRad="38100" dist="38100" dir="2700000" algn="tl">
                  <a:srgbClr val="C0C0C0"/>
                </a:outerShdw>
              </a:effectLst>
            </a:endParaRPr>
          </a:p>
        </p:txBody>
      </p:sp>
      <p:sp>
        <p:nvSpPr>
          <p:cNvPr id="7171" name="Text Box 3"/>
          <p:cNvSpPr txBox="1">
            <a:spLocks noChangeArrowheads="1"/>
          </p:cNvSpPr>
          <p:nvPr/>
        </p:nvSpPr>
        <p:spPr bwMode="auto">
          <a:xfrm>
            <a:off x="3575050" y="2997200"/>
            <a:ext cx="6408738" cy="641350"/>
          </a:xfrm>
          <a:prstGeom prst="rect">
            <a:avLst/>
          </a:prstGeom>
          <a:noFill/>
          <a:ln w="9525">
            <a:noFill/>
            <a:miter lim="800000"/>
            <a:headEnd/>
            <a:tailEnd/>
          </a:ln>
          <a:effectLst/>
        </p:spPr>
        <p:txBody>
          <a:bodyPr>
            <a:spAutoFit/>
          </a:bodyPr>
          <a:lstStyle/>
          <a:p>
            <a:pPr algn="ctr">
              <a:spcBef>
                <a:spcPct val="50000"/>
              </a:spcBef>
              <a:defRPr/>
            </a:pPr>
            <a:r>
              <a:rPr lang="en-US" sz="3600">
                <a:effectLst>
                  <a:outerShdw blurRad="38100" dist="38100" dir="2700000" algn="tl">
                    <a:srgbClr val="C0C0C0"/>
                  </a:outerShdw>
                </a:effectLst>
                <a:latin typeface="Monotype Corsiva" pitchFamily="66" charset="0"/>
              </a:rPr>
              <a:t>presented by</a:t>
            </a:r>
            <a:endParaRPr lang="en-GB" sz="3600">
              <a:effectLst>
                <a:outerShdw blurRad="38100" dist="38100" dir="2700000" algn="tl">
                  <a:srgbClr val="C0C0C0"/>
                </a:outerShdw>
              </a:effectLst>
              <a:latin typeface="Monotype Corsiva" pitchFamily="66" charset="0"/>
            </a:endParaRPr>
          </a:p>
        </p:txBody>
      </p:sp>
      <p:sp>
        <p:nvSpPr>
          <p:cNvPr id="7172" name="Rectangle 4"/>
          <p:cNvSpPr>
            <a:spLocks noChangeArrowheads="1"/>
          </p:cNvSpPr>
          <p:nvPr/>
        </p:nvSpPr>
        <p:spPr bwMode="auto">
          <a:xfrm>
            <a:off x="3576639" y="3806826"/>
            <a:ext cx="6480175" cy="701675"/>
          </a:xfrm>
          <a:prstGeom prst="rect">
            <a:avLst/>
          </a:prstGeom>
          <a:noFill/>
          <a:ln w="9525">
            <a:noFill/>
            <a:miter lim="800000"/>
            <a:headEnd/>
            <a:tailEnd/>
          </a:ln>
          <a:effectLst/>
        </p:spPr>
        <p:txBody>
          <a:bodyPr>
            <a:spAutoFit/>
          </a:bodyPr>
          <a:lstStyle/>
          <a:p>
            <a:pPr algn="ctr">
              <a:spcBef>
                <a:spcPct val="50000"/>
              </a:spcBef>
              <a:defRPr/>
            </a:pPr>
            <a:r>
              <a:rPr lang="en-US" sz="4000">
                <a:solidFill>
                  <a:srgbClr val="800000"/>
                </a:solidFill>
                <a:effectLst>
                  <a:outerShdw blurRad="38100" dist="38100" dir="2700000" algn="tl">
                    <a:srgbClr val="C0C0C0"/>
                  </a:outerShdw>
                </a:effectLst>
              </a:rPr>
              <a:t>John Doe</a:t>
            </a:r>
            <a:endParaRPr lang="en-GB" sz="4000">
              <a:solidFill>
                <a:srgbClr val="800000"/>
              </a:solidFill>
              <a:effectLst>
                <a:outerShdw blurRad="38100" dist="38100" dir="2700000" algn="tl">
                  <a:srgbClr val="C0C0C0"/>
                </a:outerShdw>
              </a:effectLst>
            </a:endParaRPr>
          </a:p>
        </p:txBody>
      </p:sp>
      <p:sp>
        <p:nvSpPr>
          <p:cNvPr id="7173" name="Text Box 5"/>
          <p:cNvSpPr txBox="1">
            <a:spLocks noChangeArrowheads="1"/>
          </p:cNvSpPr>
          <p:nvPr/>
        </p:nvSpPr>
        <p:spPr bwMode="auto">
          <a:xfrm>
            <a:off x="5951538" y="4800601"/>
            <a:ext cx="1905000" cy="396875"/>
          </a:xfrm>
          <a:prstGeom prst="rect">
            <a:avLst/>
          </a:prstGeom>
          <a:noFill/>
          <a:ln w="9525">
            <a:noFill/>
            <a:miter lim="800000"/>
            <a:headEnd/>
            <a:tailEnd/>
          </a:ln>
          <a:effectLst/>
        </p:spPr>
        <p:txBody>
          <a:bodyPr>
            <a:spAutoFit/>
          </a:bodyPr>
          <a:lstStyle/>
          <a:p>
            <a:pPr algn="ctr">
              <a:spcBef>
                <a:spcPct val="50000"/>
              </a:spcBef>
              <a:defRPr/>
            </a:pPr>
            <a:r>
              <a:rPr lang="en-US" sz="2000">
                <a:effectLst>
                  <a:outerShdw blurRad="38100" dist="38100" dir="2700000" algn="tl">
                    <a:srgbClr val="C0C0C0"/>
                  </a:outerShdw>
                </a:effectLst>
              </a:rPr>
              <a:t>Date here</a:t>
            </a:r>
            <a:endParaRPr lang="en-GB" sz="2000">
              <a:effectLst>
                <a:outerShdw blurRad="38100" dist="38100" dir="2700000" algn="tl">
                  <a:srgbClr val="C0C0C0"/>
                </a:outerShdw>
              </a:effectLst>
            </a:endParaRPr>
          </a:p>
        </p:txBody>
      </p:sp>
      <p:sp>
        <p:nvSpPr>
          <p:cNvPr id="14342" name="Rectangle 6"/>
          <p:cNvSpPr>
            <a:spLocks noChangeArrowheads="1"/>
          </p:cNvSpPr>
          <p:nvPr/>
        </p:nvSpPr>
        <p:spPr bwMode="auto">
          <a:xfrm>
            <a:off x="0" y="1"/>
            <a:ext cx="12192000" cy="69580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SOUTH AFRICAN INSURANCE ASSOCIATION</a:t>
            </a:r>
            <a:endParaRPr lang="en-GB" dirty="0">
              <a:solidFill>
                <a:schemeClr val="bg1"/>
              </a:solidFill>
            </a:endParaRPr>
          </a:p>
          <a:p>
            <a:endParaRPr lang="en-US" dirty="0"/>
          </a:p>
        </p:txBody>
      </p:sp>
      <p:sp>
        <p:nvSpPr>
          <p:cNvPr id="7175" name="Rectangle 7"/>
          <p:cNvSpPr>
            <a:spLocks noChangeArrowheads="1"/>
          </p:cNvSpPr>
          <p:nvPr/>
        </p:nvSpPr>
        <p:spPr bwMode="auto">
          <a:xfrm>
            <a:off x="2895600" y="4876800"/>
            <a:ext cx="685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endParaRPr lang="en-GB" sz="2400" dirty="0">
              <a:solidFill>
                <a:schemeClr val="bg1"/>
              </a:solidFill>
            </a:endParaRPr>
          </a:p>
        </p:txBody>
      </p:sp>
      <p:pic>
        <p:nvPicPr>
          <p:cNvPr id="7176" name="Picture 8" descr="SAIA Vertical swart agter small"/>
          <p:cNvPicPr>
            <a:picLocks noGrp="1" noChangeAspect="1" noChangeArrowheads="1"/>
          </p:cNvPicPr>
          <p:nvPr>
            <p:ph idx="1"/>
          </p:nvPr>
        </p:nvPicPr>
        <p:blipFill>
          <a:blip r:embed="rId3">
            <a:clrChange>
              <a:clrFrom>
                <a:srgbClr val="0D0D0D"/>
              </a:clrFrom>
              <a:clrTo>
                <a:srgbClr val="0D0D0D">
                  <a:alpha val="0"/>
                </a:srgbClr>
              </a:clrTo>
            </a:clrChange>
            <a:extLst>
              <a:ext uri="{28A0092B-C50C-407E-A947-70E740481C1C}">
                <a14:useLocalDpi xmlns:a14="http://schemas.microsoft.com/office/drawing/2010/main" val="0"/>
              </a:ext>
            </a:extLst>
          </a:blip>
          <a:srcRect/>
          <a:stretch>
            <a:fillRect/>
          </a:stretch>
        </p:blipFill>
        <p:spPr>
          <a:xfrm>
            <a:off x="3863752" y="332656"/>
            <a:ext cx="3810000" cy="3633788"/>
          </a:xfrm>
          <a:noFill/>
        </p:spPr>
      </p:pic>
      <p:sp>
        <p:nvSpPr>
          <p:cNvPr id="7183" name="Line 15"/>
          <p:cNvSpPr>
            <a:spLocks noChangeShapeType="1"/>
          </p:cNvSpPr>
          <p:nvPr/>
        </p:nvSpPr>
        <p:spPr bwMode="auto">
          <a:xfrm>
            <a:off x="1758156" y="5882889"/>
            <a:ext cx="8675688"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184" name="Line 16"/>
          <p:cNvSpPr>
            <a:spLocks noChangeShapeType="1"/>
          </p:cNvSpPr>
          <p:nvPr/>
        </p:nvSpPr>
        <p:spPr bwMode="auto">
          <a:xfrm>
            <a:off x="9336088" y="5876925"/>
            <a:ext cx="863600" cy="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en-ZA"/>
          </a:p>
        </p:txBody>
      </p:sp>
      <p:sp>
        <p:nvSpPr>
          <p:cNvPr id="7185" name="Line 17"/>
          <p:cNvSpPr>
            <a:spLocks noChangeShapeType="1"/>
          </p:cNvSpPr>
          <p:nvPr/>
        </p:nvSpPr>
        <p:spPr bwMode="auto">
          <a:xfrm>
            <a:off x="9336088" y="5876925"/>
            <a:ext cx="863600" cy="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en-ZA"/>
          </a:p>
        </p:txBody>
      </p:sp>
    </p:spTree>
    <p:extLst>
      <p:ext uri="{BB962C8B-B14F-4D97-AF65-F5344CB8AC3E}">
        <p14:creationId xmlns:p14="http://schemas.microsoft.com/office/powerpoint/2010/main" val="1912733563"/>
      </p:ext>
    </p:extLst>
  </p:cSld>
  <p:clrMapOvr>
    <a:masterClrMapping/>
  </p:clrMapOvr>
  <p:transition spd="med">
    <p:cut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p:cTn id="7" dur="500" fill="hold"/>
                                        <p:tgtEl>
                                          <p:spTgt spid="7176"/>
                                        </p:tgtEl>
                                        <p:attrNameLst>
                                          <p:attrName>ppt_w</p:attrName>
                                        </p:attrNameLst>
                                      </p:cBhvr>
                                      <p:tavLst>
                                        <p:tav tm="0">
                                          <p:val>
                                            <p:fltVal val="0"/>
                                          </p:val>
                                        </p:tav>
                                        <p:tav tm="100000">
                                          <p:val>
                                            <p:strVal val="#ppt_w"/>
                                          </p:val>
                                        </p:tav>
                                      </p:tavLst>
                                    </p:anim>
                                    <p:anim calcmode="lin" valueType="num">
                                      <p:cBhvr>
                                        <p:cTn id="8" dur="500" fill="hold"/>
                                        <p:tgtEl>
                                          <p:spTgt spid="717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nodePh="1">
                                  <p:stCondLst>
                                    <p:cond delay="0"/>
                                  </p:stCondLst>
                                  <p:endCondLst>
                                    <p:cond evt="begin" delay="0">
                                      <p:tn val="10"/>
                                    </p:cond>
                                  </p:endCondLst>
                                  <p:childTnLst>
                                    <p:set>
                                      <p:cBhvr>
                                        <p:cTn id="11" dur="1" fill="hold">
                                          <p:stCondLst>
                                            <p:cond delay="0"/>
                                          </p:stCondLst>
                                        </p:cTn>
                                        <p:tgtEl>
                                          <p:spTgt spid="7175"/>
                                        </p:tgtEl>
                                        <p:attrNameLst>
                                          <p:attrName>style.visibility</p:attrName>
                                        </p:attrNameLst>
                                      </p:cBhvr>
                                      <p:to>
                                        <p:strVal val="visible"/>
                                      </p:to>
                                    </p:set>
                                    <p:anim calcmode="lin" valueType="num">
                                      <p:cBhvr>
                                        <p:cTn id="12" dur="500" fill="hold"/>
                                        <p:tgtEl>
                                          <p:spTgt spid="7175"/>
                                        </p:tgtEl>
                                        <p:attrNameLst>
                                          <p:attrName>ppt_w</p:attrName>
                                        </p:attrNameLst>
                                      </p:cBhvr>
                                      <p:tavLst>
                                        <p:tav tm="0">
                                          <p:val>
                                            <p:fltVal val="0"/>
                                          </p:val>
                                        </p:tav>
                                        <p:tav tm="100000">
                                          <p:val>
                                            <p:strVal val="#ppt_w"/>
                                          </p:val>
                                        </p:tav>
                                      </p:tavLst>
                                    </p:anim>
                                    <p:anim calcmode="lin" valueType="num">
                                      <p:cBhvr>
                                        <p:cTn id="13" dur="500" fill="hold"/>
                                        <p:tgtEl>
                                          <p:spTgt spid="7175"/>
                                        </p:tgtEl>
                                        <p:attrNameLst>
                                          <p:attrName>ppt_h</p:attrName>
                                        </p:attrNameLst>
                                      </p:cBhvr>
                                      <p:tavLst>
                                        <p:tav tm="0">
                                          <p:val>
                                            <p:strVal val="#ppt_h"/>
                                          </p:val>
                                        </p:tav>
                                        <p:tav tm="100000">
                                          <p:val>
                                            <p:strVal val="#ppt_h"/>
                                          </p:val>
                                        </p:tav>
                                      </p:tavLst>
                                    </p:anim>
                                  </p:childTnLst>
                                </p:cTn>
                              </p:par>
                              <p:par>
                                <p:cTn id="14" presetID="2" presetClass="entr" presetSubtype="8" fill="hold" grpId="0" nodeType="withEffect">
                                  <p:stCondLst>
                                    <p:cond delay="0"/>
                                  </p:stCondLst>
                                  <p:childTnLst>
                                    <p:set>
                                      <p:cBhvr>
                                        <p:cTn id="15" dur="1" fill="hold">
                                          <p:stCondLst>
                                            <p:cond delay="0"/>
                                          </p:stCondLst>
                                        </p:cTn>
                                        <p:tgtEl>
                                          <p:spTgt spid="7183"/>
                                        </p:tgtEl>
                                        <p:attrNameLst>
                                          <p:attrName>style.visibility</p:attrName>
                                        </p:attrNameLst>
                                      </p:cBhvr>
                                      <p:to>
                                        <p:strVal val="visible"/>
                                      </p:to>
                                    </p:set>
                                    <p:anim calcmode="lin" valueType="num">
                                      <p:cBhvr additive="base">
                                        <p:cTn id="16" dur="500" fill="hold"/>
                                        <p:tgtEl>
                                          <p:spTgt spid="7183"/>
                                        </p:tgtEl>
                                        <p:attrNameLst>
                                          <p:attrName>ppt_x</p:attrName>
                                        </p:attrNameLst>
                                      </p:cBhvr>
                                      <p:tavLst>
                                        <p:tav tm="0">
                                          <p:val>
                                            <p:strVal val="0-#ppt_w/2"/>
                                          </p:val>
                                        </p:tav>
                                        <p:tav tm="100000">
                                          <p:val>
                                            <p:strVal val="#ppt_x"/>
                                          </p:val>
                                        </p:tav>
                                      </p:tavLst>
                                    </p:anim>
                                    <p:anim calcmode="lin" valueType="num">
                                      <p:cBhvr additive="base">
                                        <p:cTn id="17" dur="500" fill="hold"/>
                                        <p:tgtEl>
                                          <p:spTgt spid="7183"/>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8" fill="hold" grpId="0" nodeType="afterEffect">
                                  <p:stCondLst>
                                    <p:cond delay="500"/>
                                  </p:stCondLst>
                                  <p:childTnLst>
                                    <p:set>
                                      <p:cBhvr>
                                        <p:cTn id="20" dur="1" fill="hold">
                                          <p:stCondLst>
                                            <p:cond delay="0"/>
                                          </p:stCondLst>
                                        </p:cTn>
                                        <p:tgtEl>
                                          <p:spTgt spid="7184"/>
                                        </p:tgtEl>
                                        <p:attrNameLst>
                                          <p:attrName>style.visibility</p:attrName>
                                        </p:attrNameLst>
                                      </p:cBhvr>
                                      <p:to>
                                        <p:strVal val="visible"/>
                                      </p:to>
                                    </p:set>
                                    <p:anim calcmode="lin" valueType="num">
                                      <p:cBhvr additive="base">
                                        <p:cTn id="21" dur="500" fill="hold"/>
                                        <p:tgtEl>
                                          <p:spTgt spid="7184"/>
                                        </p:tgtEl>
                                        <p:attrNameLst>
                                          <p:attrName>ppt_x</p:attrName>
                                        </p:attrNameLst>
                                      </p:cBhvr>
                                      <p:tavLst>
                                        <p:tav tm="0">
                                          <p:val>
                                            <p:strVal val="0-#ppt_w/2"/>
                                          </p:val>
                                        </p:tav>
                                        <p:tav tm="100000">
                                          <p:val>
                                            <p:strVal val="#ppt_x"/>
                                          </p:val>
                                        </p:tav>
                                      </p:tavLst>
                                    </p:anim>
                                    <p:anim calcmode="lin" valueType="num">
                                      <p:cBhvr additive="base">
                                        <p:cTn id="22" dur="500" fill="hold"/>
                                        <p:tgtEl>
                                          <p:spTgt spid="718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9"/>
                                            </p:cond>
                                          </p:stCondLst>
                                        </p:cTn>
                                        <p:tgtEl>
                                          <p:spTgt spid="7184"/>
                                        </p:tgtEl>
                                        <p:attrNameLst>
                                          <p:attrName>style.visibility</p:attrName>
                                        </p:attrNameLst>
                                      </p:cBhvr>
                                      <p:to>
                                        <p:strVal val="hidden"/>
                                      </p:to>
                                    </p:set>
                                  </p:subTnLst>
                                </p:cTn>
                              </p:par>
                            </p:childTnLst>
                          </p:cTn>
                        </p:par>
                        <p:par>
                          <p:cTn id="23" fill="hold" nodeType="afterGroup">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7185"/>
                                        </p:tgtEl>
                                        <p:attrNameLst>
                                          <p:attrName>style.visibility</p:attrName>
                                        </p:attrNameLst>
                                      </p:cBhvr>
                                      <p:to>
                                        <p:strVal val="visible"/>
                                      </p:to>
                                    </p:set>
                                    <p:anim calcmode="lin" valueType="num">
                                      <p:cBhvr additive="base">
                                        <p:cTn id="26" dur="500" fill="hold"/>
                                        <p:tgtEl>
                                          <p:spTgt spid="7185"/>
                                        </p:tgtEl>
                                        <p:attrNameLst>
                                          <p:attrName>ppt_x</p:attrName>
                                        </p:attrNameLst>
                                      </p:cBhvr>
                                      <p:tavLst>
                                        <p:tav tm="0">
                                          <p:val>
                                            <p:strVal val="0-#ppt_w/2"/>
                                          </p:val>
                                        </p:tav>
                                        <p:tav tm="100000">
                                          <p:val>
                                            <p:strVal val="#ppt_x"/>
                                          </p:val>
                                        </p:tav>
                                      </p:tavLst>
                                    </p:anim>
                                    <p:anim calcmode="lin" valueType="num">
                                      <p:cBhvr additive="base">
                                        <p:cTn id="27" dur="500" fill="hold"/>
                                        <p:tgtEl>
                                          <p:spTgt spid="7185"/>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24"/>
                                            </p:cond>
                                          </p:stCondLst>
                                        </p:cTn>
                                        <p:tgtEl>
                                          <p:spTgt spid="718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83" grpId="0" animBg="1"/>
      <p:bldP spid="7184" grpId="0" animBg="1"/>
      <p:bldP spid="718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rizQuadrata BT"/>
        <a:ea typeface=""/>
        <a:cs typeface=""/>
      </a:majorFont>
      <a:minorFont>
        <a:latin typeface="FrizQuadrata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o89be4ab3f304157a0badcb897af9b4e xmlns="717b7141-7f23-42af-b22b-c0c60267f442">
      <Terms xmlns="http://schemas.microsoft.com/office/infopath/2007/PartnerControls">
        <TermInfo xmlns="http://schemas.microsoft.com/office/infopath/2007/PartnerControls">
          <TermName xmlns="http://schemas.microsoft.com/office/infopath/2007/PartnerControls">Reports, plans, strategies</TermName>
          <TermId xmlns="http://schemas.microsoft.com/office/infopath/2007/PartnerControls">a3a5cbce-ccab-4200-a100-46a4b1a13216</TermId>
        </TermInfo>
      </Terms>
    </o89be4ab3f304157a0badcb897af9b4e>
    <TaxCatchAll xmlns="717b7141-7f23-42af-b22b-c0c60267f442">
      <Value>62</Value>
      <Value>14</Value>
      <Value>13</Value>
      <Value>12</Value>
      <Value>11</Value>
      <Value>10</Value>
      <Value>909</Value>
      <Value>2</Value>
      <Value>1</Value>
    </TaxCatchAll>
    <b1109b75629b44379794e795be35aa32 xmlns="717b7141-7f23-42af-b22b-c0c60267f442">
      <Terms xmlns="http://schemas.microsoft.com/office/infopath/2007/PartnerControls">
        <TermInfo xmlns="http://schemas.microsoft.com/office/infopath/2007/PartnerControls">
          <TermName xmlns="http://schemas.microsoft.com/office/infopath/2007/PartnerControls">Business Person</TermName>
          <TermId xmlns="http://schemas.microsoft.com/office/infopath/2007/PartnerControls">371b71d8-21f2-4477-962f-f3116528c86d</TermId>
        </TermInfo>
        <TermInfo xmlns="http://schemas.microsoft.com/office/infopath/2007/PartnerControls">
          <TermName xmlns="http://schemas.microsoft.com/office/infopath/2007/PartnerControls">Parent</TermName>
          <TermId xmlns="http://schemas.microsoft.com/office/infopath/2007/PartnerControls">6018ed53-6274-473b-a7f3-692b98511ce2</TermId>
        </TermInfo>
        <TermInfo xmlns="http://schemas.microsoft.com/office/infopath/2007/PartnerControls">
          <TermName xmlns="http://schemas.microsoft.com/office/infopath/2007/PartnerControls">Student</TermName>
          <TermId xmlns="http://schemas.microsoft.com/office/infopath/2007/PartnerControls">31791b3d-d012-4449-8842-8911a2fce990</TermId>
        </TermInfo>
        <TermInfo xmlns="http://schemas.microsoft.com/office/infopath/2007/PartnerControls">
          <TermName xmlns="http://schemas.microsoft.com/office/infopath/2007/PartnerControls">Investor</TermName>
          <TermId xmlns="http://schemas.microsoft.com/office/infopath/2007/PartnerControls">d96e14c8-a3b8-4de2-9388-dd1fc81341e8</TermId>
        </TermInfo>
      </Terms>
    </b1109b75629b44379794e795be35aa32>
    <m1277dd290534f34a1857b2ad139f533 xmlns="717b7141-7f23-42af-b22b-c0c60267f442">
      <Terms xmlns="http://schemas.microsoft.com/office/infopath/2007/PartnerControls">
        <TermInfo xmlns="http://schemas.microsoft.com/office/infopath/2007/PartnerControls">
          <TermName xmlns="http://schemas.microsoft.com/office/infopath/2007/PartnerControls">All Municipalities</TermName>
          <TermId xmlns="http://schemas.microsoft.com/office/infopath/2007/PartnerControls">6b95750f-93a4-4398-9bde-c8d6eaff1cc0</TermId>
        </TermInfo>
      </Terms>
    </m1277dd290534f34a1857b2ad139f533>
    <ShortDescription xmlns="717b7141-7f23-42af-b22b-c0c60267f442">Katlego Bolsiek Gauteng Road Safety Summit 2019</ShortDescription>
    <b3ca1afc04214caabd4c59d0f833b9e8 xmlns="717b7141-7f23-42af-b22b-c0c60267f442">
      <Terms xmlns="http://schemas.microsoft.com/office/infopath/2007/PartnerControls">
        <TermInfo xmlns="http://schemas.microsoft.com/office/infopath/2007/PartnerControls">
          <TermName xmlns="http://schemas.microsoft.com/office/infopath/2007/PartnerControls">Driving, transport and roads</TermName>
          <TermId xmlns="http://schemas.microsoft.com/office/infopath/2007/PartnerControls">c684a624-22da-45ab-8658-e4f5c96e5147</TermId>
        </TermInfo>
      </Terms>
    </b3ca1afc04214caabd4c59d0f833b9e8>
    <GPGRelatedItems xmlns="717b7141-7f23-42af-b22b-c0c60267f442" xsi:nil="true"/>
    <LongDescription xmlns="717b7141-7f23-42af-b22b-c0c60267f442">&lt;div class="ExternalClass326FB43E494E455C95DAB52A70726951"&gt;Katlego Bolsiek Gauteng Road Safety Summit 2019&lt;/div&gt;</LongDescription>
    <Publish xmlns="717b7141-7f23-42af-b22b-c0c60267f442">Show on both Citizens Portal and Mobile (default)</Publish>
    <p91fb22744e049aeb6162be868c49623 xmlns="717b7141-7f23-42af-b22b-c0c60267f442">
      <Terms xmlns="http://schemas.microsoft.com/office/infopath/2007/PartnerControls"/>
    </p91fb22744e049aeb6162be868c49623>
    <GPGAuthor xmlns="717b7141-7f23-42af-b22b-c0c60267f442">
      <UserInfo>
        <DisplayName>Department of Roads and Transport</DisplayName>
        <AccountId>32</AccountId>
        <AccountType/>
      </UserInfo>
    </GPGAuthor>
    <GPGPublishedDate xmlns="717b7141-7f23-42af-b22b-c0c60267f442">2019-11-06T23:00:00+00:00</GPGPublishedDate>
    <GPGPinned xmlns="717b7141-7f23-42af-b22b-c0c60267f442">false</GPGPinned>
    <a2b5a463018346989bc308b766cf193d xmlns="717b7141-7f23-42af-b22b-c0c60267f442">
      <Terms xmlns="http://schemas.microsoft.com/office/infopath/2007/PartnerControls">
        <TermInfo xmlns="http://schemas.microsoft.com/office/infopath/2007/PartnerControls">
          <TermName xmlns="http://schemas.microsoft.com/office/infopath/2007/PartnerControls">Department of Roads and Transport</TermName>
          <TermId xmlns="http://schemas.microsoft.com/office/infopath/2007/PartnerControls">4ca25ef3-bead-4f04-a5d6-bfb6799100ab</TermId>
        </TermInfo>
      </Terms>
    </a2b5a463018346989bc308b766cf193d>
    <TaxKeywordTaxHTField xmlns="717b7141-7f23-42af-b22b-c0c60267f442">
      <Terms xmlns="http://schemas.microsoft.com/office/infopath/2007/PartnerControls">
        <TermInfo xmlns="http://schemas.microsoft.com/office/infopath/2007/PartnerControls">
          <TermName xmlns="http://schemas.microsoft.com/office/infopath/2007/PartnerControls">Road safety seminar</TermName>
          <TermId xmlns="http://schemas.microsoft.com/office/infopath/2007/PartnerControls">21823698-e0f8-4f21-b51d-d8d3b20a19d7</TermId>
        </TermInfo>
      </Terms>
    </TaxKeywordTaxHTField>
  </documentManagement>
</p:properties>
</file>

<file path=customXml/item4.xml><?xml version="1.0" encoding="utf-8"?>
<ct:contentTypeSchema xmlns:ct="http://schemas.microsoft.com/office/2006/metadata/contentType" xmlns:ma="http://schemas.microsoft.com/office/2006/metadata/properties/metaAttributes" ct:_="" ma:_="" ma:contentTypeName="GPG Document" ma:contentTypeID="0x010100B67F6B36DABEB9418C5703D161F5F278007E5128AE1B75254495F7BED96FED1A33" ma:contentTypeVersion="20" ma:contentTypeDescription="GPG Document" ma:contentTypeScope="" ma:versionID="10050ff54b4b4397df786be0add132dc">
  <xsd:schema xmlns:xsd="http://www.w3.org/2001/XMLSchema" xmlns:xs="http://www.w3.org/2001/XMLSchema" xmlns:p="http://schemas.microsoft.com/office/2006/metadata/properties" xmlns:ns2="717b7141-7f23-42af-b22b-c0c60267f442" targetNamespace="http://schemas.microsoft.com/office/2006/metadata/properties" ma:root="true" ma:fieldsID="99824958980de4db601bdf1181fb5f36" ns2:_="">
    <xsd:import namespace="717b7141-7f23-42af-b22b-c0c60267f442"/>
    <xsd:element name="properties">
      <xsd:complexType>
        <xsd:sequence>
          <xsd:element name="documentManagement">
            <xsd:complexType>
              <xsd:all>
                <xsd:element ref="ns2:ShortDescription" minOccurs="0"/>
                <xsd:element ref="ns2:LongDescription" minOccurs="0"/>
                <xsd:element ref="ns2:GPGRelatedItems" minOccurs="0"/>
                <xsd:element ref="ns2:GPGAuthor"/>
                <xsd:element ref="ns2:GPGPublishedDate" minOccurs="0"/>
                <xsd:element ref="ns2:GPGPinned" minOccurs="0"/>
                <xsd:element ref="ns2:Publish"/>
                <xsd:element ref="ns2:TaxKeywordTaxHTField" minOccurs="0"/>
                <xsd:element ref="ns2:p91fb22744e049aeb6162be868c49623" minOccurs="0"/>
                <xsd:element ref="ns2:TaxCatchAllLabel" minOccurs="0"/>
                <xsd:element ref="ns2:b1109b75629b44379794e795be35aa32" minOccurs="0"/>
                <xsd:element ref="ns2:m1277dd290534f34a1857b2ad139f533" minOccurs="0"/>
                <xsd:element ref="ns2:b3ca1afc04214caabd4c59d0f833b9e8" minOccurs="0"/>
                <xsd:element ref="ns2:a2b5a463018346989bc308b766cf193d" minOccurs="0"/>
                <xsd:element ref="ns2:o89be4ab3f304157a0badcb897af9b4e"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b7141-7f23-42af-b22b-c0c60267f442" elementFormDefault="qualified">
    <xsd:import namespace="http://schemas.microsoft.com/office/2006/documentManagement/types"/>
    <xsd:import namespace="http://schemas.microsoft.com/office/infopath/2007/PartnerControls"/>
    <xsd:element name="ShortDescription" ma:index="2" nillable="true" ma:displayName="Short Description" ma:format="None" ma:internalName="ShortDescription">
      <xsd:simpleType>
        <xsd:restriction base="dms:Text"/>
      </xsd:simpleType>
    </xsd:element>
    <xsd:element name="LongDescription" ma:index="3" nillable="true" ma:displayName="Long Description" ma:format="None" ma:internalName="LongDescription">
      <xsd:simpleType>
        <xsd:restriction base="dms:Note"/>
      </xsd:simpleType>
    </xsd:element>
    <xsd:element name="GPGRelatedItems" ma:index="4" nillable="true" ma:displayName="GPG Related Items" ma:format="None" ma:internalName="GPGRelatedItems">
      <xsd:simpleType>
        <xsd:restriction base="dms:Note"/>
      </xsd:simpleType>
    </xsd:element>
    <xsd:element name="GPGAuthor" ma:index="5" ma:displayName="GPG Author" ma:format="PeopleOnly" ma:internalName="GPGAutho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GPGPublishedDate" ma:index="7" nillable="true" ma:displayName="Published Date" ma:default="[today]" ma:format="DateOnly" ma:internalName="GPGPublishedDate">
      <xsd:simpleType>
        <xsd:restriction base="dms:DateTime"/>
      </xsd:simpleType>
    </xsd:element>
    <xsd:element name="GPGPinned" ma:index="8" nillable="true" ma:displayName="Pinned" ma:default="0" ma:internalName="GPGPinned">
      <xsd:simpleType>
        <xsd:restriction base="dms:Boolean"/>
      </xsd:simpleType>
    </xsd:element>
    <xsd:element name="Publish" ma:index="15" ma:displayName="Publish" ma:internalName="Publish">
      <xsd:simpleType>
        <xsd:restriction base="dms:Choice">
          <xsd:enumeration value="Show on both Citizens Portal and Mobile (default)"/>
          <xsd:enumeration value="Show on Citizens Portal"/>
          <xsd:enumeration value="Show on Mobile"/>
          <xsd:enumeration value="Hidden"/>
        </xsd:restriction>
      </xsd:simpleType>
    </xsd:element>
    <xsd:element name="TaxKeywordTaxHTField" ma:index="19" nillable="true" ma:taxonomy="true" ma:internalName="TaxKeywordTaxHTField" ma:taxonomyFieldName="TaxKeyword" ma:displayName="Enterprise Keywords" ma:fieldId="{23f27201-bee3-471e-b2e7-b64fd8b7ca38}" ma:taxonomyMulti="true" ma:sspId="161ce519-5e86-4309-bcb7-f7b616b1ede8" ma:termSetId="00000000-0000-0000-0000-000000000000" ma:anchorId="00000000-0000-0000-0000-000000000000" ma:open="true" ma:isKeyword="true">
      <xsd:complexType>
        <xsd:sequence>
          <xsd:element ref="pc:Terms" minOccurs="0" maxOccurs="1"/>
        </xsd:sequence>
      </xsd:complexType>
    </xsd:element>
    <xsd:element name="p91fb22744e049aeb6162be868c49623" ma:index="22" nillable="true" ma:taxonomy="true" ma:internalName="p91fb22744e049aeb6162be868c49623" ma:taxonomyFieldName="GPGLifeEvents" ma:displayName="GPG Life Events" ma:fieldId="{991fb227-44e0-49ae-b616-2be868c49623}" ma:taxonomyMulti="true" ma:sspId="161ce519-5e86-4309-bcb7-f7b616b1ede8" ma:termSetId="cba165f9-9d13-411b-adea-ec56876cdf4a" ma:anchorId="00000000-0000-0000-0000-000000000000" ma:open="false" ma:isKeyword="false">
      <xsd:complexType>
        <xsd:sequence>
          <xsd:element ref="pc:Terms" minOccurs="0" maxOccurs="1"/>
        </xsd:sequence>
      </xsd:complexType>
    </xsd:element>
    <xsd:element name="TaxCatchAllLabel" ma:index="23" nillable="true" ma:displayName="Taxonomy Catch All Column1" ma:hidden="true" ma:list="{d4d9e212-5efa-415c-8caa-34abb3d334e0}" ma:internalName="TaxCatchAllLabel" ma:readOnly="true" ma:showField="CatchAllDataLabel" ma:web="dfc05906-f4cd-420c-9b59-042d909462c7">
      <xsd:complexType>
        <xsd:complexContent>
          <xsd:extension base="dms:MultiChoiceLookup">
            <xsd:sequence>
              <xsd:element name="Value" type="dms:Lookup" maxOccurs="unbounded" minOccurs="0" nillable="true"/>
            </xsd:sequence>
          </xsd:extension>
        </xsd:complexContent>
      </xsd:complexType>
    </xsd:element>
    <xsd:element name="b1109b75629b44379794e795be35aa32" ma:index="24" nillable="true" ma:taxonomy="true" ma:internalName="b1109b75629b44379794e795be35aa32" ma:taxonomyFieldName="GPGPersonas" ma:displayName="GPG Personas" ma:fieldId="{b1109b75-629b-4437-9794-e795be35aa32}" ma:taxonomyMulti="true" ma:sspId="161ce519-5e86-4309-bcb7-f7b616b1ede8" ma:termSetId="1706685e-e244-41be-8f56-79afc092c5fb" ma:anchorId="00000000-0000-0000-0000-000000000000" ma:open="false" ma:isKeyword="false">
      <xsd:complexType>
        <xsd:sequence>
          <xsd:element ref="pc:Terms" minOccurs="0" maxOccurs="1"/>
        </xsd:sequence>
      </xsd:complexType>
    </xsd:element>
    <xsd:element name="m1277dd290534f34a1857b2ad139f533" ma:index="25" nillable="true" ma:taxonomy="true" ma:internalName="m1277dd290534f34a1857b2ad139f533" ma:taxonomyFieldName="GPGMunicipality" ma:displayName="GPG Municipality" ma:fieldId="{61277dd2-9053-4f34-a185-7b2ad139f533}" ma:taxonomyMulti="true" ma:sspId="161ce519-5e86-4309-bcb7-f7b616b1ede8" ma:termSetId="517b5f04-968a-4c28-84ed-93c4bf5e433d" ma:anchorId="00000000-0000-0000-0000-000000000000" ma:open="false" ma:isKeyword="false">
      <xsd:complexType>
        <xsd:sequence>
          <xsd:element ref="pc:Terms" minOccurs="0" maxOccurs="1"/>
        </xsd:sequence>
      </xsd:complexType>
    </xsd:element>
    <xsd:element name="b3ca1afc04214caabd4c59d0f833b9e8" ma:index="26" nillable="true" ma:taxonomy="true" ma:internalName="b3ca1afc04214caabd4c59d0f833b9e8" ma:taxonomyFieldName="GPGTopics" ma:displayName="GPG Topics" ma:fieldId="{b3ca1afc-0421-4caa-bd4c-59d0f833b9e8}" ma:taxonomyMulti="true" ma:sspId="161ce519-5e86-4309-bcb7-f7b616b1ede8" ma:termSetId="851da418-158d-4585-9599-b16d04a89b29" ma:anchorId="00000000-0000-0000-0000-000000000000" ma:open="false" ma:isKeyword="false">
      <xsd:complexType>
        <xsd:sequence>
          <xsd:element ref="pc:Terms" minOccurs="0" maxOccurs="1"/>
        </xsd:sequence>
      </xsd:complexType>
    </xsd:element>
    <xsd:element name="a2b5a463018346989bc308b766cf193d" ma:index="27" nillable="true" ma:taxonomy="true" ma:internalName="a2b5a463018346989bc308b766cf193d" ma:taxonomyFieldName="GPGDepartment" ma:displayName="GPG Department" ma:fieldId="{a2b5a463-0183-4698-9bc3-08b766cf193d}" ma:taxonomyMulti="true" ma:sspId="161ce519-5e86-4309-bcb7-f7b616b1ede8" ma:termSetId="b26f7d84-91a6-47b6-9b9a-01a387388a6b" ma:anchorId="00000000-0000-0000-0000-000000000000" ma:open="false" ma:isKeyword="false">
      <xsd:complexType>
        <xsd:sequence>
          <xsd:element ref="pc:Terms" minOccurs="0" maxOccurs="1"/>
        </xsd:sequence>
      </xsd:complexType>
    </xsd:element>
    <xsd:element name="o89be4ab3f304157a0badcb897af9b4e" ma:index="28" ma:taxonomy="true" ma:internalName="o89be4ab3f304157a0badcb897af9b4e" ma:taxonomyFieldName="GPGDocumentCategory" ma:displayName="Category" ma:fieldId="{889be4ab-3f30-4157-a0ba-dcb897af9b4e}" ma:taxonomyMulti="true" ma:sspId="161ce519-5e86-4309-bcb7-f7b616b1ede8" ma:termSetId="7093908c-474b-4b36-a385-956151799af4" ma:anchorId="00000000-0000-0000-0000-000000000000" ma:open="false" ma:isKeyword="false">
      <xsd:complexType>
        <xsd:sequence>
          <xsd:element ref="pc:Terms" minOccurs="0" maxOccurs="1"/>
        </xsd:sequence>
      </xsd:complexType>
    </xsd:element>
    <xsd:element name="TaxCatchAll" ma:index="29" nillable="true" ma:displayName="Taxonomy Catch All Column" ma:hidden="true" ma:list="{d4d9e212-5efa-415c-8caa-34abb3d334e0}" ma:internalName="TaxCatchAll" ma:showField="CatchAllData" ma:web="dfc05906-f4cd-420c-9b59-042d909462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161ce519-5e86-4309-bcb7-f7b616b1ede8" ContentTypeId="0x010100B67F6B36DABEB9418C5703D161F5F278" PreviousValue="false"/>
</file>

<file path=customXml/itemProps1.xml><?xml version="1.0" encoding="utf-8"?>
<ds:datastoreItem xmlns:ds="http://schemas.openxmlformats.org/officeDocument/2006/customXml" ds:itemID="{B99875EB-F536-40A6-84C0-39A8C0644F83}">
  <ds:schemaRefs>
    <ds:schemaRef ds:uri="http://schemas.microsoft.com/sharepoint/v3/contenttype/forms"/>
  </ds:schemaRefs>
</ds:datastoreItem>
</file>

<file path=customXml/itemProps2.xml><?xml version="1.0" encoding="utf-8"?>
<ds:datastoreItem xmlns:ds="http://schemas.openxmlformats.org/officeDocument/2006/customXml" ds:itemID="{6DE34B76-66E2-447A-BDD6-B4A528576293}">
  <ds:schemaRefs>
    <ds:schemaRef ds:uri="http://schemas.microsoft.com/office/2006/metadata/longProperties"/>
  </ds:schemaRefs>
</ds:datastoreItem>
</file>

<file path=customXml/itemProps3.xml><?xml version="1.0" encoding="utf-8"?>
<ds:datastoreItem xmlns:ds="http://schemas.openxmlformats.org/officeDocument/2006/customXml" ds:itemID="{98839EDC-C646-457F-B91D-84FD66F8FCCD}">
  <ds:schemaRefs>
    <ds:schemaRef ds:uri="http://purl.org/dc/terms/"/>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schemas.openxmlformats.org/package/2006/metadata/core-properties"/>
    <ds:schemaRef ds:uri="a0b01f6d-286c-4fa2-8058-0ac8becfc45a"/>
    <ds:schemaRef ds:uri="http://www.w3.org/XML/1998/namespace"/>
  </ds:schemaRefs>
</ds:datastoreItem>
</file>

<file path=customXml/itemProps4.xml><?xml version="1.0" encoding="utf-8"?>
<ds:datastoreItem xmlns:ds="http://schemas.openxmlformats.org/officeDocument/2006/customXml" ds:itemID="{F67C081D-8678-47D6-9F0F-9D91A7106799}"/>
</file>

<file path=customXml/itemProps5.xml><?xml version="1.0" encoding="utf-8"?>
<ds:datastoreItem xmlns:ds="http://schemas.openxmlformats.org/officeDocument/2006/customXml" ds:itemID="{9A3C97E7-D4CA-45CB-B7ED-825491394962}"/>
</file>

<file path=docProps/app.xml><?xml version="1.0" encoding="utf-8"?>
<Properties xmlns="http://schemas.openxmlformats.org/officeDocument/2006/extended-properties" xmlns:vt="http://schemas.openxmlformats.org/officeDocument/2006/docPropsVTypes">
  <Template/>
  <TotalTime>3179</TotalTime>
  <Words>509</Words>
  <Application>Microsoft Office PowerPoint</Application>
  <PresentationFormat>Widescreen</PresentationFormat>
  <Paragraphs>45</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Arial</vt:lpstr>
      <vt:lpstr>FrizQuadrata BT</vt:lpstr>
      <vt:lpstr>Monotype Corsiva</vt:lpstr>
      <vt:lpstr>Default Design</vt:lpstr>
      <vt:lpstr>INCENTIVES SCHEMES TO PROMOTE IMPROVED ROAD USER BEHAVIOUR</vt:lpstr>
      <vt:lpstr>CONTRIBUTORY FACTORS</vt:lpstr>
      <vt:lpstr>Motivational Approach</vt:lpstr>
      <vt:lpstr>ENABLERS OF REWARD SYSTEMS</vt:lpstr>
      <vt:lpstr>REWARDS PROGRAMMES</vt:lpstr>
      <vt:lpstr>Titel hier</vt:lpstr>
    </vt:vector>
  </TitlesOfParts>
  <Company>Privaat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Gauteng Department of Roads and Transport - Incentive schemes to promote improved road user behaviour by Katlego Bolsiek</dc:title>
  <dc:creator>N Schreuder</dc:creator>
  <cp:keywords>Road safety seminar</cp:keywords>
  <cp:lastModifiedBy>Katlego Bolsiek</cp:lastModifiedBy>
  <cp:revision>183</cp:revision>
  <cp:lastPrinted>2018-08-21T06:29:52Z</cp:lastPrinted>
  <dcterms:created xsi:type="dcterms:W3CDTF">2008-09-11T20:14:24Z</dcterms:created>
  <dcterms:modified xsi:type="dcterms:W3CDTF">2019-11-04T08:00:58Z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Typist">
    <vt:lpwstr>NTSAIA\protosoft</vt:lpwstr>
  </property>
  <property fmtid="{D5CDD505-2E9C-101B-9397-08002B2CF9AE}" pid="3" name="display_urn:schemas-microsoft-com:office:office#Internal_x0020_Author">
    <vt:lpwstr>Barry Scott</vt:lpwstr>
  </property>
  <property fmtid="{D5CDD505-2E9C-101B-9397-08002B2CF9AE}" pid="4" name="display_urn:schemas-microsoft-com:office:office#Editor">
    <vt:lpwstr>NTSAIA\protosoft</vt:lpwstr>
  </property>
  <property fmtid="{D5CDD505-2E9C-101B-9397-08002B2CF9AE}" pid="5" name="ContentTypeId">
    <vt:lpwstr>0x010100B67F6B36DABEB9418C5703D161F5F278007E5128AE1B75254495F7BED96FED1A33</vt:lpwstr>
  </property>
  <property fmtid="{D5CDD505-2E9C-101B-9397-08002B2CF9AE}" pid="6" name="TaxKeyword">
    <vt:lpwstr>909;#Road safety seminar|21823698-e0f8-4f21-b51d-d8d3b20a19d7</vt:lpwstr>
  </property>
  <property fmtid="{D5CDD505-2E9C-101B-9397-08002B2CF9AE}" pid="7" name="GPGTopics">
    <vt:lpwstr>10;#Driving, transport and roads|c684a624-22da-45ab-8658-e4f5c96e5147</vt:lpwstr>
  </property>
  <property fmtid="{D5CDD505-2E9C-101B-9397-08002B2CF9AE}" pid="8" name="GPGDocumentCategory">
    <vt:lpwstr>62;#Reports, plans, strategies|a3a5cbce-ccab-4200-a100-46a4b1a13216</vt:lpwstr>
  </property>
  <property fmtid="{D5CDD505-2E9C-101B-9397-08002B2CF9AE}" pid="9" name="Pinned Status">
    <vt:bool>false</vt:bool>
  </property>
  <property fmtid="{D5CDD505-2E9C-101B-9397-08002B2CF9AE}" pid="10" name="WorkflowChangePath">
    <vt:lpwstr>1d76ee2e-2bc3-458c-b4ce-f3a68e3cea98,3;1d76ee2e-2bc3-458c-b4ce-f3a68e3cea98,3;1d76ee2e-2bc3-458c-b4ce-f3a68e3cea98,18;1d76ee2e-2bc3-458c-b4ce-f3a68e3cea98,19;</vt:lpwstr>
  </property>
  <property fmtid="{D5CDD505-2E9C-101B-9397-08002B2CF9AE}" pid="11" name="GPGLifeEvents">
    <vt:lpwstr/>
  </property>
  <property fmtid="{D5CDD505-2E9C-101B-9397-08002B2CF9AE}" pid="12" name="GPG Approval Status">
    <vt:lpwstr>Approved</vt:lpwstr>
  </property>
  <property fmtid="{D5CDD505-2E9C-101B-9397-08002B2CF9AE}" pid="13" name="GPGPersonas">
    <vt:lpwstr>11;#Business Person|371b71d8-21f2-4477-962f-f3116528c86d;#13;#Parent|6018ed53-6274-473b-a7f3-692b98511ce2;#14;#Student|31791b3d-d012-4449-8842-8911a2fce990;#12;#Investor|d96e14c8-a3b8-4de2-9388-dd1fc81341e8</vt:lpwstr>
  </property>
  <property fmtid="{D5CDD505-2E9C-101B-9397-08002B2CF9AE}" pid="14" name="GPGDepartment">
    <vt:lpwstr>1;#Department of Roads and Transport|4ca25ef3-bead-4f04-a5d6-bfb6799100ab</vt:lpwstr>
  </property>
  <property fmtid="{D5CDD505-2E9C-101B-9397-08002B2CF9AE}" pid="15" name="GPGMunicipality">
    <vt:lpwstr>2;#All Municipalities|6b95750f-93a4-4398-9bde-c8d6eaff1cc0</vt:lpwstr>
  </property>
</Properties>
</file>