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sldIdLst>
    <p:sldId id="332" r:id="rId7"/>
    <p:sldId id="335" r:id="rId8"/>
    <p:sldId id="325" r:id="rId9"/>
    <p:sldId id="326" r:id="rId10"/>
    <p:sldId id="327" r:id="rId11"/>
    <p:sldId id="328" r:id="rId12"/>
    <p:sldId id="333" r:id="rId13"/>
    <p:sldId id="303" r:id="rId14"/>
    <p:sldId id="321" r:id="rId15"/>
    <p:sldId id="322" r:id="rId16"/>
    <p:sldId id="318" r:id="rId17"/>
    <p:sldId id="314" r:id="rId18"/>
    <p:sldId id="329" r:id="rId19"/>
    <p:sldId id="330" r:id="rId20"/>
    <p:sldId id="331" r:id="rId21"/>
    <p:sldId id="301" r:id="rId22"/>
    <p:sldId id="334" r:id="rId23"/>
    <p:sldId id="31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4"/>
    <a:srgbClr val="003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96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908B6-B3BD-4299-91C0-1153D90C5FE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7BECE-5AFC-4211-AEFA-8A808B060466}">
      <dgm:prSet phldrT="[Text]"/>
      <dgm:spPr/>
      <dgm:t>
        <a:bodyPr/>
        <a:lstStyle/>
        <a:p>
          <a:r>
            <a:rPr lang="en-ZA" dirty="0" smtClean="0"/>
            <a:t>Create Gerotek Taxi Driver Training Academy</a:t>
          </a:r>
          <a:endParaRPr lang="en-US" dirty="0"/>
        </a:p>
      </dgm:t>
    </dgm:pt>
    <dgm:pt modelId="{EC3E00C4-E6D0-4D1D-A1A4-D3DCBF719F64}" type="parTrans" cxnId="{4A8160AA-CACD-4CA4-BD5A-EF2ED00C92CE}">
      <dgm:prSet/>
      <dgm:spPr/>
      <dgm:t>
        <a:bodyPr/>
        <a:lstStyle/>
        <a:p>
          <a:endParaRPr lang="en-US"/>
        </a:p>
      </dgm:t>
    </dgm:pt>
    <dgm:pt modelId="{D2B8F324-E966-43F8-A644-EC1E0E3E466A}" type="sibTrans" cxnId="{4A8160AA-CACD-4CA4-BD5A-EF2ED00C92CE}">
      <dgm:prSet/>
      <dgm:spPr/>
      <dgm:t>
        <a:bodyPr/>
        <a:lstStyle/>
        <a:p>
          <a:endParaRPr lang="en-US"/>
        </a:p>
      </dgm:t>
    </dgm:pt>
    <dgm:pt modelId="{AD1F7085-3E7C-4406-8C03-81EF99C6C353}">
      <dgm:prSet phldrT="[Text]"/>
      <dgm:spPr/>
      <dgm:t>
        <a:bodyPr/>
        <a:lstStyle/>
        <a:p>
          <a:r>
            <a:rPr lang="en-ZA" dirty="0" smtClean="0"/>
            <a:t>Duplicate Taxi Driver Training Academy at 5 other venues</a:t>
          </a:r>
          <a:endParaRPr lang="en-US" dirty="0"/>
        </a:p>
      </dgm:t>
    </dgm:pt>
    <dgm:pt modelId="{9D9CAF13-6366-409D-8DD9-01B29EE1BBD6}" type="parTrans" cxnId="{B9925190-17AF-42DF-BE65-038FCD859006}">
      <dgm:prSet/>
      <dgm:spPr/>
      <dgm:t>
        <a:bodyPr/>
        <a:lstStyle/>
        <a:p>
          <a:endParaRPr lang="en-US"/>
        </a:p>
      </dgm:t>
    </dgm:pt>
    <dgm:pt modelId="{F12393D5-5AA7-4D1E-85FD-0CA947FDBBF8}" type="sibTrans" cxnId="{B9925190-17AF-42DF-BE65-038FCD859006}">
      <dgm:prSet/>
      <dgm:spPr/>
      <dgm:t>
        <a:bodyPr/>
        <a:lstStyle/>
        <a:p>
          <a:endParaRPr lang="en-US"/>
        </a:p>
      </dgm:t>
    </dgm:pt>
    <dgm:pt modelId="{ECB4B2E8-79BB-4C2A-AE49-0CE891483577}">
      <dgm:prSet phldrT="[Text]"/>
      <dgm:spPr/>
      <dgm:t>
        <a:bodyPr/>
        <a:lstStyle/>
        <a:p>
          <a:r>
            <a:rPr lang="en-ZA" dirty="0" smtClean="0"/>
            <a:t>Register a franchisee and multiply successes</a:t>
          </a:r>
          <a:endParaRPr lang="en-US" dirty="0"/>
        </a:p>
      </dgm:t>
    </dgm:pt>
    <dgm:pt modelId="{BCC5538B-6030-4417-8E00-15A3134DA2ED}" type="parTrans" cxnId="{DA22B1FB-E1F0-410E-B196-825D0A04EA01}">
      <dgm:prSet/>
      <dgm:spPr/>
      <dgm:t>
        <a:bodyPr/>
        <a:lstStyle/>
        <a:p>
          <a:endParaRPr lang="en-US"/>
        </a:p>
      </dgm:t>
    </dgm:pt>
    <dgm:pt modelId="{AB326135-7D20-4983-A3DE-0AD701D34FCF}" type="sibTrans" cxnId="{DA22B1FB-E1F0-410E-B196-825D0A04EA01}">
      <dgm:prSet/>
      <dgm:spPr/>
      <dgm:t>
        <a:bodyPr/>
        <a:lstStyle/>
        <a:p>
          <a:endParaRPr lang="en-US"/>
        </a:p>
      </dgm:t>
    </dgm:pt>
    <dgm:pt modelId="{24040631-0DCD-4EEE-A780-E06EE799C463}" type="pres">
      <dgm:prSet presAssocID="{AC4908B6-B3BD-4299-91C0-1153D90C5F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2B5F8-E1C3-42D6-9BBB-87ED940A1F5A}" type="pres">
      <dgm:prSet presAssocID="{9167BECE-5AFC-4211-AEFA-8A808B0604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AD4E8-9819-409F-9C5B-BE667D32897D}" type="pres">
      <dgm:prSet presAssocID="{D2B8F324-E966-43F8-A644-EC1E0E3E466A}" presName="sibTrans" presStyleCnt="0"/>
      <dgm:spPr/>
    </dgm:pt>
    <dgm:pt modelId="{9DD22522-80DB-431E-B98B-DD71E938C071}" type="pres">
      <dgm:prSet presAssocID="{AD1F7085-3E7C-4406-8C03-81EF99C6C3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98451-34A0-4467-B472-14CCF75463DD}" type="pres">
      <dgm:prSet presAssocID="{F12393D5-5AA7-4D1E-85FD-0CA947FDBBF8}" presName="sibTrans" presStyleCnt="0"/>
      <dgm:spPr/>
    </dgm:pt>
    <dgm:pt modelId="{5B0638AB-1A5A-42F7-8002-047954DAA217}" type="pres">
      <dgm:prSet presAssocID="{ECB4B2E8-79BB-4C2A-AE49-0CE8914835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150ACD-2ADE-49AE-AF8F-EEFDA8EB0B9E}" type="presOf" srcId="{AD1F7085-3E7C-4406-8C03-81EF99C6C353}" destId="{9DD22522-80DB-431E-B98B-DD71E938C071}" srcOrd="0" destOrd="0" presId="urn:microsoft.com/office/officeart/2005/8/layout/default"/>
    <dgm:cxn modelId="{B9925190-17AF-42DF-BE65-038FCD859006}" srcId="{AC4908B6-B3BD-4299-91C0-1153D90C5FEF}" destId="{AD1F7085-3E7C-4406-8C03-81EF99C6C353}" srcOrd="1" destOrd="0" parTransId="{9D9CAF13-6366-409D-8DD9-01B29EE1BBD6}" sibTransId="{F12393D5-5AA7-4D1E-85FD-0CA947FDBBF8}"/>
    <dgm:cxn modelId="{D89FDFC7-10CC-4220-A450-2C3165AC28D2}" type="presOf" srcId="{AC4908B6-B3BD-4299-91C0-1153D90C5FEF}" destId="{24040631-0DCD-4EEE-A780-E06EE799C463}" srcOrd="0" destOrd="0" presId="urn:microsoft.com/office/officeart/2005/8/layout/default"/>
    <dgm:cxn modelId="{0A9CF5D6-CC11-420B-A225-027E48DD50F3}" type="presOf" srcId="{9167BECE-5AFC-4211-AEFA-8A808B060466}" destId="{5EA2B5F8-E1C3-42D6-9BBB-87ED940A1F5A}" srcOrd="0" destOrd="0" presId="urn:microsoft.com/office/officeart/2005/8/layout/default"/>
    <dgm:cxn modelId="{4A8160AA-CACD-4CA4-BD5A-EF2ED00C92CE}" srcId="{AC4908B6-B3BD-4299-91C0-1153D90C5FEF}" destId="{9167BECE-5AFC-4211-AEFA-8A808B060466}" srcOrd="0" destOrd="0" parTransId="{EC3E00C4-E6D0-4D1D-A1A4-D3DCBF719F64}" sibTransId="{D2B8F324-E966-43F8-A644-EC1E0E3E466A}"/>
    <dgm:cxn modelId="{DA22B1FB-E1F0-410E-B196-825D0A04EA01}" srcId="{AC4908B6-B3BD-4299-91C0-1153D90C5FEF}" destId="{ECB4B2E8-79BB-4C2A-AE49-0CE891483577}" srcOrd="2" destOrd="0" parTransId="{BCC5538B-6030-4417-8E00-15A3134DA2ED}" sibTransId="{AB326135-7D20-4983-A3DE-0AD701D34FCF}"/>
    <dgm:cxn modelId="{BB78AD44-E49B-46CA-923B-ABD06032125D}" type="presOf" srcId="{ECB4B2E8-79BB-4C2A-AE49-0CE891483577}" destId="{5B0638AB-1A5A-42F7-8002-047954DAA217}" srcOrd="0" destOrd="0" presId="urn:microsoft.com/office/officeart/2005/8/layout/default"/>
    <dgm:cxn modelId="{C20B75F4-F432-428C-82A0-48429783EABB}" type="presParOf" srcId="{24040631-0DCD-4EEE-A780-E06EE799C463}" destId="{5EA2B5F8-E1C3-42D6-9BBB-87ED940A1F5A}" srcOrd="0" destOrd="0" presId="urn:microsoft.com/office/officeart/2005/8/layout/default"/>
    <dgm:cxn modelId="{3A8EBC00-1397-4A7D-AACB-B989F5C58BA0}" type="presParOf" srcId="{24040631-0DCD-4EEE-A780-E06EE799C463}" destId="{537AD4E8-9819-409F-9C5B-BE667D32897D}" srcOrd="1" destOrd="0" presId="urn:microsoft.com/office/officeart/2005/8/layout/default"/>
    <dgm:cxn modelId="{4B71770E-86EC-48A5-AD63-5076A8F66F04}" type="presParOf" srcId="{24040631-0DCD-4EEE-A780-E06EE799C463}" destId="{9DD22522-80DB-431E-B98B-DD71E938C071}" srcOrd="2" destOrd="0" presId="urn:microsoft.com/office/officeart/2005/8/layout/default"/>
    <dgm:cxn modelId="{F27EA1C2-48F5-4189-8FC8-ABC7834A675C}" type="presParOf" srcId="{24040631-0DCD-4EEE-A780-E06EE799C463}" destId="{8A498451-34A0-4467-B472-14CCF75463DD}" srcOrd="3" destOrd="0" presId="urn:microsoft.com/office/officeart/2005/8/layout/default"/>
    <dgm:cxn modelId="{09C3482B-2165-4AA4-9C43-CD7A5E60A808}" type="presParOf" srcId="{24040631-0DCD-4EEE-A780-E06EE799C463}" destId="{5B0638AB-1A5A-42F7-8002-047954DAA21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2B5F8-E1C3-42D6-9BBB-87ED940A1F5A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Create Gerotek Taxi Driver Training Academy</a:t>
          </a:r>
          <a:endParaRPr lang="en-US" sz="3200" kern="1200" dirty="0"/>
        </a:p>
      </dsp:txBody>
      <dsp:txXfrm>
        <a:off x="460905" y="1047"/>
        <a:ext cx="3479899" cy="2087939"/>
      </dsp:txXfrm>
    </dsp:sp>
    <dsp:sp modelId="{9DD22522-80DB-431E-B98B-DD71E938C071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Duplicate Taxi Driver Training Academy at 5 other venues</a:t>
          </a:r>
          <a:endParaRPr lang="en-US" sz="3200" kern="1200" dirty="0"/>
        </a:p>
      </dsp:txBody>
      <dsp:txXfrm>
        <a:off x="4288794" y="1047"/>
        <a:ext cx="3479899" cy="2087939"/>
      </dsp:txXfrm>
    </dsp:sp>
    <dsp:sp modelId="{5B0638AB-1A5A-42F7-8002-047954DAA217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Register a franchisee and multiply successes</a:t>
          </a:r>
          <a:endParaRPr lang="en-US" sz="3200" kern="1200" dirty="0"/>
        </a:p>
      </dsp:txBody>
      <dsp:txXfrm>
        <a:off x="2374850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A61E-EFAB-4577-ADA0-3174931D3167}" type="datetimeFigureOut">
              <a:rPr lang="en-US" altLang="en-US"/>
              <a:pPr>
                <a:defRPr/>
              </a:pPr>
              <a:t>11/4/2019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17A7-AE3A-47E6-B11D-D969231FE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82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EA41-70D3-472D-8069-466A7A3079EE}" type="datetimeFigureOut">
              <a:rPr lang="en-US" altLang="en-US"/>
              <a:pPr>
                <a:defRPr/>
              </a:pPr>
              <a:t>11/4/2019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AF83-3867-46ED-A7BC-F25504F43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95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9B80-E4C6-43CF-BA6D-A90348719A7C}" type="datetimeFigureOut">
              <a:rPr lang="en-US" altLang="en-US"/>
              <a:pPr>
                <a:defRPr/>
              </a:pPr>
              <a:t>11/4/2019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2F66-AFDD-4861-858C-7F71B2637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43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65430-58BA-416F-864C-F3A9FAA11409}" type="datetimeFigureOut">
              <a:rPr lang="en-US" altLang="en-US"/>
              <a:pPr>
                <a:defRPr/>
              </a:pPr>
              <a:t>11/4/2019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7D9DF-2767-4C5E-90EB-F63339D25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8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D6B2F-3793-4D8E-83E6-95AC2903E908}" type="datetimeFigureOut">
              <a:rPr lang="en-US" altLang="en-US"/>
              <a:pPr>
                <a:defRPr/>
              </a:pPr>
              <a:t>11/4/2019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F594-56BB-4D51-BF72-4D9A7E7CB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0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13A2C-D955-4616-B015-B06D87F3E0D0}" type="datetimeFigureOut">
              <a:rPr lang="en-US" altLang="en-US"/>
              <a:pPr>
                <a:defRPr/>
              </a:pPr>
              <a:t>11/4/2019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D7F4-BCA9-44F7-984F-4F628F08A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59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B47F-04A2-4AB7-9ABF-8E3D63723E8F}" type="datetimeFigureOut">
              <a:rPr lang="en-US" altLang="en-US"/>
              <a:pPr>
                <a:defRPr/>
              </a:pPr>
              <a:t>11/4/2019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B62E9-4427-4844-92EF-50832A2D0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01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18AF-1CF0-4860-AE42-A7253A720DEF}" type="datetimeFigureOut">
              <a:rPr lang="en-US" altLang="en-US"/>
              <a:pPr>
                <a:defRPr/>
              </a:pPr>
              <a:t>11/4/2019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68CA-9765-48E4-B2D3-31B22C107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19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F76D-8774-4280-9916-C872960049B0}" type="datetimeFigureOut">
              <a:rPr lang="en-US" altLang="en-US"/>
              <a:pPr>
                <a:defRPr/>
              </a:pPr>
              <a:t>11/4/2019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233D-2A03-48B0-9B1F-D95579C8A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3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4C56-EEE5-48BC-9F89-C67E09CD7074}" type="datetimeFigureOut">
              <a:rPr lang="en-US" altLang="en-US"/>
              <a:pPr>
                <a:defRPr/>
              </a:pPr>
              <a:t>11/4/2019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7CE9-F9BC-4D03-9187-585C242C4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96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5CA1-E154-448D-B7E8-9CC109B3B57D}" type="datetimeFigureOut">
              <a:rPr lang="en-US" altLang="en-US"/>
              <a:pPr>
                <a:defRPr/>
              </a:pPr>
              <a:t>11/4/2019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FBBE-07FC-46D8-97FB-F6553E6B8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71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866936-6BE9-47B0-B131-AA6300CB5BF4}" type="datetimeFigureOut">
              <a:rPr lang="en-US" altLang="en-US"/>
              <a:pPr>
                <a:defRPr/>
              </a:pPr>
              <a:t>11/4/2019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DBE01D-44DC-4A4E-AE5B-CE64D005B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 smtClean="0"/>
              <a:t>GEROTEK TEST FACILITIES TAXI DRIVER TRAINING ACADEMY PROPOSAL</a:t>
            </a:r>
            <a:endParaRPr lang="en-US" sz="3200" b="1" dirty="0"/>
          </a:p>
        </p:txBody>
      </p:sp>
      <p:pic>
        <p:nvPicPr>
          <p:cNvPr id="4" name="Picture 2" descr="S:\Marketing Dept\Marketing\Gerotek Photo Album\Gerotek Events\Taxi Competition 2009\SSA406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18" y="1538219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Why Gerotek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2000" dirty="0" smtClean="0"/>
              <a:t>Organ of state with </a:t>
            </a:r>
            <a:r>
              <a:rPr lang="en-ZA" sz="2000" dirty="0"/>
              <a:t>objectives to empower, transform, create wealth.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2000" dirty="0" smtClean="0"/>
              <a:t>Accredited </a:t>
            </a:r>
            <a:r>
              <a:rPr lang="en-ZA" sz="2000" dirty="0"/>
              <a:t>advanced driver training institution with more than 25 years experience.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2000" dirty="0"/>
              <a:t>D</a:t>
            </a:r>
            <a:r>
              <a:rPr lang="en-ZA" sz="2000" dirty="0" smtClean="0"/>
              <a:t>eveloped </a:t>
            </a:r>
            <a:r>
              <a:rPr lang="en-ZA" sz="2000" dirty="0"/>
              <a:t>training material, </a:t>
            </a:r>
            <a:r>
              <a:rPr lang="en-ZA" sz="2000" dirty="0" smtClean="0"/>
              <a:t>facilitation-, assessing- </a:t>
            </a:r>
            <a:r>
              <a:rPr lang="en-ZA" sz="2000" dirty="0"/>
              <a:t>and moderating  support systems that </a:t>
            </a:r>
            <a:r>
              <a:rPr lang="en-ZA" sz="2000" dirty="0" smtClean="0"/>
              <a:t>enable </a:t>
            </a:r>
            <a:r>
              <a:rPr lang="en-ZA" sz="2000" dirty="0"/>
              <a:t>professional advanced driver training.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2000" dirty="0"/>
              <a:t>W</a:t>
            </a:r>
            <a:r>
              <a:rPr lang="en-ZA" sz="2000" dirty="0" smtClean="0"/>
              <a:t>ell </a:t>
            </a:r>
            <a:r>
              <a:rPr lang="en-ZA" sz="2000" dirty="0"/>
              <a:t>trained instructors with </a:t>
            </a:r>
            <a:r>
              <a:rPr lang="en-ZA" sz="2000" dirty="0" smtClean="0"/>
              <a:t>ten and more year experience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2000" dirty="0" smtClean="0"/>
              <a:t>Gerotek </a:t>
            </a:r>
            <a:r>
              <a:rPr lang="en-ZA" sz="2000" dirty="0"/>
              <a:t>Training operates within ISO 17025, ISO 18001, ISO 14000 management </a:t>
            </a:r>
            <a:r>
              <a:rPr lang="en-ZA" sz="2000" dirty="0" smtClean="0"/>
              <a:t>structures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2000" dirty="0" smtClean="0"/>
              <a:t>Availability </a:t>
            </a:r>
            <a:r>
              <a:rPr lang="en-ZA" sz="2000" dirty="0"/>
              <a:t>of a world class training facility </a:t>
            </a:r>
            <a:endParaRPr lang="en-ZA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2000" dirty="0" smtClean="0"/>
              <a:t>Gerotek </a:t>
            </a:r>
            <a:r>
              <a:rPr lang="en-ZA" sz="2000" dirty="0"/>
              <a:t>is a division of Armscor Research and Development and therefor well supported.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1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:\Training Dept\Training Groups\Taxi\Taxi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4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Business Model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5055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4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Taxi Driver </a:t>
            </a:r>
            <a:r>
              <a:rPr lang="en-ZA" dirty="0"/>
              <a:t>T</a:t>
            </a:r>
            <a:r>
              <a:rPr lang="en-ZA" dirty="0" smtClean="0"/>
              <a:t>raining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198"/>
            <a:ext cx="8229600" cy="4525963"/>
          </a:xfrm>
        </p:spPr>
        <p:txBody>
          <a:bodyPr/>
          <a:lstStyle/>
          <a:p>
            <a:r>
              <a:rPr lang="en-ZA" dirty="0" smtClean="0"/>
              <a:t>Work together with all stakeholders to create an academy that serve the industry best.</a:t>
            </a:r>
          </a:p>
          <a:p>
            <a:r>
              <a:rPr lang="en-ZA" dirty="0" smtClean="0"/>
              <a:t>Use </a:t>
            </a:r>
            <a:r>
              <a:rPr lang="en-ZA" dirty="0" smtClean="0"/>
              <a:t>existing Gerotek Accreditation, Systems and Personnel</a:t>
            </a:r>
          </a:p>
          <a:p>
            <a:r>
              <a:rPr lang="en-ZA" dirty="0" smtClean="0"/>
              <a:t>Use accredited courses and/or accredit new courses,</a:t>
            </a:r>
          </a:p>
          <a:p>
            <a:r>
              <a:rPr lang="en-ZA" dirty="0" smtClean="0"/>
              <a:t>Develop brand, Quality systems, Database, training material, curriculums.</a:t>
            </a:r>
          </a:p>
          <a:p>
            <a:r>
              <a:rPr lang="en-ZA" dirty="0" smtClean="0"/>
              <a:t>Train Taxi drivers and improve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7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Duplicate Taxi </a:t>
            </a:r>
            <a:r>
              <a:rPr lang="en-ZA" dirty="0"/>
              <a:t>D</a:t>
            </a:r>
            <a:r>
              <a:rPr lang="en-ZA" dirty="0" smtClean="0"/>
              <a:t>river </a:t>
            </a:r>
            <a:r>
              <a:rPr lang="en-ZA" dirty="0"/>
              <a:t>T</a:t>
            </a:r>
            <a:r>
              <a:rPr lang="en-ZA" dirty="0" smtClean="0"/>
              <a:t>raining Academy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Select venues and develop</a:t>
            </a:r>
          </a:p>
          <a:p>
            <a:r>
              <a:rPr lang="en-ZA" dirty="0" smtClean="0"/>
              <a:t>Equip: personnel and support systems</a:t>
            </a:r>
          </a:p>
          <a:p>
            <a:r>
              <a:rPr lang="en-ZA" dirty="0" smtClean="0"/>
              <a:t>Gerotek maintain control of key elements to ensure integrity.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11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Franchising and Enterprise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Register Franchise</a:t>
            </a:r>
          </a:p>
          <a:p>
            <a:r>
              <a:rPr lang="en-ZA" dirty="0" smtClean="0"/>
              <a:t>Enable systems to make enterprise development possible</a:t>
            </a:r>
          </a:p>
          <a:p>
            <a:r>
              <a:rPr lang="en-ZA" dirty="0" smtClean="0"/>
              <a:t>Advertise and sell franchisees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8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dirty="0" smtClean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/>
              <a:t>Saving lives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/>
              <a:t>Accredited Taxi driver Training Facilities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/>
              <a:t>Direct involvement of the Taxi industry and creation of wealth within the industry;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/>
              <a:t>“Franchisee” branded association provides credible, quality recognised advanced driver training influencing the image of taxi associations and the taxi industry positively;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/>
              <a:t>Uniquely identified certificates backed with a franchisor database provides training credibility for individuals and fleet owners who hire taxi drivers;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/>
              <a:t>Central promotional and marketing campaigns, networks and purchasing reduce costs;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/>
              <a:t>Centrally developed training material and supporting documents provides economies of scale in different aspects.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reserved. approval subject to Armscor management approval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73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>
              <a:solidFill>
                <a:srgbClr val="00385A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385A"/>
                </a:solidFill>
              </a:rPr>
              <a:t>Let </a:t>
            </a:r>
            <a:r>
              <a:rPr lang="en-GB" b="1" dirty="0">
                <a:solidFill>
                  <a:srgbClr val="00385A"/>
                </a:solidFill>
              </a:rPr>
              <a:t>us support MEC </a:t>
            </a:r>
            <a:r>
              <a:rPr lang="en-GB" b="1" dirty="0" err="1" smtClean="0">
                <a:solidFill>
                  <a:srgbClr val="00385A"/>
                </a:solidFill>
              </a:rPr>
              <a:t>Mamabolo</a:t>
            </a:r>
            <a:r>
              <a:rPr lang="en-GB" b="1" dirty="0" smtClean="0">
                <a:solidFill>
                  <a:srgbClr val="00385A"/>
                </a:solidFill>
              </a:rPr>
              <a:t> and </a:t>
            </a:r>
            <a:r>
              <a:rPr lang="en-GB" b="1" dirty="0">
                <a:solidFill>
                  <a:srgbClr val="00385A"/>
                </a:solidFill>
              </a:rPr>
              <a:t>create a meaningful program with buy in from all stakeholders that can impact road </a:t>
            </a:r>
            <a:r>
              <a:rPr lang="en-GB" b="1" dirty="0" smtClean="0">
                <a:solidFill>
                  <a:srgbClr val="00385A"/>
                </a:solidFill>
              </a:rPr>
              <a:t>safety.</a:t>
            </a:r>
            <a:endParaRPr lang="en-GB" b="1" dirty="0">
              <a:solidFill>
                <a:srgbClr val="00385A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5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609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60325"/>
            <a:ext cx="569111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Conclusion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7317" y="2461881"/>
            <a:ext cx="807947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Ctr="1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00385A"/>
                </a:solidFill>
              </a:rPr>
              <a:t>THANK YOU</a:t>
            </a:r>
          </a:p>
        </p:txBody>
      </p:sp>
      <p:pic>
        <p:nvPicPr>
          <p:cNvPr id="7" name="Picture 7" descr="flag73"/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4776788"/>
            <a:ext cx="1901784" cy="120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0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dirty="0"/>
              <a:t>MEC Jacob </a:t>
            </a:r>
            <a:r>
              <a:rPr lang="en-ZA" dirty="0" err="1"/>
              <a:t>Mamabolo</a:t>
            </a:r>
            <a:r>
              <a:rPr lang="en-ZA" dirty="0"/>
              <a:t> , MMC’S, leadership from Taxi Industry, Government entities, Commuters organisations, Interest groups, NGO’S, Media, Transport Stakeholders, Officials from The Department Of </a:t>
            </a:r>
            <a:r>
              <a:rPr lang="en-ZA" dirty="0" smtClean="0"/>
              <a:t>Road </a:t>
            </a:r>
            <a:r>
              <a:rPr lang="en-ZA" dirty="0"/>
              <a:t>and </a:t>
            </a:r>
            <a:r>
              <a:rPr lang="en-ZA" dirty="0" smtClean="0"/>
              <a:t>Transport</a:t>
            </a:r>
            <a:endParaRPr lang="en-ZA" dirty="0"/>
          </a:p>
          <a:p>
            <a:pPr marL="0" indent="0" algn="ctr">
              <a:buNone/>
            </a:pPr>
            <a:r>
              <a:rPr lang="en-ZA" dirty="0" smtClean="0"/>
              <a:t>It is </a:t>
            </a:r>
            <a:r>
              <a:rPr lang="en-ZA" smtClean="0"/>
              <a:t>our privilege </a:t>
            </a:r>
            <a:r>
              <a:rPr lang="en-ZA" dirty="0" smtClean="0"/>
              <a:t>to present to you an intervention that we believe can impact road safety positively.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9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998967"/>
              </p:ext>
            </p:extLst>
          </p:nvPr>
        </p:nvGraphicFramePr>
        <p:xfrm>
          <a:off x="-57743" y="1290610"/>
          <a:ext cx="9201743" cy="605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3" imgW="5249008" imgH="4048690" progId="PBrush">
                  <p:embed/>
                </p:oleObj>
              </mc:Choice>
              <mc:Fallback>
                <p:oleObj name="Bitmap Image" r:id="rId3" imgW="5249008" imgH="40486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743" y="1290610"/>
                        <a:ext cx="9201743" cy="6058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 bwMode="auto">
          <a:xfrm>
            <a:off x="819205" y="660912"/>
            <a:ext cx="645799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altLang="en-US" sz="4500" b="1" baseline="30000" dirty="0" smtClean="0">
                <a:solidFill>
                  <a:prstClr val="black"/>
                </a:solidFill>
                <a:cs typeface="Arial" charset="0"/>
              </a:rPr>
              <a:t>GEROTEK</a:t>
            </a:r>
            <a:r>
              <a:rPr lang="en-GB" altLang="en-US" sz="4500" b="1" baseline="30000" dirty="0" smtClean="0">
                <a:solidFill>
                  <a:srgbClr val="003864"/>
                </a:solidFill>
                <a:cs typeface="Arial" charset="0"/>
              </a:rPr>
              <a:t> </a:t>
            </a:r>
            <a:r>
              <a:rPr lang="en-GB" altLang="en-US" sz="4500" b="1" baseline="30000" dirty="0" smtClean="0">
                <a:solidFill>
                  <a:prstClr val="black"/>
                </a:solidFill>
                <a:cs typeface="Arial" charset="0"/>
              </a:rPr>
              <a:t>TEST FACILITY</a:t>
            </a:r>
          </a:p>
          <a:p>
            <a:pPr eaLnBrk="1" hangingPunct="1"/>
            <a:r>
              <a:rPr lang="en-GB" altLang="en-US" sz="4500" b="1" baseline="30000" dirty="0" smtClean="0">
                <a:solidFill>
                  <a:prstClr val="black"/>
                </a:solidFill>
                <a:cs typeface="Arial" charset="0"/>
              </a:rPr>
              <a:t>TRAINING FACILITIES</a:t>
            </a:r>
            <a:endParaRPr lang="en-US" altLang="en-US" sz="4500" b="1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" name="Picture 2" descr="S:\Public\Marketing material\High Resolution photo's\New folder\237 [a_DSC_1483] [7a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406" y="1290610"/>
            <a:ext cx="2989594" cy="198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9600" cy="946150"/>
          </a:xfrm>
        </p:spPr>
        <p:txBody>
          <a:bodyPr/>
          <a:lstStyle/>
          <a:p>
            <a:pPr eaLnBrk="1" hangingPunct="1"/>
            <a:r>
              <a:rPr lang="en-ZA" altLang="en-US" sz="3200" b="1" dirty="0" smtClean="0">
                <a:latin typeface="Arial" charset="0"/>
                <a:cs typeface="Arial" charset="0"/>
              </a:rPr>
              <a:t>ACCREDITATION</a:t>
            </a:r>
            <a:endParaRPr lang="en-US" alt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ZA" altLang="en-US" sz="2400" b="1" dirty="0" smtClean="0">
                <a:solidFill>
                  <a:srgbClr val="000000"/>
                </a:solidFill>
                <a:latin typeface="Arial" charset="0"/>
              </a:rPr>
              <a:t>ISO 17025 Accredited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ZA" altLang="en-US" sz="2400" b="1" dirty="0" smtClean="0">
                <a:solidFill>
                  <a:srgbClr val="000000"/>
                </a:solidFill>
                <a:latin typeface="Arial" charset="0"/>
              </a:rPr>
              <a:t>OHSAS 18001 Certified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ZA" alt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ZA" altLang="en-US" sz="2400" b="1" dirty="0" smtClean="0">
                <a:solidFill>
                  <a:srgbClr val="000000"/>
                </a:solidFill>
                <a:latin typeface="Arial" charset="0"/>
              </a:rPr>
              <a:t>ISO 14001 </a:t>
            </a:r>
            <a:r>
              <a:rPr lang="en-ZA" altLang="en-US" sz="2400" b="1" dirty="0">
                <a:solidFill>
                  <a:srgbClr val="000000"/>
                </a:solidFill>
                <a:latin typeface="Arial" charset="0"/>
              </a:rPr>
              <a:t>Certified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ZA" altLang="en-US" sz="24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ZA" altLang="en-US" sz="2400" b="1" dirty="0" smtClean="0">
                <a:solidFill>
                  <a:srgbClr val="000000"/>
                </a:solidFill>
                <a:latin typeface="Arial" charset="0"/>
              </a:rPr>
              <a:t>Accredited </a:t>
            </a:r>
            <a:r>
              <a:rPr lang="en-ZA" altLang="en-US" sz="2400" b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ZA" altLang="en-US" sz="2400" b="1" dirty="0" smtClean="0">
                <a:solidFill>
                  <a:srgbClr val="000000"/>
                </a:solidFill>
                <a:latin typeface="Arial" charset="0"/>
              </a:rPr>
              <a:t>raining Provider Transport </a:t>
            </a:r>
            <a:r>
              <a:rPr lang="en-ZA" altLang="en-US" sz="2400" b="1" dirty="0">
                <a:solidFill>
                  <a:srgbClr val="000000"/>
                </a:solidFill>
                <a:latin typeface="Arial" charset="0"/>
              </a:rPr>
              <a:t>Education and Training Authority (TETA)</a:t>
            </a:r>
          </a:p>
          <a:p>
            <a:pPr marL="0" indent="0" eaLnBrk="1" hangingPunct="1">
              <a:buNone/>
            </a:pPr>
            <a:endParaRPr lang="en-ZA" altLang="en-US" sz="24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-201099" y="1403798"/>
            <a:ext cx="8971611" cy="476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endParaRPr lang="en-US" alt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9600" cy="946150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OBJECTIVES OF</a:t>
            </a:r>
            <a:br>
              <a:rPr lang="en-US" alt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alt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TRAINING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ZA" altLang="en-US" sz="2400" dirty="0" smtClean="0"/>
              <a:t>Reduce Risks:</a:t>
            </a:r>
          </a:p>
          <a:p>
            <a:pPr lvl="1"/>
            <a:r>
              <a:rPr lang="en-ZA" altLang="en-US" sz="2000" dirty="0" smtClean="0"/>
              <a:t>Cultivate positive driving habits, attitudes and motivation.</a:t>
            </a:r>
          </a:p>
          <a:p>
            <a:pPr lvl="1"/>
            <a:r>
              <a:rPr lang="en-ZA" altLang="en-US" sz="2000" dirty="0" smtClean="0"/>
              <a:t>Assist in the development of thinking patterns that contribute to safe driving.(Defensive Driving).</a:t>
            </a:r>
          </a:p>
          <a:p>
            <a:pPr lvl="1"/>
            <a:r>
              <a:rPr lang="en-ZA" altLang="en-US" sz="2000" dirty="0"/>
              <a:t>Improve driving </a:t>
            </a:r>
            <a:r>
              <a:rPr lang="en-ZA" altLang="en-US" sz="2000" dirty="0" smtClean="0"/>
              <a:t>skills.</a:t>
            </a:r>
          </a:p>
          <a:p>
            <a:pPr lvl="1"/>
            <a:r>
              <a:rPr lang="en-ZA" altLang="en-US" sz="2000" dirty="0" smtClean="0"/>
              <a:t>Reduce risk: pre-trip inspections, route planning, good vehicle maintenance.</a:t>
            </a:r>
            <a:endParaRPr lang="en-ZA" altLang="en-US" sz="2000" dirty="0"/>
          </a:p>
          <a:p>
            <a:pPr marL="0" indent="0" eaLnBrk="1" hangingPunct="1">
              <a:buNone/>
            </a:pPr>
            <a:endParaRPr lang="en-GB" altLang="en-US" dirty="0"/>
          </a:p>
          <a:p>
            <a:pPr eaLnBrk="1" hangingPunct="1"/>
            <a:endParaRPr lang="en-US" altLang="en-US" dirty="0" smtClean="0">
              <a:solidFill>
                <a:srgbClr val="003864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1939" y="4153355"/>
            <a:ext cx="7188672" cy="1972808"/>
            <a:chOff x="611188" y="4292600"/>
            <a:chExt cx="6090219" cy="155199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4292600"/>
              <a:ext cx="2016125" cy="15113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251" y="4323611"/>
              <a:ext cx="1944687" cy="15113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182" y="4331705"/>
              <a:ext cx="1800225" cy="15128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ZA" dirty="0" smtClean="0"/>
              <a:t>Defensive and Advanced </a:t>
            </a:r>
            <a:br>
              <a:rPr lang="en-ZA" dirty="0" smtClean="0"/>
            </a:br>
            <a:r>
              <a:rPr lang="en-ZA" dirty="0" smtClean="0"/>
              <a:t>Driver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664"/>
            <a:ext cx="6275672" cy="103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9600" cy="9461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TRAINING COURSES OFFERRED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Accredited Training </a:t>
            </a:r>
            <a:r>
              <a:rPr lang="en-US" altLang="en-US" sz="2800" dirty="0" smtClean="0"/>
              <a:t>Courses</a:t>
            </a:r>
            <a:endParaRPr lang="en-US" altLang="en-US" sz="2800" dirty="0"/>
          </a:p>
          <a:p>
            <a:pPr lvl="1"/>
            <a:r>
              <a:rPr lang="en-US" altLang="en-US" sz="1800" dirty="0"/>
              <a:t> </a:t>
            </a:r>
            <a:r>
              <a:rPr lang="en-US" altLang="en-US" sz="1400" dirty="0"/>
              <a:t>RPL(Recognition of private learning)</a:t>
            </a:r>
          </a:p>
          <a:p>
            <a:pPr lvl="1"/>
            <a:r>
              <a:rPr lang="en-ZA" sz="1400" dirty="0" smtClean="0"/>
              <a:t>Apply </a:t>
            </a:r>
            <a:r>
              <a:rPr lang="en-ZA" sz="1400" dirty="0"/>
              <a:t>advanced skills : Defensive(3days)</a:t>
            </a:r>
          </a:p>
          <a:p>
            <a:pPr lvl="1"/>
            <a:r>
              <a:rPr lang="en-ZA" sz="1400" dirty="0"/>
              <a:t>Apply advanced skills : Defensive and Offensive </a:t>
            </a:r>
            <a:endParaRPr lang="en-ZA" sz="1400" dirty="0" smtClean="0"/>
          </a:p>
          <a:p>
            <a:pPr lvl="1"/>
            <a:r>
              <a:rPr lang="en-ZA" sz="1400" dirty="0"/>
              <a:t>Apply techniques for operating 4WD vehicles </a:t>
            </a:r>
            <a:r>
              <a:rPr lang="en-ZA" sz="1400" dirty="0" smtClean="0"/>
              <a:t>in</a:t>
            </a:r>
          </a:p>
          <a:p>
            <a:pPr marL="457200" lvl="1" indent="0">
              <a:buNone/>
            </a:pPr>
            <a:r>
              <a:rPr lang="en-ZA" sz="1400" dirty="0"/>
              <a:t> </a:t>
            </a:r>
            <a:r>
              <a:rPr lang="en-ZA" sz="1400" dirty="0" smtClean="0"/>
              <a:t>     </a:t>
            </a:r>
            <a:r>
              <a:rPr lang="en-ZA" sz="1400" dirty="0"/>
              <a:t>on-road and off-road conditions and Apply </a:t>
            </a:r>
            <a:endParaRPr lang="en-ZA" sz="1400" dirty="0" smtClean="0"/>
          </a:p>
          <a:p>
            <a:pPr marL="457200" lvl="1" indent="0">
              <a:buNone/>
            </a:pPr>
            <a:r>
              <a:rPr lang="en-ZA" sz="1400" dirty="0"/>
              <a:t> </a:t>
            </a:r>
            <a:r>
              <a:rPr lang="en-ZA" sz="1400" dirty="0" smtClean="0"/>
              <a:t>     advanced </a:t>
            </a:r>
            <a:r>
              <a:rPr lang="en-ZA" sz="1400" dirty="0"/>
              <a:t>skills for operating 4WD in on-road and off-road conditions	</a:t>
            </a:r>
          </a:p>
          <a:p>
            <a:pPr eaLnBrk="1" hangingPunct="1"/>
            <a:r>
              <a:rPr lang="en-US" altLang="en-US" dirty="0" smtClean="0"/>
              <a:t> </a:t>
            </a:r>
            <a:r>
              <a:rPr lang="en-US" altLang="en-US" sz="2800" dirty="0"/>
              <a:t>Short </a:t>
            </a:r>
            <a:r>
              <a:rPr lang="en-US" altLang="en-US" sz="2800" dirty="0" smtClean="0"/>
              <a:t>Courses</a:t>
            </a:r>
            <a:r>
              <a:rPr lang="en-US" altLang="en-US" sz="2800" dirty="0"/>
              <a:t>:  All types and codes of vehicles</a:t>
            </a:r>
          </a:p>
          <a:p>
            <a:pPr lvl="1" eaLnBrk="1" hangingPunct="1"/>
            <a:r>
              <a:rPr lang="en-US" altLang="en-US" sz="1400" dirty="0"/>
              <a:t> Defensive driving</a:t>
            </a:r>
          </a:p>
          <a:p>
            <a:pPr lvl="1" eaLnBrk="1" hangingPunct="1"/>
            <a:r>
              <a:rPr lang="en-US" altLang="en-US" sz="1400" dirty="0"/>
              <a:t> Advanced driving</a:t>
            </a:r>
          </a:p>
          <a:p>
            <a:pPr lvl="1" eaLnBrk="1" hangingPunct="1"/>
            <a:r>
              <a:rPr lang="en-US" altLang="en-US" sz="1400" dirty="0"/>
              <a:t>VIP driving courses</a:t>
            </a:r>
          </a:p>
          <a:p>
            <a:pPr lvl="1" eaLnBrk="1" hangingPunct="1"/>
            <a:r>
              <a:rPr lang="en-US" altLang="en-US" sz="1400" dirty="0"/>
              <a:t>High performance driving</a:t>
            </a:r>
          </a:p>
          <a:p>
            <a:pPr lvl="1" eaLnBrk="1" hangingPunct="1"/>
            <a:r>
              <a:rPr lang="en-US" altLang="en-US" sz="1400" dirty="0" smtClean="0"/>
              <a:t>Offensive </a:t>
            </a:r>
            <a:r>
              <a:rPr lang="en-US" altLang="en-US" sz="1400" dirty="0"/>
              <a:t>driving</a:t>
            </a:r>
          </a:p>
          <a:p>
            <a:pPr lvl="1" eaLnBrk="1" hangingPunct="1"/>
            <a:r>
              <a:rPr lang="en-US" altLang="en-US" sz="1400" dirty="0" smtClean="0"/>
              <a:t>Off-road </a:t>
            </a:r>
            <a:r>
              <a:rPr lang="en-US" altLang="en-US" sz="1400" dirty="0"/>
              <a:t>and recovery</a:t>
            </a:r>
            <a:endParaRPr lang="en-GB" altLang="en-US" sz="1400" dirty="0"/>
          </a:p>
          <a:p>
            <a:pPr marL="0" indent="0" eaLnBrk="1" hangingPunct="1">
              <a:buNone/>
            </a:pPr>
            <a:endParaRPr lang="en-US" altLang="en-US" dirty="0" smtClean="0">
              <a:solidFill>
                <a:srgbClr val="003864"/>
              </a:solidFill>
            </a:endParaRPr>
          </a:p>
        </p:txBody>
      </p:sp>
      <p:pic>
        <p:nvPicPr>
          <p:cNvPr id="2" name="Picture 2" descr="S:\Public\Marketing material\High Resolution photo's\GEROTEK 14\_DCP38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944" y="4404301"/>
            <a:ext cx="2799862" cy="186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:\Public\Marketing material\High Resolution photo's\R&amp;D pics\GEROTEK 14\_DCP38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746" y="1766926"/>
            <a:ext cx="2700054" cy="160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Proposal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3600" b="1" dirty="0" smtClean="0"/>
              <a:t>Training Academy For Taxi Drivers</a:t>
            </a:r>
          </a:p>
          <a:p>
            <a:pPr lvl="1"/>
            <a:r>
              <a:rPr lang="en-ZA" sz="3600" b="1" dirty="0" smtClean="0"/>
              <a:t>Intervention to impact </a:t>
            </a:r>
          </a:p>
          <a:p>
            <a:pPr lvl="1"/>
            <a:r>
              <a:rPr lang="en-ZA" sz="3600" b="1" dirty="0" smtClean="0"/>
              <a:t>Create Job opportunities</a:t>
            </a:r>
          </a:p>
          <a:p>
            <a:pPr lvl="1"/>
            <a:r>
              <a:rPr lang="en-ZA" sz="3600" b="1" dirty="0" smtClean="0"/>
              <a:t>Collaboration with industry</a:t>
            </a:r>
          </a:p>
          <a:p>
            <a:pPr lvl="1"/>
            <a:r>
              <a:rPr lang="en-ZA" sz="3600" b="1" dirty="0" smtClean="0"/>
              <a:t>Enterprise development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107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:\Marketing Dept\Marketing\Gerotek Photo Album\Gerotek Events\Scania 2008\Scania 2008 0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864" y="3313613"/>
            <a:ext cx="3715474" cy="238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:\Marketing Dept\Marketing\Gerotek Photo Album\Gerotek Events\Scania 2008\Scania 2008 0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263" y="3351361"/>
            <a:ext cx="3657600" cy="234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Marketing Dept\Marketing\Gerotek Photo Album\Gerotek Events\Scania 2008\Scania 2008 2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263" y="975441"/>
            <a:ext cx="3657599" cy="24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Marketing Dept\Marketing\Gerotek Photo Album\Gerotek Events\Scania 2008\Scania 2008 21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863" y="975442"/>
            <a:ext cx="3715474" cy="22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3690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ZA" altLang="en-US" sz="4400" dirty="0"/>
              <a:t>The T</a:t>
            </a:r>
            <a:r>
              <a:rPr lang="en-ZA" altLang="en-US" sz="4400" dirty="0" smtClean="0"/>
              <a:t>axi </a:t>
            </a:r>
            <a:r>
              <a:rPr lang="en-ZA" altLang="en-US" sz="4400" dirty="0"/>
              <a:t>industry transport more than 60 </a:t>
            </a:r>
            <a:r>
              <a:rPr lang="en-ZA" altLang="en-US" sz="4400" dirty="0" smtClean="0"/>
              <a:t>to 70 percent </a:t>
            </a:r>
            <a:r>
              <a:rPr lang="en-ZA" altLang="en-US" sz="4400" dirty="0"/>
              <a:t>of people who use public transport</a:t>
            </a:r>
            <a:endParaRPr lang="en-ZA" sz="4400" b="1" dirty="0" smtClean="0"/>
          </a:p>
          <a:p>
            <a:pPr marL="0" indent="0" algn="ctr">
              <a:buNone/>
            </a:pPr>
            <a:r>
              <a:rPr lang="en-ZA" sz="4400" b="1" dirty="0" smtClean="0"/>
              <a:t>Training the Taxi industry can make a meaningful impact on road safety.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752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 defensive 1 day Updated July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61ce519-5e86-4309-bcb7-f7b616b1ede8" ContentTypeId="0x010100B67F6B36DABEB9418C5703D161F5F278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PG Document" ma:contentTypeID="0x010100B67F6B36DABEB9418C5703D161F5F278007E5128AE1B75254495F7BED96FED1A33" ma:contentTypeVersion="20" ma:contentTypeDescription="GPG Document" ma:contentTypeScope="" ma:versionID="10050ff54b4b4397df786be0add132dc">
  <xsd:schema xmlns:xsd="http://www.w3.org/2001/XMLSchema" xmlns:xs="http://www.w3.org/2001/XMLSchema" xmlns:p="http://schemas.microsoft.com/office/2006/metadata/properties" xmlns:ns2="717b7141-7f23-42af-b22b-c0c60267f442" targetNamespace="http://schemas.microsoft.com/office/2006/metadata/properties" ma:root="true" ma:fieldsID="99824958980de4db601bdf1181fb5f36" ns2:_="">
    <xsd:import namespace="717b7141-7f23-42af-b22b-c0c60267f442"/>
    <xsd:element name="properties">
      <xsd:complexType>
        <xsd:sequence>
          <xsd:element name="documentManagement">
            <xsd:complexType>
              <xsd:all>
                <xsd:element ref="ns2:ShortDescription" minOccurs="0"/>
                <xsd:element ref="ns2:LongDescription" minOccurs="0"/>
                <xsd:element ref="ns2:GPGRelatedItems" minOccurs="0"/>
                <xsd:element ref="ns2:GPGAuthor"/>
                <xsd:element ref="ns2:GPGPublishedDate" minOccurs="0"/>
                <xsd:element ref="ns2:GPGPinned" minOccurs="0"/>
                <xsd:element ref="ns2:Publish"/>
                <xsd:element ref="ns2:TaxKeywordTaxHTField" minOccurs="0"/>
                <xsd:element ref="ns2:p91fb22744e049aeb6162be868c49623" minOccurs="0"/>
                <xsd:element ref="ns2:TaxCatchAllLabel" minOccurs="0"/>
                <xsd:element ref="ns2:b1109b75629b44379794e795be35aa32" minOccurs="0"/>
                <xsd:element ref="ns2:m1277dd290534f34a1857b2ad139f533" minOccurs="0"/>
                <xsd:element ref="ns2:b3ca1afc04214caabd4c59d0f833b9e8" minOccurs="0"/>
                <xsd:element ref="ns2:a2b5a463018346989bc308b766cf193d" minOccurs="0"/>
                <xsd:element ref="ns2:o89be4ab3f304157a0badcb897af9b4e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b7141-7f23-42af-b22b-c0c60267f442" elementFormDefault="qualified">
    <xsd:import namespace="http://schemas.microsoft.com/office/2006/documentManagement/types"/>
    <xsd:import namespace="http://schemas.microsoft.com/office/infopath/2007/PartnerControls"/>
    <xsd:element name="ShortDescription" ma:index="2" nillable="true" ma:displayName="Short Description" ma:format="None" ma:internalName="ShortDescription">
      <xsd:simpleType>
        <xsd:restriction base="dms:Text"/>
      </xsd:simpleType>
    </xsd:element>
    <xsd:element name="LongDescription" ma:index="3" nillable="true" ma:displayName="Long Description" ma:format="None" ma:internalName="LongDescription">
      <xsd:simpleType>
        <xsd:restriction base="dms:Note"/>
      </xsd:simpleType>
    </xsd:element>
    <xsd:element name="GPGRelatedItems" ma:index="4" nillable="true" ma:displayName="GPG Related Items" ma:format="None" ma:internalName="GPGRelatedItems">
      <xsd:simpleType>
        <xsd:restriction base="dms:Note"/>
      </xsd:simpleType>
    </xsd:element>
    <xsd:element name="GPGAuthor" ma:index="5" ma:displayName="GPG Author" ma:format="PeopleOnly" ma:internalName="GPG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PGPublishedDate" ma:index="7" nillable="true" ma:displayName="Published Date" ma:default="[today]" ma:format="DateOnly" ma:internalName="GPGPublishedDate">
      <xsd:simpleType>
        <xsd:restriction base="dms:DateTime"/>
      </xsd:simpleType>
    </xsd:element>
    <xsd:element name="GPGPinned" ma:index="8" nillable="true" ma:displayName="Pinned" ma:default="0" ma:internalName="GPGPinned">
      <xsd:simpleType>
        <xsd:restriction base="dms:Boolean"/>
      </xsd:simpleType>
    </xsd:element>
    <xsd:element name="Publish" ma:index="15" ma:displayName="Publish" ma:internalName="Publish">
      <xsd:simpleType>
        <xsd:restriction base="dms:Choice">
          <xsd:enumeration value="Show on both Citizens Portal and Mobile (default)"/>
          <xsd:enumeration value="Show on Citizens Portal"/>
          <xsd:enumeration value="Show on Mobile"/>
          <xsd:enumeration value="Hidden"/>
        </xsd:restriction>
      </xsd:simple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161ce519-5e86-4309-bcb7-f7b616b1ede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91fb22744e049aeb6162be868c49623" ma:index="22" nillable="true" ma:taxonomy="true" ma:internalName="p91fb22744e049aeb6162be868c49623" ma:taxonomyFieldName="GPGLifeEvents" ma:displayName="GPG Life Events" ma:fieldId="{991fb227-44e0-49ae-b616-2be868c49623}" ma:taxonomyMulti="true" ma:sspId="161ce519-5e86-4309-bcb7-f7b616b1ede8" ma:termSetId="cba165f9-9d13-411b-adea-ec56876cdf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d4d9e212-5efa-415c-8caa-34abb3d334e0}" ma:internalName="TaxCatchAllLabel" ma:readOnly="true" ma:showField="CatchAllDataLabel" ma:web="dfc05906-f4cd-420c-9b59-042d90946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1109b75629b44379794e795be35aa32" ma:index="24" nillable="true" ma:taxonomy="true" ma:internalName="b1109b75629b44379794e795be35aa32" ma:taxonomyFieldName="GPGPersonas" ma:displayName="GPG Personas" ma:fieldId="{b1109b75-629b-4437-9794-e795be35aa32}" ma:taxonomyMulti="true" ma:sspId="161ce519-5e86-4309-bcb7-f7b616b1ede8" ma:termSetId="1706685e-e244-41be-8f56-79afc092c5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1277dd290534f34a1857b2ad139f533" ma:index="25" nillable="true" ma:taxonomy="true" ma:internalName="m1277dd290534f34a1857b2ad139f533" ma:taxonomyFieldName="GPGMunicipality" ma:displayName="GPG Municipality" ma:fieldId="{61277dd2-9053-4f34-a185-7b2ad139f533}" ma:taxonomyMulti="true" ma:sspId="161ce519-5e86-4309-bcb7-f7b616b1ede8" ma:termSetId="517b5f04-968a-4c28-84ed-93c4bf5e43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3ca1afc04214caabd4c59d0f833b9e8" ma:index="26" nillable="true" ma:taxonomy="true" ma:internalName="b3ca1afc04214caabd4c59d0f833b9e8" ma:taxonomyFieldName="GPGTopics" ma:displayName="GPG Topics" ma:fieldId="{b3ca1afc-0421-4caa-bd4c-59d0f833b9e8}" ma:taxonomyMulti="true" ma:sspId="161ce519-5e86-4309-bcb7-f7b616b1ede8" ma:termSetId="851da418-158d-4585-9599-b16d04a89b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b5a463018346989bc308b766cf193d" ma:index="27" nillable="true" ma:taxonomy="true" ma:internalName="a2b5a463018346989bc308b766cf193d" ma:taxonomyFieldName="GPGDepartment" ma:displayName="GPG Department" ma:fieldId="{a2b5a463-0183-4698-9bc3-08b766cf193d}" ma:taxonomyMulti="true" ma:sspId="161ce519-5e86-4309-bcb7-f7b616b1ede8" ma:termSetId="b26f7d84-91a6-47b6-9b9a-01a387388a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89be4ab3f304157a0badcb897af9b4e" ma:index="28" ma:taxonomy="true" ma:internalName="o89be4ab3f304157a0badcb897af9b4e" ma:taxonomyFieldName="GPGDocumentCategory" ma:displayName="Category" ma:fieldId="{889be4ab-3f30-4157-a0ba-dcb897af9b4e}" ma:taxonomyMulti="true" ma:sspId="161ce519-5e86-4309-bcb7-f7b616b1ede8" ma:termSetId="7093908c-474b-4b36-a385-956151799a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9" nillable="true" ma:displayName="Taxonomy Catch All Column" ma:hidden="true" ma:list="{d4d9e212-5efa-415c-8caa-34abb3d334e0}" ma:internalName="TaxCatchAll" ma:showField="CatchAllData" ma:web="dfc05906-f4cd-420c-9b59-042d90946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89be4ab3f304157a0badcb897af9b4e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Reports, plans, strategies</TermName>
          <TermId xmlns="http://schemas.microsoft.com/office/infopath/2007/PartnerControls">a3a5cbce-ccab-4200-a100-46a4b1a13216</TermId>
        </TermInfo>
      </Terms>
    </o89be4ab3f304157a0badcb897af9b4e>
    <TaxCatchAll xmlns="717b7141-7f23-42af-b22b-c0c60267f442">
      <Value>62</Value>
      <Value>14</Value>
      <Value>13</Value>
      <Value>12</Value>
      <Value>11</Value>
      <Value>10</Value>
      <Value>909</Value>
      <Value>36</Value>
      <Value>2</Value>
      <Value>1</Value>
    </TaxCatchAll>
    <b1109b75629b44379794e795be35aa32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Person</TermName>
          <TermId xmlns="http://schemas.microsoft.com/office/infopath/2007/PartnerControls">371b71d8-21f2-4477-962f-f3116528c86d</TermId>
        </TermInfo>
        <TermInfo xmlns="http://schemas.microsoft.com/office/infopath/2007/PartnerControls">
          <TermName xmlns="http://schemas.microsoft.com/office/infopath/2007/PartnerControls">Student</TermName>
          <TermId xmlns="http://schemas.microsoft.com/office/infopath/2007/PartnerControls">31791b3d-d012-4449-8842-8911a2fce990</TermId>
        </TermInfo>
        <TermInfo xmlns="http://schemas.microsoft.com/office/infopath/2007/PartnerControls">
          <TermName xmlns="http://schemas.microsoft.com/office/infopath/2007/PartnerControls">Parent</TermName>
          <TermId xmlns="http://schemas.microsoft.com/office/infopath/2007/PartnerControls">6018ed53-6274-473b-a7f3-692b98511ce2</TermId>
        </TermInfo>
        <TermInfo xmlns="http://schemas.microsoft.com/office/infopath/2007/PartnerControls">
          <TermName xmlns="http://schemas.microsoft.com/office/infopath/2007/PartnerControls">Investor</TermName>
          <TermId xmlns="http://schemas.microsoft.com/office/infopath/2007/PartnerControls">d96e14c8-a3b8-4de2-9388-dd1fc81341e8</TermId>
        </TermInfo>
        <TermInfo xmlns="http://schemas.microsoft.com/office/infopath/2007/PartnerControls">
          <TermName xmlns="http://schemas.microsoft.com/office/infopath/2007/PartnerControls">Disablities</TermName>
          <TermId xmlns="http://schemas.microsoft.com/office/infopath/2007/PartnerControls">88b9eff6-1878-4948-bbab-c2190ca73d32</TermId>
        </TermInfo>
      </Terms>
    </b1109b75629b44379794e795be35aa32>
    <m1277dd290534f34a1857b2ad139f533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Municipalities</TermName>
          <TermId xmlns="http://schemas.microsoft.com/office/infopath/2007/PartnerControls">6b95750f-93a4-4398-9bde-c8d6eaff1cc0</TermId>
        </TermInfo>
      </Terms>
    </m1277dd290534f34a1857b2ad139f533>
    <ShortDescription xmlns="717b7141-7f23-42af-b22b-c0c60267f442">Gerotek taxi driving academy ed2</ShortDescription>
    <b3ca1afc04214caabd4c59d0f833b9e8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Driving, transport and roads</TermName>
          <TermId xmlns="http://schemas.microsoft.com/office/infopath/2007/PartnerControls">c684a624-22da-45ab-8658-e4f5c96e5147</TermId>
        </TermInfo>
      </Terms>
    </b3ca1afc04214caabd4c59d0f833b9e8>
    <GPGRelatedItems xmlns="717b7141-7f23-42af-b22b-c0c60267f442" xsi:nil="true"/>
    <LongDescription xmlns="717b7141-7f23-42af-b22b-c0c60267f442">&lt;div class="ExternalClassF945E8E1C63F471C9DD79296782C2DF8"&gt;Gerotek taxi driving academy ed2&lt;/div&gt;</LongDescription>
    <Publish xmlns="717b7141-7f23-42af-b22b-c0c60267f442">Show on both Citizens Portal and Mobile (default)</Publish>
    <p91fb22744e049aeb6162be868c49623 xmlns="717b7141-7f23-42af-b22b-c0c60267f442">
      <Terms xmlns="http://schemas.microsoft.com/office/infopath/2007/PartnerControls"/>
    </p91fb22744e049aeb6162be868c49623>
    <GPGAuthor xmlns="717b7141-7f23-42af-b22b-c0c60267f442">
      <UserInfo>
        <DisplayName>Department of Roads and Transport</DisplayName>
        <AccountId>32</AccountId>
        <AccountType/>
      </UserInfo>
    </GPGAuthor>
    <GPGPublishedDate xmlns="717b7141-7f23-42af-b22b-c0c60267f442">2019-11-06T23:00:00+00:00</GPGPublishedDate>
    <GPGPinned xmlns="717b7141-7f23-42af-b22b-c0c60267f442">false</GPGPinned>
    <a2b5a463018346989bc308b766cf193d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Department of Roads and Transport</TermName>
          <TermId xmlns="http://schemas.microsoft.com/office/infopath/2007/PartnerControls">4ca25ef3-bead-4f04-a5d6-bfb6799100ab</TermId>
        </TermInfo>
      </Terms>
    </a2b5a463018346989bc308b766cf193d>
    <TaxKeywordTaxHTField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Road safety seminar</TermName>
          <TermId xmlns="http://schemas.microsoft.com/office/infopath/2007/PartnerControls">21823698-e0f8-4f21-b51d-d8d3b20a19d7</TermId>
        </TermInfo>
      </Terms>
    </TaxKeywordTaxHTField>
  </documentManagement>
</p:properti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5C70DA5-2C93-442B-A875-0A6A7DAEBF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B1AE33-0E7D-4392-B735-F656F2278397}"/>
</file>

<file path=customXml/itemProps3.xml><?xml version="1.0" encoding="utf-8"?>
<ds:datastoreItem xmlns:ds="http://schemas.openxmlformats.org/officeDocument/2006/customXml" ds:itemID="{25563FF9-4A2D-40A4-A59D-36436B0ADD4E}"/>
</file>

<file path=customXml/itemProps4.xml><?xml version="1.0" encoding="utf-8"?>
<ds:datastoreItem xmlns:ds="http://schemas.openxmlformats.org/officeDocument/2006/customXml" ds:itemID="{7997973F-975D-4977-8CA2-D90861016490}">
  <ds:schemaRefs>
    <ds:schemaRef ds:uri="http://schemas.openxmlformats.org/package/2006/metadata/core-properties"/>
    <ds:schemaRef ds:uri="http://purl.org/dc/dcmitype/"/>
    <ds:schemaRef ds:uri="8176f482-4a3c-4146-88f3-8ff358da2b5b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AD2528D2-2FDC-4529-A64C-3F322968ECA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Advanced defensive 1 day Updated July 2015</Template>
  <TotalTime>2122</TotalTime>
  <Words>572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Advanced defensive 1 day Updated July 2015</vt:lpstr>
      <vt:lpstr>Bitmap Image</vt:lpstr>
      <vt:lpstr>GEROTEK TEST FACILITIES TAXI DRIVER TRAINING ACADEMY PROPOSAL</vt:lpstr>
      <vt:lpstr>PowerPoint Presentation</vt:lpstr>
      <vt:lpstr>PowerPoint Presentation</vt:lpstr>
      <vt:lpstr>ACCREDITATION</vt:lpstr>
      <vt:lpstr>OBJECTIVES OF TRAINING</vt:lpstr>
      <vt:lpstr>TRAINING COURSES OFFERRED</vt:lpstr>
      <vt:lpstr>Proposal</vt:lpstr>
      <vt:lpstr>PowerPoint Presentation</vt:lpstr>
      <vt:lpstr>PowerPoint Presentation</vt:lpstr>
      <vt:lpstr>Why Gerotek </vt:lpstr>
      <vt:lpstr>PowerPoint Presentation</vt:lpstr>
      <vt:lpstr>Business Model</vt:lpstr>
      <vt:lpstr>Taxi Driver Training Academy</vt:lpstr>
      <vt:lpstr>Duplicate Taxi Driver Training Academy </vt:lpstr>
      <vt:lpstr>Franchising and Enterprise Development</vt:lpstr>
      <vt:lpstr>Outcomes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Gauteng Department of Roads and Transport - Gerotek test facilities taxi driver training academy proposal</dc:title>
  <dc:creator>Charmaine Beytell</dc:creator>
  <cp:keywords>Road safety seminar</cp:keywords>
  <cp:lastModifiedBy>Piet Van Der Schyff</cp:lastModifiedBy>
  <cp:revision>68</cp:revision>
  <dcterms:created xsi:type="dcterms:W3CDTF">2015-08-25T06:37:43Z</dcterms:created>
  <dcterms:modified xsi:type="dcterms:W3CDTF">2019-11-04T09:09:31Z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QFHK3Y6FHEFP-5-59</vt:lpwstr>
  </property>
  <property fmtid="{D5CDD505-2E9C-101B-9397-08002B2CF9AE}" pid="3" name="_dlc_DocIdItemGuid">
    <vt:lpwstr>c112d32d-7d8e-446a-871c-dd3381e45174</vt:lpwstr>
  </property>
  <property fmtid="{D5CDD505-2E9C-101B-9397-08002B2CF9AE}" pid="4" name="_dlc_DocIdUrl">
    <vt:lpwstr>http://armhosp05/sites/documents/_layouts/15/DocIdRedir.aspx?ID=QFHK3Y6FHEFP-5-59, QFHK3Y6FHEFP-5-59</vt:lpwstr>
  </property>
  <property fmtid="{D5CDD505-2E9C-101B-9397-08002B2CF9AE}" pid="5" name="ContentTypeId">
    <vt:lpwstr>0x010100B67F6B36DABEB9418C5703D161F5F278007E5128AE1B75254495F7BED96FED1A33</vt:lpwstr>
  </property>
  <property fmtid="{D5CDD505-2E9C-101B-9397-08002B2CF9AE}" pid="6" name="TaxKeyword">
    <vt:lpwstr>909;#Road safety seminar|21823698-e0f8-4f21-b51d-d8d3b20a19d7</vt:lpwstr>
  </property>
  <property fmtid="{D5CDD505-2E9C-101B-9397-08002B2CF9AE}" pid="7" name="GPGTopics">
    <vt:lpwstr>10;#Driving, transport and roads|c684a624-22da-45ab-8658-e4f5c96e5147</vt:lpwstr>
  </property>
  <property fmtid="{D5CDD505-2E9C-101B-9397-08002B2CF9AE}" pid="8" name="GPGDocumentCategory">
    <vt:lpwstr>62;#Reports, plans, strategies|a3a5cbce-ccab-4200-a100-46a4b1a13216</vt:lpwstr>
  </property>
  <property fmtid="{D5CDD505-2E9C-101B-9397-08002B2CF9AE}" pid="9" name="Pinned Status">
    <vt:bool>false</vt:bool>
  </property>
  <property fmtid="{D5CDD505-2E9C-101B-9397-08002B2CF9AE}" pid="10" name="WorkflowChangePath">
    <vt:lpwstr>1d76ee2e-2bc3-458c-b4ce-f3a68e3cea98,3;1d76ee2e-2bc3-458c-b4ce-f3a68e3cea98,3;1d76ee2e-2bc3-458c-b4ce-f3a68e3cea98,19;1d76ee2e-2bc3-458c-b4ce-f3a68e3cea98,20;</vt:lpwstr>
  </property>
  <property fmtid="{D5CDD505-2E9C-101B-9397-08002B2CF9AE}" pid="11" name="GPGLifeEvents">
    <vt:lpwstr/>
  </property>
  <property fmtid="{D5CDD505-2E9C-101B-9397-08002B2CF9AE}" pid="12" name="GPG Approval Status">
    <vt:lpwstr>Approved</vt:lpwstr>
  </property>
  <property fmtid="{D5CDD505-2E9C-101B-9397-08002B2CF9AE}" pid="13" name="GPGPersonas">
    <vt:lpwstr>11;#Business Person|371b71d8-21f2-4477-962f-f3116528c86d;#14;#Student|31791b3d-d012-4449-8842-8911a2fce990;#13;#Parent|6018ed53-6274-473b-a7f3-692b98511ce2;#12;#Investor|d96e14c8-a3b8-4de2-9388-dd1fc81341e8;#36;#Disablities|88b9eff6-1878-4948-bbab-c2190ca73d32</vt:lpwstr>
  </property>
  <property fmtid="{D5CDD505-2E9C-101B-9397-08002B2CF9AE}" pid="14" name="GPGDepartment">
    <vt:lpwstr>1;#Department of Roads and Transport|4ca25ef3-bead-4f04-a5d6-bfb6799100ab</vt:lpwstr>
  </property>
  <property fmtid="{D5CDD505-2E9C-101B-9397-08002B2CF9AE}" pid="15" name="GPGMunicipality">
    <vt:lpwstr>2;#All Municipalities|6b95750f-93a4-4398-9bde-c8d6eaff1cc0</vt:lpwstr>
  </property>
</Properties>
</file>