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charts/chart1.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7.xml" ContentType="application/vnd.openxmlformats-officedocument.presentationml.tags+xml"/>
  <Override PartName="/docProps/app.xml" ContentType="application/vnd.openxmlformats-officedocument.extended-properties+xml"/>
  <Override PartName="/ppt/tags/tag16.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4.xml" ContentType="application/vnd.openxmlformats-officedocument.presentationml.tags+xml"/>
  <Override PartName="/ppt/tags/tag23.xml" ContentType="application/vnd.openxmlformats-officedocument.presentationml.tags+xml"/>
  <Override PartName="/ppt/tags/tag19.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18.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2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30.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Override PartName="/ppt/tags/tag10.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9.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4.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90" r:id="rId2"/>
    <p:sldId id="272" r:id="rId3"/>
    <p:sldId id="264" r:id="rId4"/>
    <p:sldId id="258" r:id="rId5"/>
    <p:sldId id="297" r:id="rId6"/>
    <p:sldId id="265" r:id="rId7"/>
    <p:sldId id="291" r:id="rId8"/>
    <p:sldId id="292" r:id="rId9"/>
    <p:sldId id="293" r:id="rId10"/>
    <p:sldId id="296" r:id="rId11"/>
    <p:sldId id="294" r:id="rId12"/>
    <p:sldId id="299" r:id="rId13"/>
    <p:sldId id="300" r:id="rId14"/>
    <p:sldId id="301" r:id="rId15"/>
    <p:sldId id="302" r:id="rId16"/>
    <p:sldId id="303" r:id="rId17"/>
    <p:sldId id="304" r:id="rId18"/>
    <p:sldId id="305" r:id="rId19"/>
    <p:sldId id="312" r:id="rId20"/>
    <p:sldId id="261" r:id="rId21"/>
    <p:sldId id="309" r:id="rId22"/>
    <p:sldId id="281" r:id="rId23"/>
  </p:sldIdLst>
  <p:sldSz cx="9144000" cy="6858000" type="screen4x3"/>
  <p:notesSz cx="6797675" cy="99266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15:clr>
            <a:srgbClr val="A4A3A4"/>
          </p15:clr>
        </p15:guide>
        <p15:guide id="3"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lengani Moyana" initials="H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9112" autoAdjust="0"/>
  </p:normalViewPr>
  <p:slideViewPr>
    <p:cSldViewPr snapToGrid="0">
      <p:cViewPr varScale="1">
        <p:scale>
          <a:sx n="57" d="100"/>
          <a:sy n="57" d="100"/>
        </p:scale>
        <p:origin x="1219" y="48"/>
      </p:cViewPr>
      <p:guideLst>
        <p:guide orient="horz" pos="3838"/>
        <p:guide orient="horz"/>
        <p:guide pos="5759"/>
      </p:guideLst>
    </p:cSldViewPr>
  </p:slideViewPr>
  <p:outlineViewPr>
    <p:cViewPr>
      <p:scale>
        <a:sx n="33" d="100"/>
        <a:sy n="33" d="100"/>
      </p:scale>
      <p:origin x="12"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ZA" sz="1200"/>
              <a:t>Number of vehicles registered year-on-year </a:t>
            </a:r>
          </a:p>
        </c:rich>
      </c:tx>
      <c:overlay val="0"/>
    </c:title>
    <c:autoTitleDeleted val="0"/>
    <c:plotArea>
      <c:layout/>
      <c:barChart>
        <c:barDir val="col"/>
        <c:grouping val="clustered"/>
        <c:varyColors val="0"/>
        <c:ser>
          <c:idx val="0"/>
          <c:order val="0"/>
          <c:tx>
            <c:strRef>
              <c:f>Sheet1!$B$1</c:f>
              <c:strCache>
                <c:ptCount val="1"/>
                <c:pt idx="0">
                  <c:v>Number of vehicles registered Year-On-Year </c:v>
                </c:pt>
              </c:strCache>
            </c:strRef>
          </c:tx>
          <c:invertIfNegative val="0"/>
          <c:dLbls>
            <c:spPr>
              <a:noFill/>
              <a:ln>
                <a:noFill/>
              </a:ln>
              <a:effectLst/>
            </c:spPr>
            <c:txPr>
              <a:bodyPr rot="0" vert="horz"/>
              <a:lstStyle/>
              <a:p>
                <a:pPr>
                  <a:defRPr lang="en-US"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_ * #,##0_ ;_ * \-#,##0_ ;_ * "-"??_ ;_ @_ </c:formatCode>
                <c:ptCount val="10"/>
                <c:pt idx="0">
                  <c:v>7971000</c:v>
                </c:pt>
                <c:pt idx="1">
                  <c:v>8545000</c:v>
                </c:pt>
                <c:pt idx="2">
                  <c:v>9068000</c:v>
                </c:pt>
                <c:pt idx="3">
                  <c:v>9305000</c:v>
                </c:pt>
                <c:pt idx="4">
                  <c:v>9588000</c:v>
                </c:pt>
                <c:pt idx="5">
                  <c:v>9829000</c:v>
                </c:pt>
                <c:pt idx="6">
                  <c:v>10193000</c:v>
                </c:pt>
                <c:pt idx="7">
                  <c:v>10611000</c:v>
                </c:pt>
                <c:pt idx="8">
                  <c:v>11006000</c:v>
                </c:pt>
                <c:pt idx="9">
                  <c:v>11370000</c:v>
                </c:pt>
              </c:numCache>
            </c:numRef>
          </c:val>
          <c:extLst>
            <c:ext xmlns:c16="http://schemas.microsoft.com/office/drawing/2014/chart" uri="{C3380CC4-5D6E-409C-BE32-E72D297353CC}">
              <c16:uniqueId val="{00000000-C4A0-490E-AF77-1377BE145DA9}"/>
            </c:ext>
          </c:extLst>
        </c:ser>
        <c:dLbls>
          <c:showLegendKey val="0"/>
          <c:showVal val="0"/>
          <c:showCatName val="0"/>
          <c:showSerName val="0"/>
          <c:showPercent val="0"/>
          <c:showBubbleSize val="0"/>
        </c:dLbls>
        <c:gapWidth val="150"/>
        <c:axId val="165751424"/>
        <c:axId val="165921536"/>
      </c:barChart>
      <c:catAx>
        <c:axId val="165751424"/>
        <c:scaling>
          <c:orientation val="minMax"/>
        </c:scaling>
        <c:delete val="0"/>
        <c:axPos val="b"/>
        <c:title>
          <c:tx>
            <c:rich>
              <a:bodyPr/>
              <a:lstStyle/>
              <a:p>
                <a:pPr>
                  <a:defRPr lang="en-US"/>
                </a:pPr>
                <a:r>
                  <a:rPr lang="en-ZA"/>
                  <a:t>Year</a:t>
                </a:r>
              </a:p>
            </c:rich>
          </c:tx>
          <c:overlay val="0"/>
        </c:title>
        <c:numFmt formatCode="General" sourceLinked="1"/>
        <c:majorTickMark val="none"/>
        <c:minorTickMark val="none"/>
        <c:tickLblPos val="nextTo"/>
        <c:txPr>
          <a:bodyPr/>
          <a:lstStyle/>
          <a:p>
            <a:pPr>
              <a:defRPr lang="en-US" sz="1050"/>
            </a:pPr>
            <a:endParaRPr lang="en-US"/>
          </a:p>
        </c:txPr>
        <c:crossAx val="165921536"/>
        <c:crosses val="autoZero"/>
        <c:auto val="1"/>
        <c:lblAlgn val="ctr"/>
        <c:lblOffset val="100"/>
        <c:noMultiLvlLbl val="0"/>
      </c:catAx>
      <c:valAx>
        <c:axId val="165921536"/>
        <c:scaling>
          <c:orientation val="minMax"/>
        </c:scaling>
        <c:delete val="0"/>
        <c:axPos val="l"/>
        <c:numFmt formatCode="_ * #,##0_ ;_ * \-#,##0_ ;_ * &quot;-&quot;??_ ;_ @_ " sourceLinked="1"/>
        <c:majorTickMark val="out"/>
        <c:minorTickMark val="none"/>
        <c:tickLblPos val="nextTo"/>
        <c:spPr>
          <a:ln w="9525">
            <a:solidFill>
              <a:schemeClr val="tx1"/>
            </a:solidFill>
          </a:ln>
        </c:spPr>
        <c:txPr>
          <a:bodyPr/>
          <a:lstStyle/>
          <a:p>
            <a:pPr>
              <a:defRPr lang="en-US" sz="1050"/>
            </a:pPr>
            <a:endParaRPr lang="en-US"/>
          </a:p>
        </c:txPr>
        <c:crossAx val="165751424"/>
        <c:crosses val="autoZero"/>
        <c:crossBetween val="between"/>
        <c:dispUnits>
          <c:builtInUnit val="thousands"/>
          <c:dispUnitsLbl>
            <c:txPr>
              <a:bodyPr/>
              <a:lstStyle/>
              <a:p>
                <a:pPr>
                  <a:defRPr lang="en-US"/>
                </a:pPr>
                <a:endParaRPr lang="en-US"/>
              </a:p>
            </c:txPr>
          </c:dispUnitsLbl>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9AC8B0F-169B-4A55-9885-0A4BD9C1898E}" type="datetimeFigureOut">
              <a:rPr lang="en-ZA" smtClean="0"/>
              <a:t>2019/11/02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48812B-1124-4718-9DAA-B306F53FE3D4}" type="slidenum">
              <a:rPr lang="en-ZA" smtClean="0"/>
              <a:t>‹#›</a:t>
            </a:fld>
            <a:endParaRPr lang="en-ZA" dirty="0"/>
          </a:p>
        </p:txBody>
      </p:sp>
    </p:spTree>
    <p:extLst>
      <p:ext uri="{BB962C8B-B14F-4D97-AF65-F5344CB8AC3E}">
        <p14:creationId xmlns:p14="http://schemas.microsoft.com/office/powerpoint/2010/main" val="15440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a:buFont typeface="Calibri" panose="020F0502020204030204" pitchFamily="34" charset="0"/>
              <a:buAutoNum type="arabicPeriod"/>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6575269-E2D6-4B15-B249-CCF5EA716FC8}" type="slidenum">
              <a:rPr lang="en-ZA" altLang="en-US" smtClean="0">
                <a:latin typeface="Arial" panose="020B0604020202020204" pitchFamily="34" charset="0"/>
              </a:rPr>
              <a:pPr>
                <a:spcBef>
                  <a:spcPct val="0"/>
                </a:spcBef>
              </a:pPr>
              <a:t>12</a:t>
            </a:fld>
            <a:endParaRPr lang="en-ZA" altLang="en-US" smtClean="0">
              <a:latin typeface="Arial" panose="020B0604020202020204" pitchFamily="34" charset="0"/>
            </a:endParaRPr>
          </a:p>
        </p:txBody>
      </p:sp>
    </p:spTree>
    <p:extLst>
      <p:ext uri="{BB962C8B-B14F-4D97-AF65-F5344CB8AC3E}">
        <p14:creationId xmlns:p14="http://schemas.microsoft.com/office/powerpoint/2010/main" val="199082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5088065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2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5"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000000"/>
              </a:solidFill>
              <a:latin typeface="Arial"/>
            </a:endParaRPr>
          </a:p>
        </p:txBody>
      </p:sp>
      <p:grpSp>
        <p:nvGrpSpPr>
          <p:cNvPr id="2" name="Title Elements"/>
          <p:cNvGrpSpPr/>
          <p:nvPr userDrawn="1"/>
        </p:nvGrpSpPr>
        <p:grpSpPr>
          <a:xfrm>
            <a:off x="0" y="1"/>
            <a:ext cx="9140761" cy="6859620"/>
            <a:chOff x="0" y="0"/>
            <a:chExt cx="8958264" cy="6723063"/>
          </a:xfrm>
        </p:grpSpPr>
        <p:sp>
          <p:nvSpPr>
            <p:cNvPr id="9" name="Document type" hidden="1"/>
            <p:cNvSpPr txBox="1">
              <a:spLocks noChangeArrowheads="1"/>
            </p:cNvSpPr>
            <p:nvPr/>
          </p:nvSpPr>
          <p:spPr bwMode="auto">
            <a:xfrm>
              <a:off x="2640013" y="4930775"/>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Date" hidden="1"/>
            <p:cNvSpPr txBox="1">
              <a:spLocks noChangeArrowheads="1"/>
            </p:cNvSpPr>
            <p:nvPr/>
          </p:nvSpPr>
          <p:spPr bwMode="auto">
            <a:xfrm>
              <a:off x="2640013" y="5199063"/>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sp>
          <p:nvSpPr>
            <p:cNvPr id="11" name="Disclaimer" hidden="1"/>
            <p:cNvSpPr>
              <a:spLocks noChangeArrowheads="1"/>
            </p:cNvSpPr>
            <p:nvPr/>
          </p:nvSpPr>
          <p:spPr bwMode="auto">
            <a:xfrm>
              <a:off x="2640013" y="5895975"/>
              <a:ext cx="512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00" dirty="0">
                  <a:solidFill>
                    <a:srgbClr val="000000"/>
                  </a:solidFill>
                </a:rPr>
                <a:t>CONFIDENTIAL AND PROPRIETARY</a:t>
              </a:r>
            </a:p>
            <a:p>
              <a:pPr defTabSz="821202" eaLnBrk="0" fontAlgn="base" hangingPunct="0">
                <a:spcBef>
                  <a:spcPct val="0"/>
                </a:spcBef>
                <a:spcAft>
                  <a:spcPct val="0"/>
                </a:spcAft>
              </a:pPr>
              <a:r>
                <a:rPr lang="en-US" sz="800" dirty="0">
                  <a:solidFill>
                    <a:srgbClr val="000000"/>
                  </a:solidFill>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13"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0000"/>
                </a:solidFill>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srgbClr val="000000"/>
                </a:solidFill>
              </a:endParaRPr>
            </a:p>
          </p:txBody>
        </p:sp>
      </p:grpSp>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38"/>
            <a:ext cx="5036084" cy="1015663"/>
          </a:xfrm>
          <a:prstGeom prst="rect">
            <a:avLst/>
          </a:prstGeom>
        </p:spPr>
        <p:txBody>
          <a:bodyPr/>
          <a:lstStyle>
            <a:lvl1pPr>
              <a:defRPr sz="3300" b="0"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a:xfrm>
            <a:off x="2693795" y="3945699"/>
            <a:ext cx="5036084" cy="219820"/>
          </a:xfrm>
          <a:prstGeom prst="rect">
            <a:avLst/>
          </a:prstGeom>
        </p:spPr>
        <p:txBody>
          <a:bodyPr>
            <a:spAutoFit/>
          </a:bodyPr>
          <a:lstStyle>
            <a:lvl1pPr>
              <a:defRPr sz="1400" baseline="0">
                <a:latin typeface="+mn-lt"/>
                <a:ea typeface="+mn-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078586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cNvSpPr txBox="1">
            <a:spLocks/>
          </p:cNvSpPr>
          <p:nvPr userDrawn="1"/>
        </p:nvSpPr>
        <p:spPr>
          <a:xfrm>
            <a:off x="8719602" y="6565687"/>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fontAlgn="base">
              <a:spcBef>
                <a:spcPct val="0"/>
              </a:spcBef>
              <a:spcAft>
                <a:spcPct val="0"/>
              </a:spcAft>
            </a:pPr>
            <a:fld id="{42C328C1-A84F-4A39-A664-DBA00541A8C6}" type="slidenum">
              <a:rPr lang="en-US" smtClean="0">
                <a:solidFill>
                  <a:srgbClr val="000000"/>
                </a:solidFill>
              </a:rPr>
              <a:pPr fontAlgn="base">
                <a:spcBef>
                  <a:spcPct val="0"/>
                </a:spcBef>
                <a:spcAft>
                  <a:spcPct val="0"/>
                </a:spcAft>
              </a:pPr>
              <a:t>‹#›</a:t>
            </a:fld>
            <a:endParaRPr lang="en-US" dirty="0">
              <a:solidFill>
                <a:srgbClr val="000000"/>
              </a:solidFill>
            </a:endParaRPr>
          </a:p>
        </p:txBody>
      </p:sp>
      <p:sp>
        <p:nvSpPr>
          <p:cNvPr id="4" name="SlideLogoSeparator"/>
          <p:cNvSpPr>
            <a:spLocks noChangeArrowheads="1"/>
          </p:cNvSpPr>
          <p:nvPr userDrawn="1">
            <p:custDataLst>
              <p:tags r:id="rId1"/>
            </p:custDataLst>
          </p:nvPr>
        </p:nvSpPr>
        <p:spPr bwMode="auto">
          <a:xfrm>
            <a:off x="8590626" y="6534052"/>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3526" fontAlgn="base">
              <a:spcBef>
                <a:spcPct val="0"/>
              </a:spcBef>
              <a:spcAft>
                <a:spcPct val="0"/>
              </a:spcAft>
            </a:pPr>
            <a:r>
              <a:rPr lang="en-US" sz="1200" dirty="0">
                <a:solidFill>
                  <a:srgbClr val="000000"/>
                </a:solidFill>
              </a:rPr>
              <a:t>|</a:t>
            </a:r>
          </a:p>
        </p:txBody>
      </p:sp>
      <p:sp>
        <p:nvSpPr>
          <p:cNvPr id="2" name="2. Slide Title"/>
          <p:cNvSpPr>
            <a:spLocks noGrp="1"/>
          </p:cNvSpPr>
          <p:nvPr>
            <p:ph type="title"/>
          </p:nvPr>
        </p:nvSpPr>
        <p:spPr>
          <a:xfrm>
            <a:off x="121489" y="234863"/>
            <a:ext cx="8794113" cy="276999"/>
          </a:xfrm>
        </p:spPr>
        <p:txBody>
          <a:bodyPr/>
          <a:lstStyle>
            <a:lvl1pPr>
              <a:defRPr sz="1800"/>
            </a:lvl1pPr>
          </a:lstStyle>
          <a:p>
            <a:r>
              <a:rPr lang="en-US" dirty="0" smtClean="0"/>
              <a:t>Click to edit Master title style</a:t>
            </a:r>
            <a:endParaRPr lang="en-US" dirty="0"/>
          </a:p>
        </p:txBody>
      </p:sp>
    </p:spTree>
    <p:extLst>
      <p:ext uri="{BB962C8B-B14F-4D97-AF65-F5344CB8AC3E}">
        <p14:creationId xmlns:p14="http://schemas.microsoft.com/office/powerpoint/2010/main" val="24582157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6" y="765176"/>
            <a:ext cx="8464579" cy="1004890"/>
          </a:xfrm>
          <a:prstGeom prst="rect">
            <a:avLst/>
          </a:prstGeom>
        </p:spPr>
        <p:txBody>
          <a:bodyPr/>
          <a:lstStyle>
            <a:lvl1pPr marL="287306" indent="-285720">
              <a:defRPr lang="en-US" kern="1200" baseline="0" dirty="0" smtClean="0">
                <a:solidFill>
                  <a:schemeClr val="tx1"/>
                </a:solidFill>
                <a:latin typeface="+mn-lt"/>
                <a:ea typeface="+mn-ea"/>
                <a:cs typeface="+mn-cs"/>
              </a:defRPr>
            </a:lvl1pPr>
            <a:lvl2pPr marL="480961" indent="-285720">
              <a:defRPr lang="en-US" kern="1200" baseline="0" dirty="0" smtClean="0">
                <a:solidFill>
                  <a:schemeClr val="tx1"/>
                </a:solidFill>
                <a:latin typeface="+mn-lt"/>
                <a:ea typeface="+mn-ea"/>
                <a:cs typeface="+mn-cs"/>
              </a:defRPr>
            </a:lvl2pPr>
            <a:lvl3pPr marL="744459" indent="-285720">
              <a:defRPr lang="en-US" kern="1200" baseline="0" dirty="0" smtClean="0">
                <a:solidFill>
                  <a:schemeClr val="tx1"/>
                </a:solidFill>
                <a:latin typeface="+mn-lt"/>
                <a:ea typeface="+mn-ea"/>
                <a:cs typeface="+mn-cs"/>
              </a:defRPr>
            </a:lvl3pPr>
            <a:lvl4pPr marL="905287" indent="-285720">
              <a:defRPr lang="en-US" kern="1200" baseline="0" dirty="0" smtClean="0">
                <a:solidFill>
                  <a:schemeClr val="tx1"/>
                </a:solidFill>
                <a:latin typeface="+mn-lt"/>
                <a:ea typeface="+mn-ea"/>
                <a:cs typeface="+mn-cs"/>
              </a:defRPr>
            </a:lvl4pPr>
            <a:lvl5pPr>
              <a:defRPr lang="en-US" kern="1200" baseline="0" dirty="0" smtClean="0">
                <a:solidFill>
                  <a:schemeClr val="tx1"/>
                </a:solidFill>
                <a:latin typeface="+mn-lt"/>
                <a:ea typeface="+mn-ea"/>
                <a:cs typeface="+mn-cs"/>
              </a:defRPr>
            </a:lvl5pPr>
          </a:lstStyle>
          <a:p>
            <a:pPr marL="193655" lvl="1" indent="-192067" algn="l" defTabSz="895255" rtl="0" eaLnBrk="1" fontAlgn="base" hangingPunct="1">
              <a:spcBef>
                <a:spcPct val="0"/>
              </a:spcBef>
              <a:spcAft>
                <a:spcPct val="0"/>
              </a:spcAft>
              <a:buClr>
                <a:schemeClr val="tx2"/>
              </a:buClr>
              <a:buSzPct val="125000"/>
              <a:buFont typeface="Arial" charset="0"/>
              <a:buChar char="▪"/>
            </a:pPr>
            <a:r>
              <a:rPr lang="en-US" dirty="0" smtClean="0"/>
              <a:t>Click to edit Master text styles</a:t>
            </a:r>
          </a:p>
          <a:p>
            <a:pPr marL="457152" lvl="2" indent="-261910" algn="l" defTabSz="895255" rtl="0" eaLnBrk="1" fontAlgn="base" hangingPunct="1">
              <a:spcBef>
                <a:spcPct val="0"/>
              </a:spcBef>
              <a:spcAft>
                <a:spcPct val="0"/>
              </a:spcAft>
              <a:buClr>
                <a:schemeClr val="tx2"/>
              </a:buClr>
              <a:buSzPct val="120000"/>
              <a:buFont typeface="Arial" charset="0"/>
              <a:buChar char="–"/>
            </a:pPr>
            <a:r>
              <a:rPr lang="en-US" dirty="0" smtClean="0"/>
              <a:t>Second level</a:t>
            </a:r>
          </a:p>
          <a:p>
            <a:pPr marL="614298" lvl="3" indent="-155559" algn="l" defTabSz="895255" rtl="0" eaLnBrk="1" fontAlgn="base" hangingPunct="1">
              <a:spcBef>
                <a:spcPct val="0"/>
              </a:spcBef>
              <a:spcAft>
                <a:spcPct val="0"/>
              </a:spcAft>
              <a:buClr>
                <a:schemeClr val="tx2"/>
              </a:buClr>
              <a:buSzPct val="120000"/>
              <a:buFont typeface="Arial" charset="0"/>
              <a:buChar char="▫"/>
            </a:pPr>
            <a:r>
              <a:rPr lang="en-US" dirty="0" smtClean="0"/>
              <a:t>Third level</a:t>
            </a:r>
          </a:p>
          <a:p>
            <a:pPr marL="749729" lvl="4" indent="-130162" algn="l" defTabSz="895255" rtl="0" eaLnBrk="1" fontAlgn="base" hangingPunct="1">
              <a:spcBef>
                <a:spcPct val="0"/>
              </a:spcBef>
              <a:spcAft>
                <a:spcPct val="0"/>
              </a:spcAft>
              <a:buClr>
                <a:schemeClr val="tx2"/>
              </a:buClr>
              <a:buSzPct val="89000"/>
              <a:buFont typeface="Arial" charset="0"/>
              <a:buChar char="-"/>
            </a:pPr>
            <a:r>
              <a:rPr lang="en-US" dirty="0" smtClean="0"/>
              <a:t>Fourth level</a:t>
            </a:r>
          </a:p>
        </p:txBody>
      </p:sp>
      <p:sp>
        <p:nvSpPr>
          <p:cNvPr id="9" name="Rectangle 4"/>
          <p:cNvSpPr>
            <a:spLocks noGrp="1" noChangeArrowheads="1"/>
          </p:cNvSpPr>
          <p:nvPr>
            <p:ph type="title"/>
          </p:nvPr>
        </p:nvSpPr>
        <p:spPr bwMode="auto">
          <a:xfrm>
            <a:off x="111125" y="196911"/>
            <a:ext cx="7505700" cy="29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defRPr>
                <a:latin typeface="+mn-lt"/>
              </a:defRPr>
            </a:lvl1pPr>
          </a:lstStyle>
          <a:p>
            <a:pPr lvl="0"/>
            <a:r>
              <a:rPr lang="en-US" altLang="en-US" dirty="0" smtClean="0"/>
              <a:t>Click to edit Master title style</a:t>
            </a:r>
          </a:p>
        </p:txBody>
      </p:sp>
      <p:sp>
        <p:nvSpPr>
          <p:cNvPr id="2" name="TextBox 1"/>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DDD86C24-1C2D-4820-AEF7-ECE36F322269}"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4" name="TextBox 3"/>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A8149B71-541A-4E62-A7A7-92A93C95C019}"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5" name="TextBox 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68F9582C-E3DD-410F-A094-468D38C80D97}"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6" name="TextBox 5"/>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D20DEFC0-30A0-40BE-A719-431CA48D617F}"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7" name="TextBox 6"/>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B4D0DBD4-0C39-47BE-A379-A462A7196EFD}"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8" name="TextBox 7"/>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18A80529-A779-4E75-8E0D-F60CE5CD3864}"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0" name="TextBox 9"/>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7B985C64-0476-470D-9140-974F2A1EF4DD}"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1" name="TextBox 10"/>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AE302619-5D9E-43B7-898D-6BD3880E8F53}"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2" name="TextBox 11"/>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DBCEEB87-B62D-4214-8391-35A40C57EF9B}"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3" name="TextBox 12"/>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8F2F5686-DC13-4A33-861A-10C58B9113A3}"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4" name="TextBox 13"/>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11C5C220-5440-4D1E-9F4D-ACCC03072DD4}"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5" name="TextBox 14"/>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D46DF212-A7B5-4AA5-93FB-E8F3C3AB1C4C}"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6" name="TextBox 15"/>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1E3772C1-C0A1-46AE-9419-29AC1F95CF99}" type="slidenum">
              <a:rPr lang="en-GB" sz="1000">
                <a:solidFill>
                  <a:srgbClr val="000000"/>
                </a:solidFill>
              </a:rPr>
              <a:pPr fontAlgn="base">
                <a:spcBef>
                  <a:spcPct val="0"/>
                </a:spcBef>
                <a:spcAft>
                  <a:spcPct val="0"/>
                </a:spcAft>
              </a:pPr>
              <a:t>‹#›</a:t>
            </a:fld>
            <a:endParaRPr lang="en-GB" sz="1000" dirty="0">
              <a:solidFill>
                <a:srgbClr val="000000"/>
              </a:solidFill>
            </a:endParaRPr>
          </a:p>
        </p:txBody>
      </p:sp>
      <p:sp>
        <p:nvSpPr>
          <p:cNvPr id="17" name="TextBox 16"/>
          <p:cNvSpPr txBox="1"/>
          <p:nvPr userDrawn="1"/>
        </p:nvSpPr>
        <p:spPr>
          <a:xfrm>
            <a:off x="8719603" y="6566446"/>
            <a:ext cx="213009" cy="155496"/>
          </a:xfrm>
          <a:prstGeom prst="rect">
            <a:avLst/>
          </a:prstGeom>
          <a:noFill/>
        </p:spPr>
        <p:txBody>
          <a:bodyPr vert="horz" wrap="none" lIns="0" tIns="0" rIns="0" bIns="0" rtlCol="0">
            <a:noAutofit/>
          </a:bodyPr>
          <a:lstStyle/>
          <a:p>
            <a:pPr fontAlgn="base">
              <a:spcBef>
                <a:spcPct val="0"/>
              </a:spcBef>
              <a:spcAft>
                <a:spcPct val="0"/>
              </a:spcAft>
            </a:pPr>
            <a:fld id="{4677032B-9920-4D03-BCCF-E78B6C20EF11}" type="slidenum">
              <a:rPr lang="en-GB" sz="1000">
                <a:solidFill>
                  <a:srgbClr val="000000"/>
                </a:solidFill>
              </a:rPr>
              <a:pPr fontAlgn="base">
                <a:spcBef>
                  <a:spcPct val="0"/>
                </a:spcBef>
                <a:spcAft>
                  <a:spcPct val="0"/>
                </a:spcAft>
              </a:pPr>
              <a:t>‹#›</a:t>
            </a:fld>
            <a:endParaRPr lang="en-GB" sz="1000" dirty="0">
              <a:solidFill>
                <a:srgbClr val="000000"/>
              </a:solidFill>
            </a:endParaRPr>
          </a:p>
        </p:txBody>
      </p:sp>
    </p:spTree>
    <p:extLst>
      <p:ext uri="{BB962C8B-B14F-4D97-AF65-F5344CB8AC3E}">
        <p14:creationId xmlns:p14="http://schemas.microsoft.com/office/powerpoint/2010/main" val="2063350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lIns="91430" tIns="45716" rIns="91430" bIns="45716"/>
          <a:lstStyle/>
          <a:p>
            <a:pPr fontAlgn="base">
              <a:spcBef>
                <a:spcPct val="0"/>
              </a:spcBef>
              <a:spcAft>
                <a:spcPct val="0"/>
              </a:spcAft>
            </a:pPr>
            <a:endParaRPr lang="en-GB" sz="1600" dirty="0">
              <a:solidFill>
                <a:prstClr val="black">
                  <a:tint val="75000"/>
                </a:prstClr>
              </a:solidFill>
            </a:endParaRPr>
          </a:p>
        </p:txBody>
      </p:sp>
      <p:sp>
        <p:nvSpPr>
          <p:cNvPr id="3" name="Footer Placeholder 2"/>
          <p:cNvSpPr>
            <a:spLocks noGrp="1"/>
          </p:cNvSpPr>
          <p:nvPr>
            <p:ph type="ftr" sz="quarter" idx="11"/>
          </p:nvPr>
        </p:nvSpPr>
        <p:spPr>
          <a:xfrm>
            <a:off x="3124201" y="6356358"/>
            <a:ext cx="2895600" cy="365125"/>
          </a:xfrm>
          <a:prstGeom prst="rect">
            <a:avLst/>
          </a:prstGeom>
        </p:spPr>
        <p:txBody>
          <a:bodyPr lIns="91430" tIns="45716" rIns="91430" bIns="45716"/>
          <a:lstStyle/>
          <a:p>
            <a:pPr fontAlgn="base">
              <a:spcBef>
                <a:spcPct val="0"/>
              </a:spcBef>
              <a:spcAft>
                <a:spcPct val="0"/>
              </a:spcAft>
            </a:pPr>
            <a:endParaRPr lang="en-GB" sz="1600" dirty="0">
              <a:solidFill>
                <a:prstClr val="black">
                  <a:tint val="75000"/>
                </a:prstClr>
              </a:solidFill>
            </a:endParaRPr>
          </a:p>
        </p:txBody>
      </p:sp>
      <p:sp>
        <p:nvSpPr>
          <p:cNvPr id="4" name="Slide Number Placeholder 3"/>
          <p:cNvSpPr>
            <a:spLocks noGrp="1"/>
          </p:cNvSpPr>
          <p:nvPr>
            <p:ph type="sldNum" sz="quarter" idx="12"/>
          </p:nvPr>
        </p:nvSpPr>
        <p:spPr>
          <a:xfrm>
            <a:off x="6553200" y="6356358"/>
            <a:ext cx="2133600" cy="365125"/>
          </a:xfrm>
          <a:prstGeom prst="rect">
            <a:avLst/>
          </a:prstGeom>
        </p:spPr>
        <p:txBody>
          <a:bodyPr lIns="91430" tIns="45716" rIns="91430" bIns="45716"/>
          <a:lstStyle/>
          <a:p>
            <a:pPr fontAlgn="base">
              <a:spcBef>
                <a:spcPct val="0"/>
              </a:spcBef>
              <a:spcAft>
                <a:spcPct val="0"/>
              </a:spcAft>
            </a:pPr>
            <a:fld id="{569CFC67-1DF3-4BAF-8D29-5CCB170AA803}" type="slidenum">
              <a:rPr lang="en-GB" sz="1600">
                <a:solidFill>
                  <a:prstClr val="black">
                    <a:tint val="75000"/>
                  </a:prstClr>
                </a:solidFill>
              </a:rPr>
              <a:pPr fontAlgn="base">
                <a:spcBef>
                  <a:spcPct val="0"/>
                </a:spcBef>
                <a:spcAft>
                  <a:spcPct val="0"/>
                </a:spcAft>
              </a:pPr>
              <a:t>‹#›</a:t>
            </a:fld>
            <a:endParaRPr lang="en-GB" sz="1600" dirty="0">
              <a:solidFill>
                <a:prstClr val="black">
                  <a:tint val="75000"/>
                </a:prstClr>
              </a:solidFill>
            </a:endParaRPr>
          </a:p>
        </p:txBody>
      </p:sp>
    </p:spTree>
    <p:extLst>
      <p:ext uri="{BB962C8B-B14F-4D97-AF65-F5344CB8AC3E}">
        <p14:creationId xmlns:p14="http://schemas.microsoft.com/office/powerpoint/2010/main" val="44127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59222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328826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ext uri="{D42A27DB-BD31-4B8C-83A1-F6EECF244321}">
                <p14:modId xmlns:p14="http://schemas.microsoft.com/office/powerpoint/2010/main" val="403379180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3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61984" cy="161974"/>
                      </a:xfrm>
                      <a:prstGeom prst="rect">
                        <a:avLst/>
                      </a:prstGeom>
                    </p:spPr>
                  </p:pic>
                </p:oleObj>
              </mc:Fallback>
            </mc:AlternateContent>
          </a:graphicData>
        </a:graphic>
      </p:graphicFrame>
      <p:sp>
        <p:nvSpPr>
          <p:cNvPr id="1026" name="SlideBottomBar"/>
          <p:cNvSpPr>
            <a:spLocks noChangeArrowheads="1"/>
          </p:cNvSpPr>
          <p:nvPr/>
        </p:nvSpPr>
        <p:spPr bwMode="auto">
          <a:xfrm>
            <a:off x="0" y="6428769"/>
            <a:ext cx="9144000" cy="430852"/>
          </a:xfrm>
          <a:prstGeom prst="rect">
            <a:avLst/>
          </a:prstGeom>
          <a:solidFill>
            <a:schemeClr val="accent6">
              <a:lumMod val="20000"/>
              <a:lumOff val="80000"/>
            </a:schemeClr>
          </a:solidFill>
          <a:ln>
            <a:noFill/>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9" name="Title Placeholder 2"/>
          <p:cNvSpPr>
            <a:spLocks noGrp="1" noChangeArrowheads="1"/>
          </p:cNvSpPr>
          <p:nvPr>
            <p:ph type="title"/>
          </p:nvPr>
        </p:nvSpPr>
        <p:spPr bwMode="auto">
          <a:xfrm>
            <a:off x="121489"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title style</a:t>
            </a:r>
          </a:p>
        </p:txBody>
      </p:sp>
      <p:sp>
        <p:nvSpPr>
          <p:cNvPr id="10" name="1. On-page tracker" hidden="1"/>
          <p:cNvSpPr>
            <a:spLocks noChangeArrowheads="1"/>
          </p:cNvSpPr>
          <p:nvPr userDrawn="1"/>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3. Unit of measure" hidden="1"/>
          <p:cNvSpPr txBox="1">
            <a:spLocks noChangeArrowheads="1"/>
          </p:cNvSpPr>
          <p:nvPr userDrawn="1"/>
        </p:nvSpPr>
        <p:spPr bwMode="auto">
          <a:xfrm>
            <a:off x="121488"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2" name="Slide Elements" hidden="1"/>
          <p:cNvGrpSpPr>
            <a:grpSpLocks/>
          </p:cNvGrpSpPr>
          <p:nvPr userDrawn="1"/>
        </p:nvGrpSpPr>
        <p:grpSpPr bwMode="auto">
          <a:xfrm>
            <a:off x="121489" y="6203623"/>
            <a:ext cx="8722840" cy="518318"/>
            <a:chOff x="75" y="3830"/>
            <a:chExt cx="5385" cy="320"/>
          </a:xfrm>
        </p:grpSpPr>
        <p:sp>
          <p:nvSpPr>
            <p:cNvPr id="13" name="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a:solidFill>
                    <a:srgbClr val="000000"/>
                  </a:solidFill>
                </a:rPr>
                <a:t>SOURCE: Source</a:t>
              </a:r>
            </a:p>
          </p:txBody>
        </p:sp>
      </p:grpSp>
      <p:grpSp>
        <p:nvGrpSpPr>
          <p:cNvPr id="15" name="ACET" hidden="1"/>
          <p:cNvGrpSpPr>
            <a:grpSpLocks/>
          </p:cNvGrpSpPr>
          <p:nvPr userDrawn="1"/>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3" name="Text Placeholder 2"/>
          <p:cNvSpPr>
            <a:spLocks noGrp="1"/>
          </p:cNvSpPr>
          <p:nvPr>
            <p:ph type="body" idx="1"/>
          </p:nvPr>
        </p:nvSpPr>
        <p:spPr>
          <a:xfrm>
            <a:off x="1482156" y="1991016"/>
            <a:ext cx="4389768" cy="125611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49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1900" b="1" baseline="0">
          <a:solidFill>
            <a:schemeClr val="accent1">
              <a:lumMod val="75000"/>
            </a:schemeClr>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emf"/><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oleObject" Target="../embeddings/oleObject7.bin"/><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tags" Target="../tags/tag27.xml"/><Relationship Id="rId11" Type="http://schemas.openxmlformats.org/officeDocument/2006/relationships/image" Target="../media/image32.jpeg"/><Relationship Id="rId5" Type="http://schemas.openxmlformats.org/officeDocument/2006/relationships/tags" Target="../tags/tag26.xml"/><Relationship Id="rId10" Type="http://schemas.openxmlformats.org/officeDocument/2006/relationships/notesSlide" Target="../notesSlides/notesSlide1.xml"/><Relationship Id="rId4" Type="http://schemas.openxmlformats.org/officeDocument/2006/relationships/tags" Target="../tags/tag25.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png"/><Relationship Id="rId3" Type="http://schemas.openxmlformats.org/officeDocument/2006/relationships/tags" Target="../tags/tag6.xml"/><Relationship Id="rId7" Type="http://schemas.openxmlformats.org/officeDocument/2006/relationships/slideLayout" Target="../slideLayouts/slideLayout4.xml"/><Relationship Id="rId12" Type="http://schemas.openxmlformats.org/officeDocument/2006/relationships/slide" Target="slide2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tags" Target="../tags/tag9.xml"/><Relationship Id="rId11" Type="http://schemas.openxmlformats.org/officeDocument/2006/relationships/slide" Target="slide6.xml"/><Relationship Id="rId5" Type="http://schemas.openxmlformats.org/officeDocument/2006/relationships/tags" Target="../tags/tag8.xml"/><Relationship Id="rId10" Type="http://schemas.openxmlformats.org/officeDocument/2006/relationships/image" Target="../media/image6.jpg"/><Relationship Id="rId4" Type="http://schemas.openxmlformats.org/officeDocument/2006/relationships/tags" Target="../tags/tag7.xml"/><Relationship Id="rId9"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4.jpeg"/><Relationship Id="rId2" Type="http://schemas.openxmlformats.org/officeDocument/2006/relationships/tags" Target="../tags/tag30.xml"/><Relationship Id="rId1" Type="http://schemas.openxmlformats.org/officeDocument/2006/relationships/vmlDrawing" Target="../drawings/vmlDrawing8.vml"/><Relationship Id="rId6" Type="http://schemas.openxmlformats.org/officeDocument/2006/relationships/image" Target="../media/image33.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tags" Target="../tags/tag12.xml"/><Relationship Id="rId7" Type="http://schemas.openxmlformats.org/officeDocument/2006/relationships/image" Target="../media/image2.emf"/><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tags" Target="../tags/tag11.xml"/><Relationship Id="rId16" Type="http://schemas.openxmlformats.org/officeDocument/2006/relationships/image" Target="../media/image18.jpeg"/><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13.jpeg"/><Relationship Id="rId5" Type="http://schemas.openxmlformats.org/officeDocument/2006/relationships/slideLayout" Target="../slideLayouts/slideLayout2.xml"/><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tags" Target="../tags/tag13.xml"/><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1.emf"/><Relationship Id="rId18" Type="http://schemas.openxmlformats.org/officeDocument/2006/relationships/image" Target="../media/image26.png"/><Relationship Id="rId3" Type="http://schemas.openxmlformats.org/officeDocument/2006/relationships/tags" Target="../tags/tag15.xml"/><Relationship Id="rId21" Type="http://schemas.openxmlformats.org/officeDocument/2006/relationships/image" Target="../media/image28.png"/><Relationship Id="rId7" Type="http://schemas.openxmlformats.org/officeDocument/2006/relationships/tags" Target="../tags/tag19.xml"/><Relationship Id="rId12" Type="http://schemas.openxmlformats.org/officeDocument/2006/relationships/oleObject" Target="../embeddings/oleObject6.bin"/><Relationship Id="rId17" Type="http://schemas.openxmlformats.org/officeDocument/2006/relationships/image" Target="../media/image25.png"/><Relationship Id="rId2" Type="http://schemas.openxmlformats.org/officeDocument/2006/relationships/tags" Target="../tags/tag14.xml"/><Relationship Id="rId16" Type="http://schemas.openxmlformats.org/officeDocument/2006/relationships/image" Target="../media/image24.png"/><Relationship Id="rId20" Type="http://schemas.openxmlformats.org/officeDocument/2006/relationships/hyperlink" Target="http://www.google.co.za/url?sa=i&amp;rct=j&amp;q=&amp;esrc=s&amp;source=images&amp;cd=&amp;cad=rja&amp;uact=8&amp;ved=0ahUKEwjjysOjlaLKAhVKSRoKHZUXCoYQjRwIBw&amp;url=http://tourismconcern.org.uk/europe/the-netherlands/&amp;bvm=bv.111396085,d.d24&amp;psig=AFQjCNEYk8CGMmoD39xnHk9B06UyIW4iqw&amp;ust=1452615681225427" TargetMode="External"/><Relationship Id="rId1" Type="http://schemas.openxmlformats.org/officeDocument/2006/relationships/vmlDrawing" Target="../drawings/vmlDrawing6.v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3.png"/><Relationship Id="rId10" Type="http://schemas.openxmlformats.org/officeDocument/2006/relationships/tags" Target="../tags/tag22.xml"/><Relationship Id="rId19" Type="http://schemas.openxmlformats.org/officeDocument/2006/relationships/image" Target="../media/image27.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2.jpg"/><Relationship Id="rId22"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p:cNvSpPr>
            <a:spLocks noChangeAspect="1" noChangeArrowheads="1" noTextEdit="1"/>
          </p:cNvSpPr>
          <p:nvPr/>
        </p:nvSpPr>
        <p:spPr bwMode="auto">
          <a:xfrm>
            <a:off x="3276600" y="0"/>
            <a:ext cx="2667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pic>
        <p:nvPicPr>
          <p:cNvPr id="19459" name="Picture 4" descr="PRESENT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22225" y="2209800"/>
            <a:ext cx="9144000" cy="3016210"/>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ZA" altLang="en-US" sz="3600" b="1" dirty="0" smtClean="0">
                <a:solidFill>
                  <a:srgbClr val="000000"/>
                </a:solidFill>
                <a:latin typeface="+mn-lt"/>
                <a:cs typeface="Arial" charset="0"/>
              </a:rPr>
              <a:t>GAUTENG SEMINAR ON ROAD SAFETY</a:t>
            </a:r>
          </a:p>
          <a:p>
            <a:pPr algn="ctr" eaLnBrk="1" hangingPunct="1">
              <a:defRPr/>
            </a:pPr>
            <a:endParaRPr lang="en-ZA" altLang="en-US" sz="1000" b="1" dirty="0">
              <a:solidFill>
                <a:srgbClr val="000000"/>
              </a:solidFill>
              <a:latin typeface="+mn-lt"/>
              <a:cs typeface="Arial" charset="0"/>
            </a:endParaRPr>
          </a:p>
          <a:p>
            <a:pPr algn="ctr" eaLnBrk="1" hangingPunct="1">
              <a:lnSpc>
                <a:spcPct val="200000"/>
              </a:lnSpc>
              <a:defRPr/>
            </a:pPr>
            <a:r>
              <a:rPr lang="en-ZA" altLang="en-US" b="1" dirty="0" smtClean="0">
                <a:solidFill>
                  <a:srgbClr val="000000"/>
                </a:solidFill>
                <a:latin typeface="+mn-lt"/>
                <a:cs typeface="Arial" charset="0"/>
              </a:rPr>
              <a:t>DDG: ROADS BRANCH – CHRIS HLABISA</a:t>
            </a:r>
            <a:endParaRPr lang="en-ZA" altLang="en-US" b="1" dirty="0">
              <a:solidFill>
                <a:srgbClr val="000000"/>
              </a:solidFill>
              <a:latin typeface="+mn-lt"/>
              <a:cs typeface="Arial" charset="0"/>
            </a:endParaRPr>
          </a:p>
          <a:p>
            <a:pPr algn="ctr" eaLnBrk="1" hangingPunct="1">
              <a:lnSpc>
                <a:spcPct val="200000"/>
              </a:lnSpc>
              <a:defRPr/>
            </a:pPr>
            <a:r>
              <a:rPr lang="en-ZA" altLang="en-US" b="1" dirty="0" smtClean="0">
                <a:solidFill>
                  <a:srgbClr val="000000"/>
                </a:solidFill>
                <a:latin typeface="+mn-lt"/>
                <a:cs typeface="Arial" charset="0"/>
              </a:rPr>
              <a:t> NATIONAL DEPARTMENT OF TRANSPORT</a:t>
            </a:r>
          </a:p>
          <a:p>
            <a:pPr algn="ctr" eaLnBrk="1" hangingPunct="1">
              <a:lnSpc>
                <a:spcPct val="200000"/>
              </a:lnSpc>
              <a:defRPr/>
            </a:pPr>
            <a:endParaRPr lang="en-ZA" altLang="en-US" b="1" dirty="0">
              <a:solidFill>
                <a:srgbClr val="000000"/>
              </a:solidFill>
              <a:latin typeface="+mn-lt"/>
              <a:cs typeface="Arial" charset="0"/>
            </a:endParaRPr>
          </a:p>
          <a:p>
            <a:pPr algn="ctr" eaLnBrk="1" hangingPunct="1">
              <a:lnSpc>
                <a:spcPct val="200000"/>
              </a:lnSpc>
              <a:defRPr/>
            </a:pPr>
            <a:r>
              <a:rPr lang="en-ZA" altLang="en-US" b="1" dirty="0" smtClean="0">
                <a:solidFill>
                  <a:srgbClr val="000000"/>
                </a:solidFill>
                <a:latin typeface="+mn-lt"/>
                <a:cs typeface="Arial" charset="0"/>
              </a:rPr>
              <a:t>INTEGRATED ROAD SAFETY INITIATIVES MOVING SOUTH AFRICA FORWARD</a:t>
            </a:r>
            <a:endParaRPr lang="en-ZA" altLang="en-US" b="1" dirty="0">
              <a:solidFill>
                <a:srgbClr val="000000"/>
              </a:solidFill>
              <a:latin typeface="+mn-lt"/>
              <a:cs typeface="Arial" charset="0"/>
            </a:endParaRPr>
          </a:p>
        </p:txBody>
      </p:sp>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5BC94F-618B-4B89-95AD-7BD597986FFD}" type="slidenum">
              <a:rPr lang="en-US" altLang="en-US">
                <a:solidFill>
                  <a:srgbClr val="000000"/>
                </a:solidFill>
                <a:latin typeface="Lucida Sans Unicode" panose="020B0602030504020204" pitchFamily="34" charset="0"/>
              </a:rPr>
              <a:pPr/>
              <a:t>1</a:t>
            </a:fld>
            <a:endParaRPr lang="en-US" altLang="en-US">
              <a:solidFill>
                <a:srgbClr val="000000"/>
              </a:solidFill>
              <a:latin typeface="Lucida Sans Unicode" panose="020B0602030504020204" pitchFamily="34" charset="0"/>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35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125" y="329807"/>
            <a:ext cx="7505700" cy="292388"/>
          </a:xfrm>
        </p:spPr>
        <p:txBody>
          <a:bodyPr/>
          <a:lstStyle/>
          <a:p>
            <a:r>
              <a:rPr lang="en-ZA" dirty="0" smtClean="0"/>
              <a:t>TOTAL NUMBER OF TRAFFIC OFFICERS IN THE PROVINCES</a:t>
            </a:r>
            <a:endParaRPr lang="en-ZA" dirty="0"/>
          </a:p>
        </p:txBody>
      </p:sp>
      <p:sp>
        <p:nvSpPr>
          <p:cNvPr id="5" name="Content Placeholder 4"/>
          <p:cNvSpPr>
            <a:spLocks noGrp="1"/>
          </p:cNvSpPr>
          <p:nvPr>
            <p:ph idx="1"/>
          </p:nvPr>
        </p:nvSpPr>
        <p:spPr>
          <a:xfrm>
            <a:off x="250826" y="765176"/>
            <a:ext cx="8464579" cy="492443"/>
          </a:xfrm>
        </p:spPr>
        <p:txBody>
          <a:bodyPr/>
          <a:lstStyle/>
          <a:p>
            <a:endParaRPr lang="en-ZA" dirty="0" smtClean="0"/>
          </a:p>
          <a:p>
            <a:endParaRPr lang="en-ZA" dirty="0"/>
          </a:p>
        </p:txBody>
      </p:sp>
      <p:sp>
        <p:nvSpPr>
          <p:cNvPr id="7" name="Rectangle 6"/>
          <p:cNvSpPr/>
          <p:nvPr/>
        </p:nvSpPr>
        <p:spPr>
          <a:xfrm>
            <a:off x="2286000" y="1720840"/>
            <a:ext cx="4572000" cy="3693319"/>
          </a:xfrm>
          <a:prstGeom prst="rect">
            <a:avLst/>
          </a:prstGeom>
        </p:spPr>
        <p:txBody>
          <a:bodyPr>
            <a:spAutoFit/>
          </a:bodyPr>
          <a:lstStyle/>
          <a:p>
            <a:r>
              <a:rPr lang="en-ZA" b="1" dirty="0"/>
              <a:t>Province  </a:t>
            </a:r>
            <a:r>
              <a:rPr lang="en-ZA" b="1" dirty="0" smtClean="0"/>
              <a:t>		Total </a:t>
            </a:r>
            <a:r>
              <a:rPr lang="en-ZA" b="1" dirty="0"/>
              <a:t>Number </a:t>
            </a:r>
            <a:endParaRPr lang="en-ZA" b="1" dirty="0" smtClean="0"/>
          </a:p>
          <a:p>
            <a:r>
              <a:rPr lang="en-ZA" dirty="0" smtClean="0"/>
              <a:t> </a:t>
            </a:r>
            <a:endParaRPr lang="en-ZA" dirty="0"/>
          </a:p>
          <a:p>
            <a:r>
              <a:rPr lang="en-ZA" dirty="0"/>
              <a:t>Eastern Cape                   </a:t>
            </a:r>
            <a:r>
              <a:rPr lang="en-ZA" dirty="0" smtClean="0"/>
              <a:t>	2 </a:t>
            </a:r>
            <a:r>
              <a:rPr lang="en-ZA" dirty="0"/>
              <a:t>183  </a:t>
            </a:r>
          </a:p>
          <a:p>
            <a:r>
              <a:rPr lang="en-ZA" dirty="0"/>
              <a:t>Free State Province           </a:t>
            </a:r>
            <a:r>
              <a:rPr lang="en-ZA" dirty="0" smtClean="0"/>
              <a:t>1 </a:t>
            </a:r>
            <a:r>
              <a:rPr lang="en-ZA" dirty="0"/>
              <a:t>330  </a:t>
            </a:r>
          </a:p>
          <a:p>
            <a:r>
              <a:rPr lang="en-ZA" dirty="0"/>
              <a:t>Gauteng                 </a:t>
            </a:r>
            <a:r>
              <a:rPr lang="en-ZA" dirty="0" smtClean="0"/>
              <a:t>	13 </a:t>
            </a:r>
            <a:r>
              <a:rPr lang="en-ZA" dirty="0"/>
              <a:t>050  </a:t>
            </a:r>
          </a:p>
          <a:p>
            <a:r>
              <a:rPr lang="en-ZA" dirty="0"/>
              <a:t>KwaZulu-Natal                   </a:t>
            </a:r>
            <a:r>
              <a:rPr lang="en-ZA" dirty="0" smtClean="0"/>
              <a:t>	3 </a:t>
            </a:r>
            <a:r>
              <a:rPr lang="en-ZA" dirty="0"/>
              <a:t>055  </a:t>
            </a:r>
          </a:p>
          <a:p>
            <a:r>
              <a:rPr lang="en-ZA" dirty="0"/>
              <a:t>Limpopo                   </a:t>
            </a:r>
            <a:r>
              <a:rPr lang="en-ZA" dirty="0" smtClean="0"/>
              <a:t>	2 </a:t>
            </a:r>
            <a:r>
              <a:rPr lang="en-ZA" dirty="0"/>
              <a:t>179  </a:t>
            </a:r>
          </a:p>
          <a:p>
            <a:r>
              <a:rPr lang="en-ZA" dirty="0"/>
              <a:t>Mpumalanga                   </a:t>
            </a:r>
            <a:r>
              <a:rPr lang="en-ZA" dirty="0" smtClean="0"/>
              <a:t>	2 </a:t>
            </a:r>
            <a:r>
              <a:rPr lang="en-ZA" dirty="0"/>
              <a:t>025  </a:t>
            </a:r>
          </a:p>
          <a:p>
            <a:r>
              <a:rPr lang="en-ZA" dirty="0"/>
              <a:t>North West                   </a:t>
            </a:r>
            <a:r>
              <a:rPr lang="en-ZA" dirty="0" smtClean="0"/>
              <a:t>	1 </a:t>
            </a:r>
            <a:r>
              <a:rPr lang="en-ZA" dirty="0"/>
              <a:t>340  </a:t>
            </a:r>
          </a:p>
          <a:p>
            <a:r>
              <a:rPr lang="en-ZA" dirty="0"/>
              <a:t>Northern Cape                      </a:t>
            </a:r>
            <a:r>
              <a:rPr lang="en-ZA" dirty="0" smtClean="0"/>
              <a:t>479  </a:t>
            </a:r>
            <a:endParaRPr lang="en-ZA" dirty="0"/>
          </a:p>
          <a:p>
            <a:r>
              <a:rPr lang="en-ZA" dirty="0"/>
              <a:t>Western Cape                   </a:t>
            </a:r>
            <a:r>
              <a:rPr lang="en-ZA" dirty="0" smtClean="0"/>
              <a:t>	3 </a:t>
            </a:r>
            <a:r>
              <a:rPr lang="en-ZA" dirty="0"/>
              <a:t>854  </a:t>
            </a:r>
          </a:p>
          <a:p>
            <a:r>
              <a:rPr lang="en-ZA" b="1" dirty="0"/>
              <a:t>Grand Total                </a:t>
            </a:r>
            <a:r>
              <a:rPr lang="en-ZA" b="1" dirty="0" smtClean="0"/>
              <a:t>	 </a:t>
            </a:r>
            <a:r>
              <a:rPr lang="en-ZA" b="1" dirty="0"/>
              <a:t>29 495  </a:t>
            </a:r>
          </a:p>
          <a:p>
            <a:r>
              <a:rPr lang="en-ZA" dirty="0"/>
              <a:t> </a:t>
            </a:r>
          </a:p>
        </p:txBody>
      </p:sp>
    </p:spTree>
    <p:extLst>
      <p:ext uri="{BB962C8B-B14F-4D97-AF65-F5344CB8AC3E}">
        <p14:creationId xmlns:p14="http://schemas.microsoft.com/office/powerpoint/2010/main" val="141468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ZA"/>
          </a:p>
        </p:txBody>
      </p:sp>
      <p:sp>
        <p:nvSpPr>
          <p:cNvPr id="3" name="Title 2"/>
          <p:cNvSpPr>
            <a:spLocks noGrp="1"/>
          </p:cNvSpPr>
          <p:nvPr>
            <p:ph type="title"/>
          </p:nvPr>
        </p:nvSpPr>
        <p:spPr/>
        <p:txBody>
          <a:bodyPr/>
          <a:lstStyle/>
          <a:p>
            <a:r>
              <a:rPr lang="en-ZA" dirty="0" smtClean="0"/>
              <a:t>2010 KM ROAD NETWORD</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495238"/>
            <a:ext cx="91186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0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resentation sllides"/>
          <p:cNvPicPr>
            <a:picLocks noChangeAspect="1" noChangeArrowheads="1"/>
          </p:cNvPicPr>
          <p:nvPr/>
        </p:nvPicPr>
        <p:blipFill>
          <a:blip r:embed="rId11">
            <a:extLst>
              <a:ext uri="{28A0092B-C50C-407E-A947-70E740481C1C}">
                <a14:useLocalDpi xmlns:a14="http://schemas.microsoft.com/office/drawing/2010/main" val="0"/>
              </a:ext>
            </a:extLst>
          </a:blip>
          <a:srcRect l="1666" t="2222" b="5432"/>
          <a:stretch>
            <a:fillRect/>
          </a:stretch>
        </p:blipFill>
        <p:spPr bwMode="auto">
          <a:xfrm>
            <a:off x="-41275" y="0"/>
            <a:ext cx="926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3" name="Object 4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8" name="think-cell Slide" r:id="rId12" imgW="270" imgH="270" progId="TCLayout.ActiveDocument.1">
                  <p:embed/>
                </p:oleObj>
              </mc:Choice>
              <mc:Fallback>
                <p:oleObj name="think-cell Slide" r:id="rId12" imgW="270" imgH="270" progId="TCLayout.ActiveDocument.1">
                  <p:embed/>
                  <p:pic>
                    <p:nvPicPr>
                      <p:cNvPr id="15363" name="Object 46"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48"/>
          <p:cNvSpPr/>
          <p:nvPr/>
        </p:nvSpPr>
        <p:spPr bwMode="gray">
          <a:xfrm>
            <a:off x="122238" y="2805113"/>
            <a:ext cx="8839200" cy="3594100"/>
          </a:xfrm>
          <a:prstGeom prst="rect">
            <a:avLst/>
          </a:prstGeom>
          <a:solidFill>
            <a:schemeClr val="accent4">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72000" tIns="144000" bIns="72000"/>
          <a:lstStyle/>
          <a:p>
            <a:pPr algn="ctr" eaLnBrk="1" hangingPunct="1">
              <a:defRPr/>
            </a:pPr>
            <a:endParaRPr lang="en-ZA" sz="1400" b="1" dirty="0">
              <a:solidFill>
                <a:schemeClr val="accent1"/>
              </a:solidFill>
              <a:latin typeface="Georgia" pitchFamily="18" charset="0"/>
            </a:endParaRPr>
          </a:p>
        </p:txBody>
      </p:sp>
      <p:sp>
        <p:nvSpPr>
          <p:cNvPr id="2" name="Title 1"/>
          <p:cNvSpPr>
            <a:spLocks noGrp="1"/>
          </p:cNvSpPr>
          <p:nvPr>
            <p:ph type="title"/>
          </p:nvPr>
        </p:nvSpPr>
        <p:spPr bwMode="gray">
          <a:xfrm>
            <a:off x="609600" y="41275"/>
            <a:ext cx="7672388" cy="492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0" compatLnSpc="1">
            <a:prstTxWarp prst="textNoShape">
              <a:avLst/>
            </a:prstTxWarp>
            <a:spAutoFit/>
          </a:bodyPr>
          <a:lstStyle/>
          <a:p>
            <a:pPr>
              <a:defRPr/>
            </a:pPr>
            <a:r>
              <a:rPr lang="en-ZA" sz="1600" dirty="0">
                <a:latin typeface="Tahoma" panose="020B0604030504040204" pitchFamily="34" charset="0"/>
                <a:ea typeface="Tahoma" panose="020B0604030504040204" pitchFamily="34" charset="0"/>
                <a:cs typeface="Tahoma" panose="020B0604030504040204" pitchFamily="34" charset="0"/>
              </a:rPr>
              <a:t>The </a:t>
            </a:r>
            <a:r>
              <a:rPr lang="en-ZA" sz="1600" dirty="0" err="1" smtClean="0">
                <a:latin typeface="Tahoma" panose="020B0604030504040204" pitchFamily="34" charset="0"/>
                <a:ea typeface="Tahoma" panose="020B0604030504040204" pitchFamily="34" charset="0"/>
                <a:cs typeface="Tahoma" panose="020B0604030504040204" pitchFamily="34" charset="0"/>
              </a:rPr>
              <a:t>DoA</a:t>
            </a:r>
            <a:r>
              <a:rPr lang="en-ZA" sz="1600" dirty="0" smtClean="0">
                <a:latin typeface="Tahoma" panose="020B0604030504040204" pitchFamily="34" charset="0"/>
                <a:ea typeface="Tahoma" panose="020B0604030504040204" pitchFamily="34" charset="0"/>
                <a:cs typeface="Tahoma" panose="020B0604030504040204" pitchFamily="34" charset="0"/>
              </a:rPr>
              <a:t> </a:t>
            </a:r>
            <a:r>
              <a:rPr lang="en-ZA" sz="1600" dirty="0">
                <a:latin typeface="Tahoma" panose="020B0604030504040204" pitchFamily="34" charset="0"/>
                <a:ea typeface="Tahoma" panose="020B0604030504040204" pitchFamily="34" charset="0"/>
                <a:cs typeface="Tahoma" panose="020B0604030504040204" pitchFamily="34" charset="0"/>
              </a:rPr>
              <a:t>5 Pillar framework guides the structure of the NRSS and is used to examine challenges and identify solutions</a:t>
            </a:r>
          </a:p>
        </p:txBody>
      </p:sp>
      <p:sp>
        <p:nvSpPr>
          <p:cNvPr id="3" name="AutoShape 16"/>
          <p:cNvSpPr>
            <a:spLocks noChangeArrowheads="1"/>
          </p:cNvSpPr>
          <p:nvPr/>
        </p:nvSpPr>
        <p:spPr bwMode="gray">
          <a:xfrm>
            <a:off x="646065" y="722677"/>
            <a:ext cx="8272307" cy="481975"/>
          </a:xfrm>
          <a:prstGeom prst="triangle">
            <a:avLst>
              <a:gd name="adj" fmla="val 50000"/>
            </a:avLst>
          </a:prstGeom>
          <a:solidFill>
            <a:schemeClr val="accent3"/>
          </a:solidFill>
          <a:ln w="38100" algn="ctr">
            <a:noFill/>
            <a:miter lim="800000"/>
            <a:headEnd/>
            <a:tailEnd/>
          </a:ln>
          <a:effectLst/>
          <a:scene3d>
            <a:camera prst="orthographicFront"/>
            <a:lightRig rig="threePt" dir="t"/>
          </a:scene3d>
          <a:sp3d>
            <a:bevelT/>
          </a:sp3d>
        </p:spPr>
        <p:txBody>
          <a:bodyPr wrap="none" anchor="ctr"/>
          <a:lstStyle/>
          <a:p>
            <a:pPr algn="ctr" eaLnBrk="1" hangingPunct="1">
              <a:defRPr/>
            </a:pPr>
            <a:endParaRPr lang="en-ZA" altLang="en-US" sz="1050" b="1" kern="0" dirty="0">
              <a:latin typeface="Arial" charset="0"/>
              <a:ea typeface="Tahoma" pitchFamily="34" charset="0"/>
              <a:cs typeface="Tahoma" pitchFamily="34" charset="0"/>
            </a:endParaRPr>
          </a:p>
        </p:txBody>
      </p:sp>
      <p:sp>
        <p:nvSpPr>
          <p:cNvPr id="15369" name="Rectangle 5"/>
          <p:cNvSpPr>
            <a:spLocks noChangeArrowheads="1"/>
          </p:cNvSpPr>
          <p:nvPr/>
        </p:nvSpPr>
        <p:spPr bwMode="gray">
          <a:xfrm>
            <a:off x="2406650" y="927100"/>
            <a:ext cx="4857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defTabSz="912813">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defTabSz="912813">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defTabSz="912813">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defTabSz="912813">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defTabSz="91281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defTabSz="91281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defTabSz="91281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defTabSz="91281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
                <a:srgbClr val="FFFFFF"/>
              </a:buClr>
              <a:buSzTx/>
              <a:buFontTx/>
              <a:buNone/>
            </a:pPr>
            <a:r>
              <a:rPr lang="en-GB" altLang="en-US" sz="1600" b="1">
                <a:solidFill>
                  <a:schemeClr val="bg2"/>
                </a:solidFill>
                <a:latin typeface="Georgia" panose="02040502050405020303" pitchFamily="18" charset="0"/>
                <a:cs typeface="Tahoma" panose="020B0604030504040204" pitchFamily="34" charset="0"/>
              </a:rPr>
              <a:t>Road Safety Strategic Analysis</a:t>
            </a:r>
          </a:p>
        </p:txBody>
      </p:sp>
      <p:sp>
        <p:nvSpPr>
          <p:cNvPr id="12" name="Rectangle 11"/>
          <p:cNvSpPr/>
          <p:nvPr/>
        </p:nvSpPr>
        <p:spPr>
          <a:xfrm>
            <a:off x="627063" y="1604963"/>
            <a:ext cx="8291512" cy="123348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schemeClr val="tx1"/>
              </a:solidFill>
            </a:endParaRPr>
          </a:p>
        </p:txBody>
      </p:sp>
      <p:sp>
        <p:nvSpPr>
          <p:cNvPr id="8" name="Rectangle 25"/>
          <p:cNvSpPr>
            <a:spLocks noChangeArrowheads="1"/>
          </p:cNvSpPr>
          <p:nvPr>
            <p:custDataLst>
              <p:tags r:id="rId3"/>
            </p:custDataLst>
          </p:nvPr>
        </p:nvSpPr>
        <p:spPr bwMode="gray">
          <a:xfrm>
            <a:off x="646065" y="1604539"/>
            <a:ext cx="1584000" cy="540000"/>
          </a:xfrm>
          <a:prstGeom prst="rect">
            <a:avLst/>
          </a:prstGeom>
          <a:solidFill>
            <a:schemeClr val="accent1"/>
          </a:solidFill>
          <a:ln w="19050">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88000" tIns="47595" rIns="36000" bIns="47595" anchor="ctr"/>
          <a:lstStyle/>
          <a:p>
            <a:pPr eaLnBrk="1" hangingPunct="1">
              <a:lnSpc>
                <a:spcPct val="105000"/>
              </a:lnSpc>
              <a:spcBef>
                <a:spcPct val="20000"/>
              </a:spcBef>
              <a:spcAft>
                <a:spcPct val="20000"/>
              </a:spcAft>
              <a:buClr>
                <a:srgbClr val="EE3124"/>
              </a:buClr>
              <a:defRPr/>
            </a:pPr>
            <a:r>
              <a:rPr lang="en-GB" altLang="en-US" sz="1050" b="1" dirty="0">
                <a:solidFill>
                  <a:schemeClr val="bg1"/>
                </a:solidFill>
                <a:latin typeface="Arial" charset="0"/>
                <a:ea typeface="Tahoma" pitchFamily="34" charset="0"/>
                <a:cs typeface="Tahoma" pitchFamily="34" charset="0"/>
              </a:rPr>
              <a:t>Road Safety management</a:t>
            </a:r>
          </a:p>
        </p:txBody>
      </p:sp>
      <p:sp>
        <p:nvSpPr>
          <p:cNvPr id="15" name="Oval 171"/>
          <p:cNvSpPr>
            <a:spLocks noChangeArrowheads="1"/>
          </p:cNvSpPr>
          <p:nvPr/>
        </p:nvSpPr>
        <p:spPr bwMode="gray">
          <a:xfrm>
            <a:off x="646066" y="1604539"/>
            <a:ext cx="216000" cy="540000"/>
          </a:xfrm>
          <a:prstGeom prst="rect">
            <a:avLst/>
          </a:prstGeom>
          <a:solidFill>
            <a:schemeClr val="accent1">
              <a:lumMod val="50000"/>
            </a:schemeClr>
          </a:solidFill>
          <a:ln w="9525" algn="ctr">
            <a:noFill/>
            <a:round/>
            <a:headEnd/>
            <a:tailEnd/>
          </a:ln>
          <a:effectLst/>
          <a:scene3d>
            <a:camera prst="orthographicFront"/>
            <a:lightRig rig="threePt" dir="t"/>
          </a:scene3d>
          <a:sp3d>
            <a:bevelT/>
          </a:sp3d>
        </p:spPr>
        <p:txBody>
          <a:bodyPr wrap="none" lIns="0" tIns="0" rIns="0" bIns="0" anchor="ctr" anchorCtr="1"/>
          <a:lstStyle/>
          <a:p>
            <a:pPr algn="ctr" eaLnBrk="1" hangingPunct="1">
              <a:defRPr/>
            </a:pPr>
            <a:r>
              <a:rPr lang="en-US" sz="1050" b="1" dirty="0">
                <a:solidFill>
                  <a:schemeClr val="bg1"/>
                </a:solidFill>
                <a:latin typeface="Arial" charset="0"/>
                <a:ea typeface="Tahoma" pitchFamily="34" charset="0"/>
                <a:cs typeface="Tahoma" pitchFamily="34" charset="0"/>
              </a:rPr>
              <a:t>1</a:t>
            </a:r>
          </a:p>
        </p:txBody>
      </p:sp>
      <p:sp>
        <p:nvSpPr>
          <p:cNvPr id="9" name="Rectangle 25"/>
          <p:cNvSpPr>
            <a:spLocks noChangeArrowheads="1"/>
          </p:cNvSpPr>
          <p:nvPr>
            <p:custDataLst>
              <p:tags r:id="rId4"/>
            </p:custDataLst>
          </p:nvPr>
        </p:nvSpPr>
        <p:spPr bwMode="gray">
          <a:xfrm>
            <a:off x="2337518" y="1604539"/>
            <a:ext cx="1584000" cy="540000"/>
          </a:xfrm>
          <a:prstGeom prst="rect">
            <a:avLst/>
          </a:prstGeom>
          <a:solidFill>
            <a:schemeClr val="accent1"/>
          </a:solidFill>
          <a:ln w="19050">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88000" tIns="47595" rIns="36000" bIns="47595" anchor="ctr"/>
          <a:lstStyle/>
          <a:p>
            <a:pPr eaLnBrk="1" hangingPunct="1">
              <a:lnSpc>
                <a:spcPct val="105000"/>
              </a:lnSpc>
              <a:spcBef>
                <a:spcPct val="20000"/>
              </a:spcBef>
              <a:spcAft>
                <a:spcPct val="20000"/>
              </a:spcAft>
              <a:buClr>
                <a:srgbClr val="EE3124"/>
              </a:buClr>
              <a:defRPr/>
            </a:pPr>
            <a:r>
              <a:rPr lang="en-GB" altLang="en-US" sz="1050" b="1" dirty="0">
                <a:solidFill>
                  <a:schemeClr val="bg1"/>
                </a:solidFill>
                <a:latin typeface="Arial" charset="0"/>
                <a:ea typeface="Tahoma" pitchFamily="34" charset="0"/>
                <a:cs typeface="Tahoma" pitchFamily="34" charset="0"/>
              </a:rPr>
              <a:t>Safer Roads and Mobility</a:t>
            </a:r>
          </a:p>
        </p:txBody>
      </p:sp>
      <p:sp>
        <p:nvSpPr>
          <p:cNvPr id="16" name="Oval 171"/>
          <p:cNvSpPr>
            <a:spLocks noChangeArrowheads="1"/>
          </p:cNvSpPr>
          <p:nvPr/>
        </p:nvSpPr>
        <p:spPr bwMode="gray">
          <a:xfrm>
            <a:off x="2332211" y="1604539"/>
            <a:ext cx="216000" cy="540000"/>
          </a:xfrm>
          <a:prstGeom prst="rect">
            <a:avLst/>
          </a:prstGeom>
          <a:solidFill>
            <a:schemeClr val="accent1">
              <a:lumMod val="50000"/>
            </a:schemeClr>
          </a:solidFill>
          <a:ln w="9525" algn="ctr">
            <a:noFill/>
            <a:round/>
            <a:headEnd/>
            <a:tailEnd/>
          </a:ln>
          <a:effectLst/>
          <a:scene3d>
            <a:camera prst="orthographicFront"/>
            <a:lightRig rig="threePt" dir="t"/>
          </a:scene3d>
          <a:sp3d>
            <a:bevelT/>
          </a:sp3d>
        </p:spPr>
        <p:txBody>
          <a:bodyPr wrap="none" lIns="0" tIns="0" rIns="0" bIns="0" anchor="ctr" anchorCtr="1"/>
          <a:lstStyle/>
          <a:p>
            <a:pPr algn="ctr" eaLnBrk="1" hangingPunct="1">
              <a:defRPr/>
            </a:pPr>
            <a:r>
              <a:rPr lang="en-US" sz="1050" b="1" dirty="0">
                <a:solidFill>
                  <a:schemeClr val="bg1"/>
                </a:solidFill>
                <a:latin typeface="Arial" charset="0"/>
                <a:ea typeface="Tahoma" pitchFamily="34" charset="0"/>
                <a:cs typeface="Tahoma" pitchFamily="34" charset="0"/>
              </a:rPr>
              <a:t>2</a:t>
            </a:r>
          </a:p>
        </p:txBody>
      </p:sp>
      <p:sp>
        <p:nvSpPr>
          <p:cNvPr id="5" name="Rectangle 25"/>
          <p:cNvSpPr>
            <a:spLocks noChangeArrowheads="1"/>
          </p:cNvSpPr>
          <p:nvPr>
            <p:custDataLst>
              <p:tags r:id="rId5"/>
            </p:custDataLst>
          </p:nvPr>
        </p:nvSpPr>
        <p:spPr bwMode="gray">
          <a:xfrm>
            <a:off x="4004288" y="1604539"/>
            <a:ext cx="1584000" cy="540000"/>
          </a:xfrm>
          <a:prstGeom prst="rect">
            <a:avLst/>
          </a:prstGeom>
          <a:solidFill>
            <a:schemeClr val="accent1"/>
          </a:solidFill>
          <a:ln w="19050">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88000" tIns="47595" rIns="36000" bIns="47595" anchor="ctr"/>
          <a:lstStyle/>
          <a:p>
            <a:pPr defTabSz="912813" eaLnBrk="1" hangingPunct="1">
              <a:lnSpc>
                <a:spcPct val="105000"/>
              </a:lnSpc>
              <a:spcBef>
                <a:spcPct val="20000"/>
              </a:spcBef>
              <a:spcAft>
                <a:spcPct val="20000"/>
              </a:spcAft>
              <a:buClr>
                <a:srgbClr val="EE3124"/>
              </a:buClr>
              <a:defRPr/>
            </a:pPr>
            <a:r>
              <a:rPr lang="en-GB" altLang="en-US" sz="1050" b="1" dirty="0">
                <a:solidFill>
                  <a:schemeClr val="bg1"/>
                </a:solidFill>
                <a:latin typeface="Arial" charset="0"/>
                <a:ea typeface="Tahoma" pitchFamily="34" charset="0"/>
                <a:cs typeface="Tahoma" pitchFamily="34" charset="0"/>
              </a:rPr>
              <a:t>Safer Vehicles</a:t>
            </a:r>
          </a:p>
        </p:txBody>
      </p:sp>
      <p:sp>
        <p:nvSpPr>
          <p:cNvPr id="17" name="Oval 171"/>
          <p:cNvSpPr>
            <a:spLocks noChangeArrowheads="1"/>
          </p:cNvSpPr>
          <p:nvPr/>
        </p:nvSpPr>
        <p:spPr bwMode="gray">
          <a:xfrm>
            <a:off x="4004288" y="1604539"/>
            <a:ext cx="216000" cy="540000"/>
          </a:xfrm>
          <a:prstGeom prst="rect">
            <a:avLst/>
          </a:prstGeom>
          <a:solidFill>
            <a:schemeClr val="accent1">
              <a:lumMod val="50000"/>
            </a:schemeClr>
          </a:solidFill>
          <a:ln w="9525" algn="ctr">
            <a:noFill/>
            <a:round/>
            <a:headEnd/>
            <a:tailEnd/>
          </a:ln>
          <a:effectLst/>
          <a:scene3d>
            <a:camera prst="orthographicFront"/>
            <a:lightRig rig="threePt" dir="t"/>
          </a:scene3d>
          <a:sp3d>
            <a:bevelT/>
          </a:sp3d>
        </p:spPr>
        <p:txBody>
          <a:bodyPr wrap="none" lIns="0" tIns="0" rIns="0" bIns="0" anchor="ctr" anchorCtr="1"/>
          <a:lstStyle/>
          <a:p>
            <a:pPr algn="ctr" eaLnBrk="1" hangingPunct="1">
              <a:defRPr/>
            </a:pPr>
            <a:r>
              <a:rPr lang="en-US" sz="1050" b="1" dirty="0">
                <a:solidFill>
                  <a:schemeClr val="bg1"/>
                </a:solidFill>
                <a:latin typeface="Arial" charset="0"/>
                <a:ea typeface="Tahoma" pitchFamily="34" charset="0"/>
                <a:cs typeface="Tahoma" pitchFamily="34" charset="0"/>
              </a:rPr>
              <a:t>3</a:t>
            </a:r>
          </a:p>
        </p:txBody>
      </p:sp>
      <p:sp>
        <p:nvSpPr>
          <p:cNvPr id="6" name="Rectangle 25"/>
          <p:cNvSpPr>
            <a:spLocks noChangeArrowheads="1"/>
          </p:cNvSpPr>
          <p:nvPr>
            <p:custDataLst>
              <p:tags r:id="rId6"/>
            </p:custDataLst>
          </p:nvPr>
        </p:nvSpPr>
        <p:spPr bwMode="gray">
          <a:xfrm>
            <a:off x="5662296" y="1604539"/>
            <a:ext cx="1584000" cy="540000"/>
          </a:xfrm>
          <a:prstGeom prst="rect">
            <a:avLst/>
          </a:prstGeom>
          <a:solidFill>
            <a:schemeClr val="accent1"/>
          </a:solidFill>
          <a:ln w="19050">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88000" tIns="47595" rIns="36000" bIns="47595" anchor="ctr"/>
          <a:lstStyle/>
          <a:p>
            <a:pPr defTabSz="912813" eaLnBrk="1" hangingPunct="1">
              <a:lnSpc>
                <a:spcPct val="105000"/>
              </a:lnSpc>
              <a:spcBef>
                <a:spcPct val="20000"/>
              </a:spcBef>
              <a:spcAft>
                <a:spcPct val="20000"/>
              </a:spcAft>
              <a:buClr>
                <a:srgbClr val="EE3124"/>
              </a:buClr>
              <a:defRPr/>
            </a:pPr>
            <a:r>
              <a:rPr lang="en-GB" altLang="en-US" sz="1050" b="1" dirty="0">
                <a:solidFill>
                  <a:schemeClr val="bg1"/>
                </a:solidFill>
                <a:latin typeface="Arial" charset="0"/>
                <a:ea typeface="Tahoma" pitchFamily="34" charset="0"/>
                <a:cs typeface="Tahoma" pitchFamily="34" charset="0"/>
              </a:rPr>
              <a:t>Safer Road Users</a:t>
            </a:r>
          </a:p>
        </p:txBody>
      </p:sp>
      <p:sp>
        <p:nvSpPr>
          <p:cNvPr id="18" name="Oval 171"/>
          <p:cNvSpPr>
            <a:spLocks noChangeArrowheads="1"/>
          </p:cNvSpPr>
          <p:nvPr/>
        </p:nvSpPr>
        <p:spPr bwMode="gray">
          <a:xfrm>
            <a:off x="5662297" y="1604539"/>
            <a:ext cx="216000" cy="540000"/>
          </a:xfrm>
          <a:prstGeom prst="rect">
            <a:avLst/>
          </a:prstGeom>
          <a:solidFill>
            <a:schemeClr val="accent1">
              <a:lumMod val="50000"/>
            </a:schemeClr>
          </a:solidFill>
          <a:ln w="9525" algn="ctr">
            <a:noFill/>
            <a:round/>
            <a:headEnd/>
            <a:tailEnd/>
          </a:ln>
          <a:effectLst/>
          <a:scene3d>
            <a:camera prst="orthographicFront"/>
            <a:lightRig rig="threePt" dir="t"/>
          </a:scene3d>
          <a:sp3d>
            <a:bevelT/>
          </a:sp3d>
        </p:spPr>
        <p:txBody>
          <a:bodyPr wrap="none" lIns="0" tIns="0" rIns="0" bIns="0" anchor="ctr" anchorCtr="1"/>
          <a:lstStyle/>
          <a:p>
            <a:pPr algn="ctr" eaLnBrk="1" hangingPunct="1">
              <a:defRPr/>
            </a:pPr>
            <a:r>
              <a:rPr lang="en-US" sz="1050" b="1" dirty="0">
                <a:solidFill>
                  <a:schemeClr val="bg1"/>
                </a:solidFill>
                <a:latin typeface="Arial" charset="0"/>
                <a:ea typeface="Tahoma" pitchFamily="34" charset="0"/>
                <a:cs typeface="Tahoma" pitchFamily="34" charset="0"/>
              </a:rPr>
              <a:t>4</a:t>
            </a:r>
          </a:p>
        </p:txBody>
      </p:sp>
      <p:sp>
        <p:nvSpPr>
          <p:cNvPr id="7" name="Rectangle 25"/>
          <p:cNvSpPr>
            <a:spLocks noChangeArrowheads="1"/>
          </p:cNvSpPr>
          <p:nvPr>
            <p:custDataLst>
              <p:tags r:id="rId7"/>
            </p:custDataLst>
          </p:nvPr>
        </p:nvSpPr>
        <p:spPr bwMode="gray">
          <a:xfrm>
            <a:off x="7334373" y="1604539"/>
            <a:ext cx="1584000" cy="540000"/>
          </a:xfrm>
          <a:prstGeom prst="rect">
            <a:avLst/>
          </a:prstGeom>
          <a:solidFill>
            <a:schemeClr val="accent1"/>
          </a:solidFill>
          <a:ln w="19050">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88000" tIns="47595" rIns="36000" bIns="47595" anchor="ctr"/>
          <a:lstStyle/>
          <a:p>
            <a:pPr defTabSz="912813" eaLnBrk="1" hangingPunct="1">
              <a:lnSpc>
                <a:spcPct val="105000"/>
              </a:lnSpc>
              <a:spcBef>
                <a:spcPct val="20000"/>
              </a:spcBef>
              <a:spcAft>
                <a:spcPct val="20000"/>
              </a:spcAft>
              <a:buClr>
                <a:srgbClr val="EE3124"/>
              </a:buClr>
              <a:defRPr/>
            </a:pPr>
            <a:r>
              <a:rPr lang="en-GB" altLang="en-US" sz="1050" b="1" dirty="0">
                <a:solidFill>
                  <a:schemeClr val="bg1"/>
                </a:solidFill>
                <a:latin typeface="Arial" charset="0"/>
                <a:ea typeface="Tahoma" pitchFamily="34" charset="0"/>
                <a:cs typeface="Tahoma" pitchFamily="34" charset="0"/>
              </a:rPr>
              <a:t>Post-Crash Response </a:t>
            </a:r>
          </a:p>
        </p:txBody>
      </p:sp>
      <p:sp>
        <p:nvSpPr>
          <p:cNvPr id="19" name="Oval 171"/>
          <p:cNvSpPr>
            <a:spLocks noChangeArrowheads="1"/>
          </p:cNvSpPr>
          <p:nvPr/>
        </p:nvSpPr>
        <p:spPr bwMode="gray">
          <a:xfrm>
            <a:off x="7334374" y="1604539"/>
            <a:ext cx="216000" cy="540000"/>
          </a:xfrm>
          <a:prstGeom prst="rect">
            <a:avLst/>
          </a:prstGeom>
          <a:solidFill>
            <a:schemeClr val="accent1">
              <a:lumMod val="50000"/>
            </a:schemeClr>
          </a:solidFill>
          <a:ln w="9525" algn="ctr">
            <a:noFill/>
            <a:round/>
            <a:headEnd/>
            <a:tailEnd/>
          </a:ln>
          <a:effectLst/>
          <a:scene3d>
            <a:camera prst="orthographicFront"/>
            <a:lightRig rig="threePt" dir="t"/>
          </a:scene3d>
          <a:sp3d>
            <a:bevelT/>
          </a:sp3d>
        </p:spPr>
        <p:txBody>
          <a:bodyPr wrap="none" lIns="0" tIns="0" rIns="0" bIns="0" anchor="ctr" anchorCtr="1"/>
          <a:lstStyle/>
          <a:p>
            <a:pPr algn="ctr" eaLnBrk="1" hangingPunct="1">
              <a:defRPr/>
            </a:pPr>
            <a:r>
              <a:rPr lang="en-US" sz="1050" b="1" dirty="0">
                <a:solidFill>
                  <a:schemeClr val="bg1"/>
                </a:solidFill>
                <a:latin typeface="Arial" charset="0"/>
                <a:ea typeface="Tahoma" pitchFamily="34" charset="0"/>
                <a:cs typeface="Tahoma" pitchFamily="34" charset="0"/>
              </a:rPr>
              <a:t>5</a:t>
            </a:r>
          </a:p>
        </p:txBody>
      </p:sp>
      <p:sp>
        <p:nvSpPr>
          <p:cNvPr id="20" name="Rectangle 19"/>
          <p:cNvSpPr>
            <a:spLocks noChangeArrowheads="1"/>
          </p:cNvSpPr>
          <p:nvPr/>
        </p:nvSpPr>
        <p:spPr bwMode="gray">
          <a:xfrm>
            <a:off x="646066" y="2824362"/>
            <a:ext cx="1593289"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Lead Agency and Coordination</a:t>
            </a:r>
          </a:p>
        </p:txBody>
      </p:sp>
      <p:sp>
        <p:nvSpPr>
          <p:cNvPr id="24" name="Rectangle 23"/>
          <p:cNvSpPr>
            <a:spLocks noChangeArrowheads="1"/>
          </p:cNvSpPr>
          <p:nvPr/>
        </p:nvSpPr>
        <p:spPr bwMode="gray">
          <a:xfrm>
            <a:off x="2337519" y="2837115"/>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endParaRPr lang="en-ZA" sz="1050" kern="0" dirty="0">
              <a:solidFill>
                <a:schemeClr val="accent1">
                  <a:lumMod val="50000"/>
                </a:schemeClr>
              </a:solidFill>
              <a:latin typeface="Arial" charset="0"/>
              <a:ea typeface="Tahoma" pitchFamily="34" charset="0"/>
              <a:cs typeface="Tahoma" pitchFamily="34" charset="0"/>
            </a:endParaRPr>
          </a:p>
        </p:txBody>
      </p:sp>
      <p:sp>
        <p:nvSpPr>
          <p:cNvPr id="26" name="Rectangle 25"/>
          <p:cNvSpPr>
            <a:spLocks noChangeArrowheads="1"/>
          </p:cNvSpPr>
          <p:nvPr/>
        </p:nvSpPr>
        <p:spPr bwMode="gray">
          <a:xfrm>
            <a:off x="4004288" y="2837115"/>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Harmonized Vehicle Standards</a:t>
            </a:r>
          </a:p>
        </p:txBody>
      </p:sp>
      <p:sp>
        <p:nvSpPr>
          <p:cNvPr id="30" name="Rectangle 29"/>
          <p:cNvSpPr>
            <a:spLocks noChangeArrowheads="1"/>
          </p:cNvSpPr>
          <p:nvPr/>
        </p:nvSpPr>
        <p:spPr bwMode="gray">
          <a:xfrm>
            <a:off x="5676365" y="2837115"/>
            <a:ext cx="1537018"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Road Safety Education</a:t>
            </a:r>
          </a:p>
        </p:txBody>
      </p:sp>
      <p:sp>
        <p:nvSpPr>
          <p:cNvPr id="34" name="Rectangle 33"/>
          <p:cNvSpPr>
            <a:spLocks noChangeArrowheads="1"/>
          </p:cNvSpPr>
          <p:nvPr/>
        </p:nvSpPr>
        <p:spPr bwMode="gray">
          <a:xfrm>
            <a:off x="7300359" y="2837115"/>
            <a:ext cx="1618014"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Prehospital care</a:t>
            </a:r>
          </a:p>
        </p:txBody>
      </p:sp>
      <p:sp>
        <p:nvSpPr>
          <p:cNvPr id="21" name="Rectangle 20"/>
          <p:cNvSpPr>
            <a:spLocks noChangeArrowheads="1"/>
          </p:cNvSpPr>
          <p:nvPr/>
        </p:nvSpPr>
        <p:spPr bwMode="gray">
          <a:xfrm>
            <a:off x="646066" y="3337284"/>
            <a:ext cx="1593289"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Strategic Planning and </a:t>
            </a:r>
            <a:r>
              <a:rPr lang="en-ZA" sz="1050" kern="0" dirty="0" smtClean="0">
                <a:solidFill>
                  <a:schemeClr val="accent1">
                    <a:lumMod val="50000"/>
                  </a:schemeClr>
                </a:solidFill>
                <a:latin typeface="Arial" charset="0"/>
                <a:ea typeface="Tahoma" pitchFamily="34" charset="0"/>
                <a:cs typeface="Tahoma" pitchFamily="34" charset="0"/>
              </a:rPr>
              <a:t>Alignment,</a:t>
            </a:r>
          </a:p>
          <a:p>
            <a:pPr marL="171450" indent="-171450" eaLnBrk="1" hangingPunct="1">
              <a:buFont typeface="Arial" panose="020B0604020202020204" pitchFamily="34" charset="0"/>
              <a:buChar char="•"/>
              <a:defRPr/>
            </a:pPr>
            <a:r>
              <a:rPr lang="en-ZA" sz="1050" kern="0" dirty="0" smtClean="0">
                <a:solidFill>
                  <a:schemeClr val="accent1">
                    <a:lumMod val="50000"/>
                  </a:schemeClr>
                </a:solidFill>
                <a:latin typeface="Arial" charset="0"/>
                <a:ea typeface="Tahoma" pitchFamily="34" charset="0"/>
                <a:cs typeface="Tahoma" pitchFamily="34" charset="0"/>
              </a:rPr>
              <a:t>Introduction of 24/7</a:t>
            </a:r>
            <a:endParaRPr lang="en-ZA" sz="1050" kern="0" dirty="0">
              <a:solidFill>
                <a:schemeClr val="accent1">
                  <a:lumMod val="50000"/>
                </a:schemeClr>
              </a:solidFill>
              <a:latin typeface="Arial" charset="0"/>
              <a:ea typeface="Tahoma" pitchFamily="34" charset="0"/>
              <a:cs typeface="Tahoma" pitchFamily="34" charset="0"/>
            </a:endParaRPr>
          </a:p>
        </p:txBody>
      </p:sp>
      <p:sp>
        <p:nvSpPr>
          <p:cNvPr id="25" name="Rectangle 24"/>
          <p:cNvSpPr>
            <a:spLocks noChangeArrowheads="1"/>
          </p:cNvSpPr>
          <p:nvPr/>
        </p:nvSpPr>
        <p:spPr bwMode="gray">
          <a:xfrm>
            <a:off x="2337519" y="3350037"/>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endParaRPr lang="en-ZA" sz="1050" kern="0" dirty="0">
              <a:solidFill>
                <a:schemeClr val="accent1">
                  <a:lumMod val="50000"/>
                </a:schemeClr>
              </a:solidFill>
              <a:latin typeface="Arial" charset="0"/>
              <a:ea typeface="Tahoma" pitchFamily="34" charset="0"/>
              <a:cs typeface="Tahoma" pitchFamily="34" charset="0"/>
            </a:endParaRPr>
          </a:p>
        </p:txBody>
      </p:sp>
      <p:sp>
        <p:nvSpPr>
          <p:cNvPr id="27" name="Rectangle 26"/>
          <p:cNvSpPr>
            <a:spLocks noChangeArrowheads="1"/>
          </p:cNvSpPr>
          <p:nvPr/>
        </p:nvSpPr>
        <p:spPr bwMode="gray">
          <a:xfrm>
            <a:off x="4004288" y="3350037"/>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New Car Assessment</a:t>
            </a:r>
          </a:p>
        </p:txBody>
      </p:sp>
      <p:sp>
        <p:nvSpPr>
          <p:cNvPr id="31" name="Rectangle 30"/>
          <p:cNvSpPr>
            <a:spLocks noChangeArrowheads="1"/>
          </p:cNvSpPr>
          <p:nvPr/>
        </p:nvSpPr>
        <p:spPr bwMode="gray">
          <a:xfrm>
            <a:off x="5676365" y="3350037"/>
            <a:ext cx="1537018"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Road Safety Campaigns</a:t>
            </a:r>
          </a:p>
        </p:txBody>
      </p:sp>
      <p:sp>
        <p:nvSpPr>
          <p:cNvPr id="35" name="Rectangle 34"/>
          <p:cNvSpPr>
            <a:spLocks noChangeArrowheads="1"/>
          </p:cNvSpPr>
          <p:nvPr/>
        </p:nvSpPr>
        <p:spPr bwMode="gray">
          <a:xfrm>
            <a:off x="7300360" y="3350037"/>
            <a:ext cx="1618014"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Trauma care &amp; rehabilitation</a:t>
            </a:r>
          </a:p>
        </p:txBody>
      </p:sp>
      <p:sp>
        <p:nvSpPr>
          <p:cNvPr id="39" name="Rectangle 25"/>
          <p:cNvSpPr>
            <a:spLocks noChangeArrowheads="1"/>
          </p:cNvSpPr>
          <p:nvPr>
            <p:custDataLst>
              <p:tags r:id="rId8"/>
            </p:custDataLst>
          </p:nvPr>
        </p:nvSpPr>
        <p:spPr bwMode="gray">
          <a:xfrm>
            <a:off x="646066" y="1237266"/>
            <a:ext cx="8272307" cy="342647"/>
          </a:xfrm>
          <a:prstGeom prst="rect">
            <a:avLst/>
          </a:prstGeom>
          <a:solidFill>
            <a:schemeClr val="accent4">
              <a:lumMod val="50000"/>
            </a:schemeClr>
          </a:solidFill>
          <a:ln w="19050">
            <a:noFill/>
            <a:miter lim="800000"/>
            <a:headEnd/>
            <a:tailEnd/>
          </a:ln>
          <a:scene3d>
            <a:camera prst="orthographicFront"/>
            <a:lightRig rig="threePt" dir="t"/>
          </a:scene3d>
          <a:sp3d>
            <a:bevelT/>
          </a:sp3d>
        </p:spPr>
        <p:txBody>
          <a:bodyPr wrap="none" lIns="95190" tIns="47595" rIns="95190" bIns="47595" anchor="ctr"/>
          <a:lstStyle/>
          <a:p>
            <a:pPr algn="ctr" eaLnBrk="1" hangingPunct="1">
              <a:defRPr/>
            </a:pPr>
            <a:endParaRPr lang="en-ZA" altLang="en-US" sz="1050" b="1" kern="0" dirty="0">
              <a:solidFill>
                <a:srgbClr val="1C1C1C"/>
              </a:solidFill>
              <a:latin typeface="Arial" charset="0"/>
              <a:ea typeface="Tahoma" pitchFamily="34" charset="0"/>
              <a:cs typeface="Tahoma" pitchFamily="34" charset="0"/>
            </a:endParaRPr>
          </a:p>
        </p:txBody>
      </p:sp>
      <p:sp>
        <p:nvSpPr>
          <p:cNvPr id="40" name="Rectangle 5"/>
          <p:cNvSpPr>
            <a:spLocks noChangeArrowheads="1"/>
          </p:cNvSpPr>
          <p:nvPr/>
        </p:nvSpPr>
        <p:spPr bwMode="gray">
          <a:xfrm>
            <a:off x="2403475" y="1327150"/>
            <a:ext cx="48577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FFFFFF"/>
              </a:buClr>
              <a:defRPr/>
            </a:pPr>
            <a:r>
              <a:rPr lang="en-GB" altLang="en-US" sz="1050" b="1" dirty="0" smtClean="0">
                <a:solidFill>
                  <a:schemeClr val="bg2"/>
                </a:solidFill>
                <a:latin typeface="+mn-lt"/>
                <a:ea typeface="Tahoma" pitchFamily="34" charset="0"/>
                <a:cs typeface="Tahoma" pitchFamily="34" charset="0"/>
              </a:rPr>
              <a:t>National activities </a:t>
            </a:r>
          </a:p>
        </p:txBody>
      </p:sp>
      <p:sp>
        <p:nvSpPr>
          <p:cNvPr id="22" name="Rectangle 21"/>
          <p:cNvSpPr>
            <a:spLocks noChangeArrowheads="1"/>
          </p:cNvSpPr>
          <p:nvPr/>
        </p:nvSpPr>
        <p:spPr bwMode="gray">
          <a:xfrm>
            <a:off x="646066" y="3850206"/>
            <a:ext cx="1593289"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Monitoring and Evaluation</a:t>
            </a:r>
          </a:p>
        </p:txBody>
      </p:sp>
      <p:sp>
        <p:nvSpPr>
          <p:cNvPr id="28" name="Rectangle 27"/>
          <p:cNvSpPr>
            <a:spLocks noChangeArrowheads="1"/>
          </p:cNvSpPr>
          <p:nvPr/>
        </p:nvSpPr>
        <p:spPr bwMode="gray">
          <a:xfrm>
            <a:off x="4004288" y="3862959"/>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Vehicle Intelligence</a:t>
            </a:r>
          </a:p>
        </p:txBody>
      </p:sp>
      <p:sp>
        <p:nvSpPr>
          <p:cNvPr id="32" name="Rectangle 31"/>
          <p:cNvSpPr>
            <a:spLocks noChangeArrowheads="1"/>
          </p:cNvSpPr>
          <p:nvPr/>
        </p:nvSpPr>
        <p:spPr bwMode="gray">
          <a:xfrm>
            <a:off x="5676365" y="3862959"/>
            <a:ext cx="1537018"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Driver training</a:t>
            </a:r>
          </a:p>
        </p:txBody>
      </p:sp>
      <p:sp>
        <p:nvSpPr>
          <p:cNvPr id="36" name="Rectangle 35"/>
          <p:cNvSpPr>
            <a:spLocks noChangeArrowheads="1"/>
          </p:cNvSpPr>
          <p:nvPr/>
        </p:nvSpPr>
        <p:spPr bwMode="gray">
          <a:xfrm>
            <a:off x="7300360" y="3862959"/>
            <a:ext cx="1618014"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Quality assurance</a:t>
            </a:r>
          </a:p>
        </p:txBody>
      </p:sp>
      <p:sp>
        <p:nvSpPr>
          <p:cNvPr id="53" name="Rectangle 52"/>
          <p:cNvSpPr>
            <a:spLocks noChangeArrowheads="1"/>
          </p:cNvSpPr>
          <p:nvPr/>
        </p:nvSpPr>
        <p:spPr bwMode="gray">
          <a:xfrm>
            <a:off x="2337519" y="3862959"/>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R&amp;D in Road Infrastructure</a:t>
            </a:r>
          </a:p>
        </p:txBody>
      </p:sp>
      <p:sp>
        <p:nvSpPr>
          <p:cNvPr id="23" name="Rectangle 22"/>
          <p:cNvSpPr>
            <a:spLocks noChangeArrowheads="1"/>
          </p:cNvSpPr>
          <p:nvPr/>
        </p:nvSpPr>
        <p:spPr bwMode="gray">
          <a:xfrm>
            <a:off x="646066" y="4363128"/>
            <a:ext cx="1593289"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smtClean="0">
                <a:solidFill>
                  <a:schemeClr val="accent1">
                    <a:lumMod val="50000"/>
                  </a:schemeClr>
                </a:solidFill>
                <a:latin typeface="Arial" charset="0"/>
                <a:ea typeface="Tahoma" pitchFamily="34" charset="0"/>
                <a:cs typeface="Tahoma" pitchFamily="34" charset="0"/>
              </a:rPr>
              <a:t>Private Sector involvement &amp; partnerships</a:t>
            </a:r>
            <a:endParaRPr lang="en-ZA" sz="1050" kern="0" dirty="0">
              <a:solidFill>
                <a:schemeClr val="accent1">
                  <a:lumMod val="50000"/>
                </a:schemeClr>
              </a:solidFill>
              <a:latin typeface="Arial" charset="0"/>
              <a:ea typeface="Tahoma" pitchFamily="34" charset="0"/>
              <a:cs typeface="Tahoma" pitchFamily="34" charset="0"/>
            </a:endParaRPr>
          </a:p>
        </p:txBody>
      </p:sp>
      <p:sp>
        <p:nvSpPr>
          <p:cNvPr id="29" name="Rectangle 28"/>
          <p:cNvSpPr>
            <a:spLocks noChangeArrowheads="1"/>
          </p:cNvSpPr>
          <p:nvPr/>
        </p:nvSpPr>
        <p:spPr bwMode="gray">
          <a:xfrm>
            <a:off x="4004288" y="4308655"/>
            <a:ext cx="1565153" cy="541280"/>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R&amp;D in Vehicle </a:t>
            </a:r>
            <a:r>
              <a:rPr lang="en-ZA" sz="1050" kern="0" dirty="0" smtClean="0">
                <a:solidFill>
                  <a:schemeClr val="accent1">
                    <a:lumMod val="50000"/>
                  </a:schemeClr>
                </a:solidFill>
                <a:latin typeface="Arial" charset="0"/>
                <a:ea typeface="Tahoma" pitchFamily="34" charset="0"/>
                <a:cs typeface="Tahoma" pitchFamily="34" charset="0"/>
              </a:rPr>
              <a:t>Technology</a:t>
            </a:r>
          </a:p>
          <a:p>
            <a:pPr eaLnBrk="1" hangingPunct="1">
              <a:defRPr/>
            </a:pPr>
            <a:r>
              <a:rPr lang="en-ZA" sz="1050" kern="0" dirty="0" smtClean="0">
                <a:solidFill>
                  <a:srgbClr val="FF0000"/>
                </a:solidFill>
                <a:latin typeface="Arial" charset="0"/>
                <a:ea typeface="Tahoma" pitchFamily="34" charset="0"/>
                <a:cs typeface="Tahoma" pitchFamily="34" charset="0"/>
              </a:rPr>
              <a:t>(introducing </a:t>
            </a:r>
            <a:r>
              <a:rPr lang="en-ZA" sz="800" kern="0" dirty="0" smtClean="0">
                <a:solidFill>
                  <a:srgbClr val="FF0000"/>
                </a:solidFill>
                <a:latin typeface="Arial" charset="0"/>
                <a:ea typeface="Tahoma" pitchFamily="34" charset="0"/>
                <a:cs typeface="Tahoma" pitchFamily="34" charset="0"/>
              </a:rPr>
              <a:t>BLACK BOX</a:t>
            </a:r>
            <a:r>
              <a:rPr lang="en-ZA" sz="800" kern="0" dirty="0" smtClean="0">
                <a:solidFill>
                  <a:schemeClr val="accent1">
                    <a:lumMod val="50000"/>
                  </a:schemeClr>
                </a:solidFill>
                <a:latin typeface="Arial" charset="0"/>
                <a:ea typeface="Tahoma" pitchFamily="34" charset="0"/>
                <a:cs typeface="Tahoma" pitchFamily="34" charset="0"/>
              </a:rPr>
              <a:t>)</a:t>
            </a:r>
            <a:r>
              <a:rPr lang="en-ZA" sz="800" kern="0" dirty="0">
                <a:solidFill>
                  <a:schemeClr val="accent1">
                    <a:lumMod val="50000"/>
                  </a:schemeClr>
                </a:solidFill>
                <a:latin typeface="Arial" charset="0"/>
                <a:ea typeface="Tahoma" pitchFamily="34" charset="0"/>
                <a:cs typeface="Tahoma" pitchFamily="34" charset="0"/>
              </a:rPr>
              <a:t>	</a:t>
            </a:r>
          </a:p>
        </p:txBody>
      </p:sp>
      <p:sp>
        <p:nvSpPr>
          <p:cNvPr id="33" name="Rectangle 32"/>
          <p:cNvSpPr>
            <a:spLocks noChangeArrowheads="1"/>
          </p:cNvSpPr>
          <p:nvPr/>
        </p:nvSpPr>
        <p:spPr bwMode="gray">
          <a:xfrm>
            <a:off x="5676365" y="4375881"/>
            <a:ext cx="1537018"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Traffic Law Enforcement </a:t>
            </a:r>
          </a:p>
        </p:txBody>
      </p:sp>
      <p:sp>
        <p:nvSpPr>
          <p:cNvPr id="54" name="Rectangle 53"/>
          <p:cNvSpPr>
            <a:spLocks noChangeArrowheads="1"/>
          </p:cNvSpPr>
          <p:nvPr/>
        </p:nvSpPr>
        <p:spPr bwMode="gray">
          <a:xfrm>
            <a:off x="2337519" y="4375881"/>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smtClean="0">
                <a:solidFill>
                  <a:schemeClr val="accent1">
                    <a:lumMod val="50000"/>
                  </a:schemeClr>
                </a:solidFill>
                <a:latin typeface="Arial" charset="0"/>
                <a:ea typeface="Tahoma" pitchFamily="34" charset="0"/>
                <a:cs typeface="Tahoma" pitchFamily="34" charset="0"/>
              </a:rPr>
              <a:t>Road construction</a:t>
            </a:r>
            <a:endParaRPr lang="en-ZA" sz="1050" kern="0" dirty="0">
              <a:solidFill>
                <a:schemeClr val="accent1">
                  <a:lumMod val="50000"/>
                </a:schemeClr>
              </a:solidFill>
              <a:latin typeface="Arial" charset="0"/>
              <a:ea typeface="Tahoma" pitchFamily="34" charset="0"/>
              <a:cs typeface="Tahoma" pitchFamily="34" charset="0"/>
            </a:endParaRPr>
          </a:p>
        </p:txBody>
      </p:sp>
      <p:sp>
        <p:nvSpPr>
          <p:cNvPr id="37" name="Rectangle 36"/>
          <p:cNvSpPr>
            <a:spLocks noChangeArrowheads="1"/>
          </p:cNvSpPr>
          <p:nvPr/>
        </p:nvSpPr>
        <p:spPr bwMode="gray">
          <a:xfrm>
            <a:off x="4004288" y="4888803"/>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Safe car design </a:t>
            </a:r>
          </a:p>
        </p:txBody>
      </p:sp>
      <p:sp>
        <p:nvSpPr>
          <p:cNvPr id="50" name="Rectangle 49"/>
          <p:cNvSpPr>
            <a:spLocks noChangeArrowheads="1"/>
          </p:cNvSpPr>
          <p:nvPr/>
        </p:nvSpPr>
        <p:spPr bwMode="gray">
          <a:xfrm>
            <a:off x="646066" y="4876050"/>
            <a:ext cx="1593289"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Data Management </a:t>
            </a:r>
          </a:p>
        </p:txBody>
      </p:sp>
      <p:sp>
        <p:nvSpPr>
          <p:cNvPr id="55" name="Rectangle 54"/>
          <p:cNvSpPr>
            <a:spLocks noChangeArrowheads="1"/>
          </p:cNvSpPr>
          <p:nvPr/>
        </p:nvSpPr>
        <p:spPr bwMode="gray">
          <a:xfrm>
            <a:off x="2337519" y="4888803"/>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smtClean="0">
                <a:solidFill>
                  <a:schemeClr val="accent1">
                    <a:lumMod val="50000"/>
                  </a:schemeClr>
                </a:solidFill>
                <a:latin typeface="Arial" charset="0"/>
                <a:ea typeface="Tahoma" pitchFamily="34" charset="0"/>
                <a:cs typeface="Tahoma" pitchFamily="34" charset="0"/>
              </a:rPr>
              <a:t>Proper Maintenance</a:t>
            </a:r>
            <a:endParaRPr lang="en-ZA" sz="1050" kern="0" dirty="0">
              <a:solidFill>
                <a:schemeClr val="accent1">
                  <a:lumMod val="50000"/>
                </a:schemeClr>
              </a:solidFill>
              <a:latin typeface="Arial" charset="0"/>
              <a:ea typeface="Tahoma" pitchFamily="34" charset="0"/>
              <a:cs typeface="Tahoma" pitchFamily="34" charset="0"/>
            </a:endParaRPr>
          </a:p>
        </p:txBody>
      </p:sp>
      <p:sp>
        <p:nvSpPr>
          <p:cNvPr id="41" name="Rectangle 40"/>
          <p:cNvSpPr>
            <a:spLocks noChangeArrowheads="1"/>
          </p:cNvSpPr>
          <p:nvPr/>
        </p:nvSpPr>
        <p:spPr bwMode="gray">
          <a:xfrm>
            <a:off x="4004288" y="5401725"/>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Vehicle Conspicuity</a:t>
            </a:r>
          </a:p>
        </p:txBody>
      </p:sp>
      <p:sp>
        <p:nvSpPr>
          <p:cNvPr id="51" name="Rectangle 50"/>
          <p:cNvSpPr>
            <a:spLocks noChangeArrowheads="1"/>
          </p:cNvSpPr>
          <p:nvPr/>
        </p:nvSpPr>
        <p:spPr bwMode="gray">
          <a:xfrm>
            <a:off x="646066" y="5388972"/>
            <a:ext cx="1593289"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Private Sector Involvement</a:t>
            </a:r>
          </a:p>
        </p:txBody>
      </p:sp>
      <p:sp>
        <p:nvSpPr>
          <p:cNvPr id="56" name="Rectangle 55"/>
          <p:cNvSpPr>
            <a:spLocks noChangeArrowheads="1"/>
          </p:cNvSpPr>
          <p:nvPr/>
        </p:nvSpPr>
        <p:spPr bwMode="gray">
          <a:xfrm>
            <a:off x="2337519" y="5401725"/>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endParaRPr lang="en-ZA" sz="1050" kern="0" dirty="0">
              <a:solidFill>
                <a:schemeClr val="accent1">
                  <a:lumMod val="50000"/>
                </a:schemeClr>
              </a:solidFill>
              <a:latin typeface="Arial" charset="0"/>
              <a:ea typeface="Tahoma" pitchFamily="34" charset="0"/>
              <a:cs typeface="Tahoma" pitchFamily="34" charset="0"/>
            </a:endParaRPr>
          </a:p>
        </p:txBody>
      </p:sp>
      <p:sp>
        <p:nvSpPr>
          <p:cNvPr id="52" name="Rectangle 51"/>
          <p:cNvSpPr>
            <a:spLocks noChangeArrowheads="1"/>
          </p:cNvSpPr>
          <p:nvPr/>
        </p:nvSpPr>
        <p:spPr bwMode="gray">
          <a:xfrm>
            <a:off x="646066" y="5901896"/>
            <a:ext cx="1593289" cy="445696"/>
          </a:xfrm>
          <a:prstGeom prst="rect">
            <a:avLst/>
          </a:prstGeom>
          <a:solidFill>
            <a:schemeClr val="accent6">
              <a:lumMod val="40000"/>
              <a:lumOff val="60000"/>
            </a:schemeClr>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Legislation and Regulations</a:t>
            </a:r>
          </a:p>
        </p:txBody>
      </p:sp>
      <p:sp>
        <p:nvSpPr>
          <p:cNvPr id="57" name="Rectangle 56"/>
          <p:cNvSpPr>
            <a:spLocks noChangeArrowheads="1"/>
          </p:cNvSpPr>
          <p:nvPr/>
        </p:nvSpPr>
        <p:spPr bwMode="gray">
          <a:xfrm>
            <a:off x="2337519" y="5914649"/>
            <a:ext cx="1565153"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endParaRPr lang="en-ZA" sz="1050" kern="0" dirty="0">
              <a:solidFill>
                <a:schemeClr val="accent1">
                  <a:lumMod val="50000"/>
                </a:schemeClr>
              </a:solidFill>
              <a:latin typeface="Arial" charset="0"/>
              <a:ea typeface="Tahoma" pitchFamily="34" charset="0"/>
              <a:cs typeface="Tahoma" pitchFamily="34" charset="0"/>
            </a:endParaRPr>
          </a:p>
        </p:txBody>
      </p:sp>
      <p:sp>
        <p:nvSpPr>
          <p:cNvPr id="58" name="Rectangle 57"/>
          <p:cNvSpPr>
            <a:spLocks noChangeArrowheads="1"/>
          </p:cNvSpPr>
          <p:nvPr/>
        </p:nvSpPr>
        <p:spPr bwMode="gray">
          <a:xfrm>
            <a:off x="4004288" y="5867400"/>
            <a:ext cx="1565153" cy="531813"/>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Driver support </a:t>
            </a:r>
            <a:r>
              <a:rPr lang="en-ZA" sz="1050" kern="0" dirty="0" smtClean="0">
                <a:solidFill>
                  <a:schemeClr val="accent1">
                    <a:lumMod val="50000"/>
                  </a:schemeClr>
                </a:solidFill>
                <a:latin typeface="Arial" charset="0"/>
                <a:ea typeface="Tahoma" pitchFamily="34" charset="0"/>
                <a:cs typeface="Tahoma" pitchFamily="34" charset="0"/>
              </a:rPr>
              <a:t>systems</a:t>
            </a:r>
          </a:p>
          <a:p>
            <a:pPr marL="171450" indent="-171450" eaLnBrk="1" hangingPunct="1">
              <a:buFont typeface="Wingdings" panose="05000000000000000000" pitchFamily="2" charset="2"/>
              <a:buChar char="§"/>
              <a:defRPr/>
            </a:pPr>
            <a:r>
              <a:rPr lang="en-ZA" sz="1050" kern="0" dirty="0" smtClean="0">
                <a:solidFill>
                  <a:schemeClr val="accent1">
                    <a:lumMod val="50000"/>
                  </a:schemeClr>
                </a:solidFill>
                <a:latin typeface="Arial" charset="0"/>
                <a:ea typeface="Tahoma" pitchFamily="34" charset="0"/>
                <a:cs typeface="Tahoma" pitchFamily="34" charset="0"/>
              </a:rPr>
              <a:t>Car Manufacturer  partnership</a:t>
            </a:r>
            <a:endParaRPr lang="en-ZA" sz="1050" kern="0" dirty="0">
              <a:solidFill>
                <a:schemeClr val="accent1">
                  <a:lumMod val="50000"/>
                </a:schemeClr>
              </a:solidFill>
              <a:latin typeface="Arial" charset="0"/>
              <a:ea typeface="Tahoma" pitchFamily="34" charset="0"/>
              <a:cs typeface="Tahoma" pitchFamily="34" charset="0"/>
            </a:endParaRPr>
          </a:p>
        </p:txBody>
      </p:sp>
      <p:sp>
        <p:nvSpPr>
          <p:cNvPr id="15489" name="5. Source"/>
          <p:cNvSpPr>
            <a:spLocks noChangeArrowheads="1"/>
          </p:cNvSpPr>
          <p:nvPr/>
        </p:nvSpPr>
        <p:spPr bwMode="gray">
          <a:xfrm>
            <a:off x="122238" y="6565900"/>
            <a:ext cx="7002462"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a:spcBef>
                <a:spcPts val="600"/>
              </a:spcBef>
              <a:buClr>
                <a:schemeClr val="accent1"/>
              </a:buClr>
              <a:buSzPct val="80000"/>
              <a:buFont typeface="Wingdings 2" panose="05020102010507070707" pitchFamily="18" charset="2"/>
              <a:buChar char=""/>
              <a:tabLst>
                <a:tab pos="623888" algn="l"/>
              </a:tabLst>
              <a:defRPr sz="3200">
                <a:solidFill>
                  <a:schemeClr val="tx1"/>
                </a:solidFill>
                <a:latin typeface="Gill Sans MT" panose="020B0502020104020203" pitchFamily="34" charset="0"/>
              </a:defRPr>
            </a:lvl1pPr>
            <a:lvl2pPr marL="742950" indent="-285750" defTabSz="912813">
              <a:spcBef>
                <a:spcPts val="550"/>
              </a:spcBef>
              <a:buClr>
                <a:schemeClr val="accent1"/>
              </a:buClr>
              <a:buFont typeface="Verdana" panose="020B0604030504040204" pitchFamily="34" charset="0"/>
              <a:buChar char="◦"/>
              <a:tabLst>
                <a:tab pos="623888" algn="l"/>
              </a:tabLst>
              <a:defRPr sz="2800">
                <a:solidFill>
                  <a:schemeClr val="tx1"/>
                </a:solidFill>
                <a:latin typeface="Gill Sans MT" panose="020B0502020104020203" pitchFamily="34" charset="0"/>
              </a:defRPr>
            </a:lvl2pPr>
            <a:lvl3pPr marL="1143000" indent="-228600" defTabSz="912813">
              <a:spcBef>
                <a:spcPct val="20000"/>
              </a:spcBef>
              <a:buClr>
                <a:schemeClr val="accent2"/>
              </a:buClr>
              <a:buFont typeface="Wingdings 2" panose="05020102010507070707" pitchFamily="18" charset="2"/>
              <a:buChar char=""/>
              <a:tabLst>
                <a:tab pos="623888" algn="l"/>
              </a:tabLst>
              <a:defRPr sz="2400">
                <a:solidFill>
                  <a:schemeClr val="tx1"/>
                </a:solidFill>
                <a:latin typeface="Gill Sans MT" panose="020B0502020104020203" pitchFamily="34" charset="0"/>
              </a:defRPr>
            </a:lvl3pPr>
            <a:lvl4pPr marL="1600200" indent="-228600" defTabSz="912813">
              <a:spcBef>
                <a:spcPct val="20000"/>
              </a:spcBef>
              <a:buClr>
                <a:srgbClr val="C32D2E"/>
              </a:buClr>
              <a:buFont typeface="Wingdings 2" panose="05020102010507070707" pitchFamily="18" charset="2"/>
              <a:buChar char=""/>
              <a:tabLst>
                <a:tab pos="623888" algn="l"/>
              </a:tabLst>
              <a:defRPr sz="2000">
                <a:solidFill>
                  <a:schemeClr val="tx1"/>
                </a:solidFill>
                <a:latin typeface="Gill Sans MT" panose="020B0502020104020203" pitchFamily="34" charset="0"/>
              </a:defRPr>
            </a:lvl4pPr>
            <a:lvl5pPr marL="2057400" indent="-228600" defTabSz="912813">
              <a:spcBef>
                <a:spcPct val="20000"/>
              </a:spcBef>
              <a:buClr>
                <a:srgbClr val="84AA33"/>
              </a:buClr>
              <a:buFont typeface="Wingdings 2" panose="05020102010507070707" pitchFamily="18" charset="2"/>
              <a:buChar char=""/>
              <a:tabLst>
                <a:tab pos="623888" algn="l"/>
              </a:tabLst>
              <a:defRPr sz="2000">
                <a:solidFill>
                  <a:schemeClr val="tx1"/>
                </a:solidFill>
                <a:latin typeface="Gill Sans MT" panose="020B0502020104020203" pitchFamily="34" charset="0"/>
              </a:defRPr>
            </a:lvl5pPr>
            <a:lvl6pPr marL="2514600" indent="-228600" defTabSz="912813" eaLnBrk="0" fontAlgn="base" hangingPunct="0">
              <a:spcBef>
                <a:spcPct val="20000"/>
              </a:spcBef>
              <a:spcAft>
                <a:spcPct val="0"/>
              </a:spcAft>
              <a:buClr>
                <a:srgbClr val="84AA33"/>
              </a:buClr>
              <a:buFont typeface="Wingdings 2" panose="05020102010507070707" pitchFamily="18" charset="2"/>
              <a:buChar char=""/>
              <a:tabLst>
                <a:tab pos="623888" algn="l"/>
              </a:tabLst>
              <a:defRPr sz="2000">
                <a:solidFill>
                  <a:schemeClr val="tx1"/>
                </a:solidFill>
                <a:latin typeface="Gill Sans MT" panose="020B0502020104020203" pitchFamily="34" charset="0"/>
              </a:defRPr>
            </a:lvl6pPr>
            <a:lvl7pPr marL="2971800" indent="-228600" defTabSz="912813" eaLnBrk="0" fontAlgn="base" hangingPunct="0">
              <a:spcBef>
                <a:spcPct val="20000"/>
              </a:spcBef>
              <a:spcAft>
                <a:spcPct val="0"/>
              </a:spcAft>
              <a:buClr>
                <a:srgbClr val="84AA33"/>
              </a:buClr>
              <a:buFont typeface="Wingdings 2" panose="05020102010507070707" pitchFamily="18" charset="2"/>
              <a:buChar char=""/>
              <a:tabLst>
                <a:tab pos="623888" algn="l"/>
              </a:tabLst>
              <a:defRPr sz="2000">
                <a:solidFill>
                  <a:schemeClr val="tx1"/>
                </a:solidFill>
                <a:latin typeface="Gill Sans MT" panose="020B0502020104020203" pitchFamily="34" charset="0"/>
              </a:defRPr>
            </a:lvl7pPr>
            <a:lvl8pPr marL="3429000" indent="-228600" defTabSz="912813" eaLnBrk="0" fontAlgn="base" hangingPunct="0">
              <a:spcBef>
                <a:spcPct val="20000"/>
              </a:spcBef>
              <a:spcAft>
                <a:spcPct val="0"/>
              </a:spcAft>
              <a:buClr>
                <a:srgbClr val="84AA33"/>
              </a:buClr>
              <a:buFont typeface="Wingdings 2" panose="05020102010507070707" pitchFamily="18" charset="2"/>
              <a:buChar char=""/>
              <a:tabLst>
                <a:tab pos="623888" algn="l"/>
              </a:tabLst>
              <a:defRPr sz="2000">
                <a:solidFill>
                  <a:schemeClr val="tx1"/>
                </a:solidFill>
                <a:latin typeface="Gill Sans MT" panose="020B0502020104020203" pitchFamily="34" charset="0"/>
              </a:defRPr>
            </a:lvl8pPr>
            <a:lvl9pPr marL="3886200" indent="-228600" defTabSz="912813" eaLnBrk="0" fontAlgn="base" hangingPunct="0">
              <a:spcBef>
                <a:spcPct val="20000"/>
              </a:spcBef>
              <a:spcAft>
                <a:spcPct val="0"/>
              </a:spcAft>
              <a:buClr>
                <a:srgbClr val="84AA33"/>
              </a:buClr>
              <a:buFont typeface="Wingdings 2" panose="05020102010507070707" pitchFamily="18" charset="2"/>
              <a:buChar char=""/>
              <a:tabLst>
                <a:tab pos="623888" algn="l"/>
              </a:tabLst>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000">
                <a:solidFill>
                  <a:srgbClr val="000000"/>
                </a:solidFill>
                <a:latin typeface="Arial" panose="020B0604020202020204" pitchFamily="34" charset="0"/>
              </a:rPr>
              <a:t>SOURCE: Team analysis, Summit (2015), UNDA (2011) </a:t>
            </a:r>
          </a:p>
        </p:txBody>
      </p:sp>
      <p:sp>
        <p:nvSpPr>
          <p:cNvPr id="48" name="Rectangle 47"/>
          <p:cNvSpPr>
            <a:spLocks noChangeArrowheads="1"/>
          </p:cNvSpPr>
          <p:nvPr/>
        </p:nvSpPr>
        <p:spPr bwMode="gray">
          <a:xfrm>
            <a:off x="5715000" y="5421704"/>
            <a:ext cx="1537018" cy="445696"/>
          </a:xfrm>
          <a:prstGeom prst="rect">
            <a:avLst/>
          </a:prstGeom>
          <a:solidFill>
            <a:schemeClr val="accent6">
              <a:lumMod val="40000"/>
              <a:lumOff val="60000"/>
            </a:schemeClr>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Youth &amp; </a:t>
            </a:r>
            <a:r>
              <a:rPr lang="en-ZA" sz="1050" kern="0" dirty="0" smtClean="0">
                <a:solidFill>
                  <a:schemeClr val="accent1">
                    <a:lumMod val="50000"/>
                  </a:schemeClr>
                </a:solidFill>
                <a:latin typeface="Arial" charset="0"/>
                <a:ea typeface="Tahoma" pitchFamily="34" charset="0"/>
                <a:cs typeface="Tahoma" pitchFamily="34" charset="0"/>
              </a:rPr>
              <a:t>Community involvement </a:t>
            </a:r>
            <a:endParaRPr lang="en-ZA" sz="1050" kern="0" dirty="0">
              <a:solidFill>
                <a:schemeClr val="accent1">
                  <a:lumMod val="50000"/>
                </a:schemeClr>
              </a:solidFill>
              <a:latin typeface="Arial" charset="0"/>
              <a:ea typeface="Tahoma" pitchFamily="34" charset="0"/>
              <a:cs typeface="Tahoma" pitchFamily="34" charset="0"/>
            </a:endParaRPr>
          </a:p>
        </p:txBody>
      </p:sp>
      <p:sp>
        <p:nvSpPr>
          <p:cNvPr id="15493" name="TextBox 9"/>
          <p:cNvSpPr txBox="1">
            <a:spLocks noChangeArrowheads="1"/>
          </p:cNvSpPr>
          <p:nvPr/>
        </p:nvSpPr>
        <p:spPr bwMode="auto">
          <a:xfrm>
            <a:off x="584200" y="2130425"/>
            <a:ext cx="1692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ZA" altLang="en-US" sz="1000">
                <a:latin typeface="Tahoma" panose="020B0604030504040204" pitchFamily="34" charset="0"/>
                <a:cs typeface="Tahoma" panose="020B0604030504040204" pitchFamily="34" charset="0"/>
              </a:rPr>
              <a:t>Focused on the creation of multi-sectoral partnerships and designation of lead agencies</a:t>
            </a:r>
          </a:p>
        </p:txBody>
      </p:sp>
      <p:sp>
        <p:nvSpPr>
          <p:cNvPr id="15494" name="Rectangle 10"/>
          <p:cNvSpPr>
            <a:spLocks noChangeArrowheads="1"/>
          </p:cNvSpPr>
          <p:nvPr/>
        </p:nvSpPr>
        <p:spPr bwMode="auto">
          <a:xfrm rot="-5400000">
            <a:off x="-1367630" y="4355306"/>
            <a:ext cx="346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ZA" altLang="en-US" sz="1400" b="1">
                <a:solidFill>
                  <a:schemeClr val="accent1"/>
                </a:solidFill>
                <a:latin typeface="Tahoma" panose="020B0604030504040204" pitchFamily="34" charset="0"/>
                <a:cs typeface="Tahoma" panose="020B0604030504040204" pitchFamily="34" charset="0"/>
              </a:rPr>
              <a:t>Specific  areas for investigating challenges and intervening </a:t>
            </a:r>
          </a:p>
        </p:txBody>
      </p:sp>
      <p:sp>
        <p:nvSpPr>
          <p:cNvPr id="15495" name="TextBox 58"/>
          <p:cNvSpPr txBox="1">
            <a:spLocks noChangeArrowheads="1"/>
          </p:cNvSpPr>
          <p:nvPr/>
        </p:nvSpPr>
        <p:spPr bwMode="auto">
          <a:xfrm>
            <a:off x="2260600" y="2130425"/>
            <a:ext cx="1692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ZA" altLang="en-US" sz="1000">
                <a:latin typeface="Tahoma" panose="020B0604030504040204" pitchFamily="34" charset="0"/>
                <a:cs typeface="Tahoma" panose="020B0604030504040204" pitchFamily="34" charset="0"/>
              </a:rPr>
              <a:t>Focused on road design and the environment with the intention of protecting users</a:t>
            </a:r>
          </a:p>
        </p:txBody>
      </p:sp>
      <p:sp>
        <p:nvSpPr>
          <p:cNvPr id="15496" name="TextBox 59"/>
          <p:cNvSpPr txBox="1">
            <a:spLocks noChangeArrowheads="1"/>
          </p:cNvSpPr>
          <p:nvPr/>
        </p:nvSpPr>
        <p:spPr bwMode="auto">
          <a:xfrm>
            <a:off x="3932238" y="2130425"/>
            <a:ext cx="169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ZA" altLang="en-US" sz="1000">
                <a:latin typeface="Tahoma" panose="020B0604030504040204" pitchFamily="34" charset="0"/>
                <a:cs typeface="Tahoma" panose="020B0604030504040204" pitchFamily="34" charset="0"/>
              </a:rPr>
              <a:t>Encourages  the universal deployment of improved vehicle safety technologies   </a:t>
            </a:r>
          </a:p>
        </p:txBody>
      </p:sp>
      <p:sp>
        <p:nvSpPr>
          <p:cNvPr id="15497" name="TextBox 60"/>
          <p:cNvSpPr txBox="1">
            <a:spLocks noChangeArrowheads="1"/>
          </p:cNvSpPr>
          <p:nvPr/>
        </p:nvSpPr>
        <p:spPr bwMode="auto">
          <a:xfrm>
            <a:off x="5584825" y="2130425"/>
            <a:ext cx="1744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ZA" altLang="en-US" sz="1000">
                <a:latin typeface="Tahoma" panose="020B0604030504040204" pitchFamily="34" charset="0"/>
                <a:cs typeface="Tahoma" panose="020B0604030504040204" pitchFamily="34" charset="0"/>
              </a:rPr>
              <a:t>Focused on developing  programmes to improve road user attitude and  behaviour</a:t>
            </a:r>
          </a:p>
        </p:txBody>
      </p:sp>
      <p:sp>
        <p:nvSpPr>
          <p:cNvPr id="15498" name="TextBox 61"/>
          <p:cNvSpPr txBox="1">
            <a:spLocks noChangeArrowheads="1"/>
          </p:cNvSpPr>
          <p:nvPr/>
        </p:nvSpPr>
        <p:spPr bwMode="auto">
          <a:xfrm>
            <a:off x="7280275" y="2130425"/>
            <a:ext cx="169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ZA" altLang="en-US" sz="1000">
                <a:latin typeface="Tahoma" panose="020B0604030504040204" pitchFamily="34" charset="0"/>
                <a:cs typeface="Tahoma" panose="020B0604030504040204" pitchFamily="34" charset="0"/>
              </a:rPr>
              <a:t>Focused on increasing responsiveness to post-crash emergencies</a:t>
            </a:r>
          </a:p>
        </p:txBody>
      </p:sp>
      <p:sp>
        <p:nvSpPr>
          <p:cNvPr id="59" name="Rectangle 58"/>
          <p:cNvSpPr>
            <a:spLocks noChangeArrowheads="1"/>
          </p:cNvSpPr>
          <p:nvPr/>
        </p:nvSpPr>
        <p:spPr bwMode="gray">
          <a:xfrm>
            <a:off x="5692285" y="4883129"/>
            <a:ext cx="1537018" cy="445696"/>
          </a:xfrm>
          <a:prstGeom prst="rect">
            <a:avLst/>
          </a:prstGeom>
          <a:solidFill>
            <a:schemeClr val="accent4"/>
          </a:solidFill>
          <a:ln>
            <a:solidFill>
              <a:schemeClr val="accent1"/>
            </a:solidFill>
          </a:ln>
          <a:effectLst>
            <a:innerShdw blurRad="76200">
              <a:schemeClr val="accent1"/>
            </a:innerShdw>
          </a:effectLst>
        </p:spPr>
        <p:txBody>
          <a:bodyPr lIns="144000" tIns="72000" rIns="36000" anchor="ctr"/>
          <a:lstStyle/>
          <a:p>
            <a:pPr eaLnBrk="1" hangingPunct="1">
              <a:defRPr/>
            </a:pPr>
            <a:r>
              <a:rPr lang="en-ZA" sz="1050" kern="0" dirty="0">
                <a:solidFill>
                  <a:schemeClr val="accent1">
                    <a:lumMod val="50000"/>
                  </a:schemeClr>
                </a:solidFill>
                <a:latin typeface="Arial" charset="0"/>
                <a:ea typeface="Tahoma" pitchFamily="34" charset="0"/>
                <a:cs typeface="Tahoma" pitchFamily="34" charset="0"/>
              </a:rPr>
              <a:t>Adjudication of contraventions </a:t>
            </a:r>
          </a:p>
        </p:txBody>
      </p:sp>
    </p:spTree>
    <p:extLst>
      <p:ext uri="{BB962C8B-B14F-4D97-AF65-F5344CB8AC3E}">
        <p14:creationId xmlns:p14="http://schemas.microsoft.com/office/powerpoint/2010/main" val="298211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553998"/>
          </a:xfrm>
        </p:spPr>
        <p:txBody>
          <a:bodyPr/>
          <a:lstStyle/>
          <a:p>
            <a:r>
              <a:rPr lang="en-ZA" dirty="0" smtClean="0"/>
              <a:t>SUMMARY OF INTERVENTIONS &amp; IMPLEMENTATION</a:t>
            </a:r>
            <a:r>
              <a:rPr lang="en-ZA" dirty="0"/>
              <a:t/>
            </a:r>
            <a:br>
              <a:rPr lang="en-ZA" dirty="0"/>
            </a:br>
            <a:r>
              <a:rPr lang="en-ZA" dirty="0" smtClean="0"/>
              <a:t>PILLAR 1</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43290277"/>
              </p:ext>
            </p:extLst>
          </p:nvPr>
        </p:nvGraphicFramePr>
        <p:xfrm>
          <a:off x="122239" y="955670"/>
          <a:ext cx="8793365" cy="4446626"/>
        </p:xfrm>
        <a:graphic>
          <a:graphicData uri="http://schemas.openxmlformats.org/drawingml/2006/table">
            <a:tbl>
              <a:tblPr firstRow="1" firstCol="1" bandRow="1">
                <a:tableStyleId>{5C22544A-7EE6-4342-B048-85BDC9FD1C3A}</a:tableStyleId>
              </a:tblPr>
              <a:tblGrid>
                <a:gridCol w="1035307">
                  <a:extLst>
                    <a:ext uri="{9D8B030D-6E8A-4147-A177-3AD203B41FA5}">
                      <a16:colId xmlns:a16="http://schemas.microsoft.com/office/drawing/2014/main" val="20000"/>
                    </a:ext>
                  </a:extLst>
                </a:gridCol>
                <a:gridCol w="7120834">
                  <a:extLst>
                    <a:ext uri="{9D8B030D-6E8A-4147-A177-3AD203B41FA5}">
                      <a16:colId xmlns:a16="http://schemas.microsoft.com/office/drawing/2014/main" val="20001"/>
                    </a:ext>
                  </a:extLst>
                </a:gridCol>
                <a:gridCol w="637224">
                  <a:extLst>
                    <a:ext uri="{9D8B030D-6E8A-4147-A177-3AD203B41FA5}">
                      <a16:colId xmlns:a16="http://schemas.microsoft.com/office/drawing/2014/main" val="20002"/>
                    </a:ext>
                  </a:extLst>
                </a:gridCol>
              </a:tblGrid>
              <a:tr h="239518">
                <a:tc>
                  <a:txBody>
                    <a:bodyPr/>
                    <a:lstStyle/>
                    <a:p>
                      <a:pPr algn="l">
                        <a:spcBef>
                          <a:spcPts val="200"/>
                        </a:spcBef>
                        <a:spcAft>
                          <a:spcPts val="200"/>
                        </a:spcAft>
                      </a:pPr>
                      <a:r>
                        <a:rPr lang="en-ZA" sz="900" dirty="0">
                          <a:effectLst/>
                        </a:rPr>
                        <a:t>Theme</a:t>
                      </a:r>
                      <a:endParaRPr lang="en-ZA" sz="900" dirty="0">
                        <a:effectLst/>
                        <a:latin typeface="Calibri"/>
                      </a:endParaRPr>
                    </a:p>
                  </a:txBody>
                  <a:tcPr marL="8719" marR="8719" marT="0" marB="0" anchor="ctr"/>
                </a:tc>
                <a:tc>
                  <a:txBody>
                    <a:bodyPr/>
                    <a:lstStyle/>
                    <a:p>
                      <a:pPr algn="l">
                        <a:spcBef>
                          <a:spcPts val="200"/>
                        </a:spcBef>
                        <a:spcAft>
                          <a:spcPts val="200"/>
                        </a:spcAft>
                      </a:pPr>
                      <a:r>
                        <a:rPr lang="en-ZA" sz="900" dirty="0">
                          <a:effectLst/>
                        </a:rPr>
                        <a:t>Intervention</a:t>
                      </a:r>
                      <a:endParaRPr lang="en-ZA" sz="900" dirty="0">
                        <a:effectLst/>
                        <a:latin typeface="Calibri"/>
                      </a:endParaRPr>
                    </a:p>
                  </a:txBody>
                  <a:tcPr marL="8719" marR="8719" marT="0" marB="0" anchor="ctr"/>
                </a:tc>
                <a:tc rowSpan="15">
                  <a:txBody>
                    <a:bodyPr/>
                    <a:lstStyle/>
                    <a:p>
                      <a:pPr algn="l">
                        <a:spcBef>
                          <a:spcPts val="200"/>
                        </a:spcBef>
                        <a:spcAft>
                          <a:spcPts val="200"/>
                        </a:spcAft>
                      </a:pPr>
                      <a:endParaRPr lang="en-ZA" sz="1100" dirty="0">
                        <a:effectLst/>
                        <a:latin typeface="+mn-lt"/>
                      </a:endParaRPr>
                    </a:p>
                  </a:txBody>
                  <a:tcPr marL="8719" marR="8719" marT="0" marB="0" anchor="ctr"/>
                </a:tc>
                <a:extLst>
                  <a:ext uri="{0D108BD9-81ED-4DB2-BD59-A6C34878D82A}">
                    <a16:rowId xmlns:a16="http://schemas.microsoft.com/office/drawing/2014/main" val="10000"/>
                  </a:ext>
                </a:extLst>
              </a:tr>
              <a:tr h="175518">
                <a:tc rowSpan="5">
                  <a:txBody>
                    <a:bodyPr/>
                    <a:lstStyle/>
                    <a:p>
                      <a:pPr algn="l">
                        <a:spcBef>
                          <a:spcPts val="200"/>
                        </a:spcBef>
                        <a:spcAft>
                          <a:spcPts val="200"/>
                        </a:spcAft>
                      </a:pPr>
                      <a:r>
                        <a:rPr lang="en-ZA" sz="900" dirty="0">
                          <a:effectLst/>
                        </a:rPr>
                        <a:t>Improve coordination and management</a:t>
                      </a:r>
                      <a:endParaRPr lang="en-ZA" sz="900" dirty="0">
                        <a:effectLst/>
                        <a:latin typeface="Calibri"/>
                      </a:endParaRPr>
                    </a:p>
                  </a:txBody>
                  <a:tcPr marL="8719" marR="8719"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01"/>
                  </a:ext>
                </a:extLst>
              </a:tr>
              <a:tr h="51956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Continue to support improvement measures to address the problem areas within road safety e.g. freight transport as they relate to road safety management efforts on national and provincial roads. E.g. roadworthiness, overloading, driver fatigue, etc.</a:t>
                      </a: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02"/>
                  </a:ext>
                </a:extLst>
              </a:tr>
              <a:tr h="351036">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03"/>
                  </a:ext>
                </a:extLst>
              </a:tr>
              <a:tr h="175518">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Monitor and improve compliance by road authorities to strategy targets </a:t>
                      </a:r>
                      <a:endParaRPr lang="en-ZA" sz="900" dirty="0">
                        <a:solidFill>
                          <a:srgbClr val="000000"/>
                        </a:solidFill>
                        <a:effectLst/>
                        <a:latin typeface="Calibri"/>
                        <a:ea typeface="Calibri"/>
                        <a:cs typeface="Times New Roman"/>
                      </a:endParaRPr>
                    </a:p>
                  </a:txBody>
                  <a:tcPr marL="8719" marR="8719" marT="0" marB="0"/>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05"/>
                  </a:ext>
                </a:extLst>
              </a:tr>
              <a:tr h="175017">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endParaRPr lang="en-ZA" sz="900" dirty="0">
                        <a:solidFill>
                          <a:srgbClr val="000000"/>
                        </a:solidFill>
                        <a:effectLst/>
                        <a:latin typeface="Calibri"/>
                        <a:ea typeface="Calibri"/>
                        <a:cs typeface="Times New Roman"/>
                      </a:endParaRPr>
                    </a:p>
                  </a:txBody>
                  <a:tcPr marL="8719" marR="8719" marT="0" marB="0"/>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06"/>
                  </a:ext>
                </a:extLst>
              </a:tr>
              <a:tr h="233356">
                <a:tc>
                  <a:txBody>
                    <a:bodyPr/>
                    <a:lstStyle/>
                    <a:p>
                      <a:pPr algn="l">
                        <a:spcBef>
                          <a:spcPts val="200"/>
                        </a:spcBef>
                        <a:spcAft>
                          <a:spcPts val="200"/>
                        </a:spcAft>
                      </a:pPr>
                      <a:endParaRPr lang="en-ZA" sz="900" dirty="0">
                        <a:effectLst/>
                        <a:latin typeface="Calibri"/>
                      </a:endParaRPr>
                    </a:p>
                  </a:txBody>
                  <a:tcPr marL="8719" marR="8719" marT="0" marB="0" anchor="ctr"/>
                </a:tc>
                <a:tc>
                  <a:txBody>
                    <a:bodyPr/>
                    <a:lstStyle/>
                    <a:p>
                      <a:endParaRPr lang="en-ZA" dirty="0"/>
                    </a:p>
                  </a:txBody>
                  <a:tcPr marL="8719" marR="8719" marT="0" marB="0"/>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07"/>
                  </a:ext>
                </a:extLst>
              </a:tr>
              <a:tr h="351036">
                <a:tc rowSpan="3">
                  <a:txBody>
                    <a:bodyPr/>
                    <a:lstStyle/>
                    <a:p>
                      <a:pPr algn="l">
                        <a:spcBef>
                          <a:spcPts val="200"/>
                        </a:spcBef>
                        <a:spcAft>
                          <a:spcPts val="200"/>
                        </a:spcAft>
                      </a:pPr>
                      <a:r>
                        <a:rPr lang="en-ZA" sz="900" dirty="0">
                          <a:effectLst/>
                        </a:rPr>
                        <a:t>Eliminate fraud and corruption</a:t>
                      </a:r>
                      <a:endParaRPr lang="en-ZA" sz="900" dirty="0">
                        <a:effectLst/>
                        <a:latin typeface="Calibri"/>
                      </a:endParaRPr>
                    </a:p>
                  </a:txBody>
                  <a:tcPr marL="8719" marR="8719"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Support the development of the new anti-corruption strategy followed by marketing and communications plan including drafting norms and standards for the corruption strategy.</a:t>
                      </a: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1"/>
                  </a:ext>
                </a:extLst>
              </a:tr>
              <a:tr h="175518">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Standardise and improve employment conditions for road safety professionals</a:t>
                      </a: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2"/>
                  </a:ext>
                </a:extLst>
              </a:tr>
              <a:tr h="175518">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Identify and address opportunities for fraud and corruption in e-NATIS vehicle licensing</a:t>
                      </a: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3"/>
                  </a:ext>
                </a:extLst>
              </a:tr>
              <a:tr h="339926">
                <a:tc rowSpan="5">
                  <a:txBody>
                    <a:bodyPr/>
                    <a:lstStyle/>
                    <a:p>
                      <a:pPr algn="l">
                        <a:spcBef>
                          <a:spcPts val="200"/>
                        </a:spcBef>
                        <a:spcAft>
                          <a:spcPts val="200"/>
                        </a:spcAft>
                      </a:pPr>
                      <a:r>
                        <a:rPr lang="en-ZA" sz="900" dirty="0">
                          <a:effectLst/>
                        </a:rPr>
                        <a:t>Improve road safety data systems</a:t>
                      </a:r>
                      <a:endParaRPr lang="en-ZA" sz="900" dirty="0">
                        <a:effectLst/>
                        <a:latin typeface="Calibri"/>
                      </a:endParaRPr>
                    </a:p>
                  </a:txBody>
                  <a:tcPr marL="8719" marR="8719"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Develop a new crash reporting framework for improving the collection and accuracy of data, and development of new forms </a:t>
                      </a: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4"/>
                  </a:ext>
                </a:extLst>
              </a:tr>
              <a:tr h="175518">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Publication of annual statistics to be achieved within 6 months of the following year</a:t>
                      </a: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5"/>
                  </a:ext>
                </a:extLst>
              </a:tr>
              <a:tr h="351036">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endParaRPr lang="en-ZA" sz="900" dirty="0">
                        <a:solidFill>
                          <a:srgbClr val="000000"/>
                        </a:solidFill>
                        <a:effectLst/>
                        <a:latin typeface="Calibri"/>
                        <a:ea typeface="Calibri"/>
                        <a:cs typeface="Times New Roman"/>
                      </a:endParaRPr>
                    </a:p>
                  </a:txBody>
                  <a:tcPr marL="8719" marR="8719" marT="0" marB="0" anchor="ctr"/>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6"/>
                  </a:ext>
                </a:extLst>
              </a:tr>
              <a:tr h="51956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endParaRPr lang="en-ZA" sz="900" dirty="0">
                        <a:solidFill>
                          <a:srgbClr val="000000"/>
                        </a:solidFill>
                        <a:effectLst/>
                        <a:latin typeface="Calibri"/>
                        <a:ea typeface="Calibri"/>
                        <a:cs typeface="Times New Roman"/>
                      </a:endParaRPr>
                    </a:p>
                  </a:txBody>
                  <a:tcPr marL="8719" marR="8719" marT="0" marB="0"/>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7"/>
                  </a:ext>
                </a:extLst>
              </a:tr>
              <a:tr h="175518">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endParaRPr lang="en-ZA" sz="900" dirty="0">
                        <a:solidFill>
                          <a:srgbClr val="000000"/>
                        </a:solidFill>
                        <a:effectLst/>
                        <a:latin typeface="Calibri"/>
                        <a:ea typeface="Calibri"/>
                        <a:cs typeface="Times New Roman"/>
                      </a:endParaRPr>
                    </a:p>
                  </a:txBody>
                  <a:tcPr marL="8719" marR="8719" marT="0" marB="0"/>
                </a:tc>
                <a:tc vMerge="1">
                  <a:txBody>
                    <a:bodyPr/>
                    <a:lstStyle/>
                    <a:p>
                      <a:pPr algn="ctr">
                        <a:spcBef>
                          <a:spcPts val="200"/>
                        </a:spcBef>
                        <a:spcAft>
                          <a:spcPts val="200"/>
                        </a:spcAft>
                      </a:pPr>
                      <a:endParaRPr lang="en-ZA" sz="900" dirty="0">
                        <a:effectLst/>
                        <a:latin typeface="Calibri"/>
                      </a:endParaRPr>
                    </a:p>
                  </a:txBody>
                  <a:tcPr marL="8719" marR="8719"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8318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830997"/>
          </a:xfrm>
        </p:spPr>
        <p:txBody>
          <a:bodyPr/>
          <a:lstStyle/>
          <a:p>
            <a:r>
              <a:rPr lang="en-ZA" dirty="0"/>
              <a:t>SUMMARY OF INTERVENTIONS &amp; </a:t>
            </a:r>
            <a:r>
              <a:rPr lang="en-ZA" dirty="0" smtClean="0"/>
              <a:t>IMPLEMENTATION, CONT.</a:t>
            </a:r>
            <a:br>
              <a:rPr lang="en-ZA" dirty="0" smtClean="0"/>
            </a:br>
            <a:r>
              <a:rPr lang="en-ZA" dirty="0"/>
              <a:t/>
            </a:r>
            <a:br>
              <a:rPr lang="en-ZA" dirty="0"/>
            </a:br>
            <a:r>
              <a:rPr lang="en-ZA" dirty="0" smtClean="0"/>
              <a:t>PILLAR 2</a:t>
            </a: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1377930995"/>
              </p:ext>
            </p:extLst>
          </p:nvPr>
        </p:nvGraphicFramePr>
        <p:xfrm>
          <a:off x="121489" y="1203324"/>
          <a:ext cx="8601094" cy="4229106"/>
        </p:xfrm>
        <a:graphic>
          <a:graphicData uri="http://schemas.openxmlformats.org/drawingml/2006/table">
            <a:tbl>
              <a:tblPr firstRow="1" firstCol="1" bandRow="1">
                <a:tableStyleId>{5C22544A-7EE6-4342-B048-85BDC9FD1C3A}</a:tableStyleId>
              </a:tblPr>
              <a:tblGrid>
                <a:gridCol w="1881652">
                  <a:extLst>
                    <a:ext uri="{9D8B030D-6E8A-4147-A177-3AD203B41FA5}">
                      <a16:colId xmlns:a16="http://schemas.microsoft.com/office/drawing/2014/main" val="20000"/>
                    </a:ext>
                  </a:extLst>
                </a:gridCol>
                <a:gridCol w="6608122">
                  <a:extLst>
                    <a:ext uri="{9D8B030D-6E8A-4147-A177-3AD203B41FA5}">
                      <a16:colId xmlns:a16="http://schemas.microsoft.com/office/drawing/2014/main" val="20001"/>
                    </a:ext>
                  </a:extLst>
                </a:gridCol>
                <a:gridCol w="111320">
                  <a:extLst>
                    <a:ext uri="{9D8B030D-6E8A-4147-A177-3AD203B41FA5}">
                      <a16:colId xmlns:a16="http://schemas.microsoft.com/office/drawing/2014/main" val="20002"/>
                    </a:ext>
                  </a:extLst>
                </a:gridCol>
              </a:tblGrid>
              <a:tr h="347025">
                <a:tc>
                  <a:txBody>
                    <a:bodyPr/>
                    <a:lstStyle/>
                    <a:p>
                      <a:pPr algn="l">
                        <a:spcBef>
                          <a:spcPts val="200"/>
                        </a:spcBef>
                        <a:spcAft>
                          <a:spcPts val="200"/>
                        </a:spcAft>
                      </a:pPr>
                      <a:r>
                        <a:rPr lang="en-GB" sz="900" dirty="0">
                          <a:effectLst/>
                        </a:rPr>
                        <a:t>Theme</a:t>
                      </a:r>
                      <a:endParaRPr lang="en-ZA" sz="900" dirty="0">
                        <a:effectLst/>
                        <a:latin typeface="Calibri"/>
                      </a:endParaRPr>
                    </a:p>
                  </a:txBody>
                  <a:tcPr marL="14948" marR="14948" marT="0" marB="0" anchor="ctr"/>
                </a:tc>
                <a:tc>
                  <a:txBody>
                    <a:bodyPr/>
                    <a:lstStyle/>
                    <a:p>
                      <a:pPr algn="l">
                        <a:spcBef>
                          <a:spcPts val="200"/>
                        </a:spcBef>
                        <a:spcAft>
                          <a:spcPts val="200"/>
                        </a:spcAft>
                      </a:pPr>
                      <a:r>
                        <a:rPr lang="en-GB" sz="900" dirty="0">
                          <a:effectLst/>
                        </a:rPr>
                        <a:t>Intervention</a:t>
                      </a:r>
                      <a:endParaRPr lang="en-ZA" sz="900" dirty="0">
                        <a:effectLst/>
                        <a:latin typeface="Calibri"/>
                      </a:endParaRPr>
                    </a:p>
                  </a:txBody>
                  <a:tcPr marL="14948" marR="14948" marT="0" marB="0" anchor="ctr"/>
                </a:tc>
                <a:tc rowSpan="11">
                  <a:txBody>
                    <a:bodyPr/>
                    <a:lstStyle/>
                    <a:p>
                      <a:pPr algn="l">
                        <a:spcBef>
                          <a:spcPts val="200"/>
                        </a:spcBef>
                        <a:spcAft>
                          <a:spcPts val="200"/>
                        </a:spcAft>
                      </a:pPr>
                      <a:endParaRPr lang="en-ZA" sz="900" dirty="0">
                        <a:effectLst/>
                        <a:latin typeface="Calibri"/>
                      </a:endParaRPr>
                    </a:p>
                  </a:txBody>
                  <a:tcPr marL="14948" marR="14948" marT="0" marB="0" anchor="ctr"/>
                </a:tc>
                <a:extLst>
                  <a:ext uri="{0D108BD9-81ED-4DB2-BD59-A6C34878D82A}">
                    <a16:rowId xmlns:a16="http://schemas.microsoft.com/office/drawing/2014/main" val="10000"/>
                  </a:ext>
                </a:extLst>
              </a:tr>
              <a:tr h="335480">
                <a:tc rowSpan="3">
                  <a:txBody>
                    <a:bodyPr/>
                    <a:lstStyle/>
                    <a:p>
                      <a:pPr algn="l">
                        <a:spcBef>
                          <a:spcPts val="200"/>
                        </a:spcBef>
                        <a:spcAft>
                          <a:spcPts val="200"/>
                        </a:spcAft>
                      </a:pPr>
                      <a:r>
                        <a:rPr lang="en-GB" sz="900" dirty="0">
                          <a:effectLst/>
                        </a:rPr>
                        <a:t>Identify and Address High Road Safety Risk and Hazardous Locations</a:t>
                      </a:r>
                      <a:endParaRPr lang="en-ZA" sz="900" dirty="0">
                        <a:effectLst/>
                        <a:latin typeface="Calibri"/>
                      </a:endParaRPr>
                    </a:p>
                  </a:txBody>
                  <a:tcPr marL="14948" marR="14948" marT="0" marB="0" anchor="ct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Implementation of Hazardous Location Programme</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dirty="0">
                        <a:effectLst/>
                        <a:latin typeface="Calibri"/>
                      </a:endParaRPr>
                    </a:p>
                  </a:txBody>
                  <a:tcPr marL="14948" marR="14948" marT="0" marB="0" anchor="ctr"/>
                </a:tc>
                <a:extLst>
                  <a:ext uri="{0D108BD9-81ED-4DB2-BD59-A6C34878D82A}">
                    <a16:rowId xmlns:a16="http://schemas.microsoft.com/office/drawing/2014/main" val="10001"/>
                  </a:ext>
                </a:extLst>
              </a:tr>
              <a:tr h="355579">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Develop Road Safety Assessment Capacity within Road Authorities</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2"/>
                  </a:ext>
                </a:extLst>
              </a:tr>
              <a:tr h="347025">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Implementation of Road Safety Assessment Programme</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3"/>
                  </a:ext>
                </a:extLst>
              </a:tr>
              <a:tr h="340399">
                <a:tc rowSpan="4">
                  <a:txBody>
                    <a:bodyPr/>
                    <a:lstStyle/>
                    <a:p>
                      <a:pPr algn="l">
                        <a:spcBef>
                          <a:spcPts val="200"/>
                        </a:spcBef>
                        <a:spcAft>
                          <a:spcPts val="200"/>
                        </a:spcAft>
                      </a:pPr>
                      <a:r>
                        <a:rPr lang="en-GB" sz="900" dirty="0">
                          <a:effectLst/>
                        </a:rPr>
                        <a:t>Provide a self-explaining and forgiving road environment for all road users</a:t>
                      </a:r>
                      <a:endParaRPr lang="en-ZA" sz="900" dirty="0">
                        <a:effectLst/>
                        <a:latin typeface="Calibri"/>
                      </a:endParaRPr>
                    </a:p>
                  </a:txBody>
                  <a:tcPr marL="14948" marR="14948" marT="0" marB="0" anchor="ct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Provide self-explaining and forgiving road environment for all road users.</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4"/>
                  </a:ext>
                </a:extLst>
              </a:tr>
              <a:tr h="347025">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Employ adequately experienced and qualified staff to support upskilling and training of staff</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5"/>
                  </a:ext>
                </a:extLst>
              </a:tr>
              <a:tr h="347025">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Ensure application of road signage and road markings standards are effectively applied.</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6"/>
                  </a:ext>
                </a:extLst>
              </a:tr>
              <a:tr h="510598">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a:solidFill>
                            <a:schemeClr val="dk1"/>
                          </a:solidFill>
                          <a:effectLst/>
                          <a:latin typeface="+mn-lt"/>
                          <a:ea typeface="+mn-ea"/>
                          <a:cs typeface="+mn-cs"/>
                        </a:rPr>
                        <a:t>Develop and implement a road improvement and maintenance prioritisation model (with focus to rural roads based on information driven strategic data</a:t>
                      </a:r>
                      <a:endParaRPr lang="en-ZA" sz="900" kern="120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7"/>
                  </a:ext>
                </a:extLst>
              </a:tr>
              <a:tr h="510598">
                <a:tc rowSpan="3">
                  <a:txBody>
                    <a:bodyPr/>
                    <a:lstStyle/>
                    <a:p>
                      <a:pPr algn="l">
                        <a:spcBef>
                          <a:spcPts val="200"/>
                        </a:spcBef>
                        <a:spcAft>
                          <a:spcPts val="200"/>
                        </a:spcAft>
                      </a:pPr>
                      <a:r>
                        <a:rPr lang="en-GB" sz="900" dirty="0">
                          <a:effectLst/>
                        </a:rPr>
                        <a:t>Implement Road Safety Audit Programme on new and upgrade road infrastructure projects</a:t>
                      </a:r>
                      <a:endParaRPr lang="en-ZA" sz="900" dirty="0">
                        <a:effectLst/>
                        <a:latin typeface="Calibri"/>
                      </a:endParaRPr>
                    </a:p>
                  </a:txBody>
                  <a:tcPr marL="14948" marR="14948" marT="0" marB="0" anchor="ct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Review Legislation pertaining to Road Safety Audits to make it mandatory for All Road Authorities to have Road Safety Audit Policy and Programmes in place.</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8"/>
                  </a:ext>
                </a:extLst>
              </a:tr>
              <a:tr h="347025">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Develop Road Safety Auditor Capacity</a:t>
                      </a:r>
                      <a:endParaRPr lang="en-ZA" sz="900" kern="1200" dirty="0">
                        <a:solidFill>
                          <a:schemeClr val="dk1"/>
                        </a:solidFill>
                        <a:effectLst/>
                        <a:latin typeface="+mn-lt"/>
                        <a:ea typeface="+mn-ea"/>
                        <a:cs typeface="+mn-cs"/>
                      </a:endParaRPr>
                    </a:p>
                  </a:txBody>
                  <a:tcPr marL="14948" marR="14948" marT="0" marB="0" anchor="ctr"/>
                </a:tc>
                <a:tc vMerge="1">
                  <a:txBody>
                    <a:bodyPr/>
                    <a:lstStyle/>
                    <a:p>
                      <a:pPr algn="ctr">
                        <a:spcBef>
                          <a:spcPts val="200"/>
                        </a:spcBef>
                        <a:spcAft>
                          <a:spcPts val="200"/>
                        </a:spcAft>
                      </a:pPr>
                      <a:endParaRPr lang="en-ZA" sz="900">
                        <a:effectLst/>
                        <a:latin typeface="Calibri"/>
                      </a:endParaRPr>
                    </a:p>
                  </a:txBody>
                  <a:tcPr marL="14948" marR="14948" marT="0" marB="0" anchor="ctr"/>
                </a:tc>
                <a:extLst>
                  <a:ext uri="{0D108BD9-81ED-4DB2-BD59-A6C34878D82A}">
                    <a16:rowId xmlns:a16="http://schemas.microsoft.com/office/drawing/2014/main" val="10009"/>
                  </a:ext>
                </a:extLst>
              </a:tr>
              <a:tr h="441327">
                <a:tc vMerge="1">
                  <a:txBody>
                    <a:bodyPr/>
                    <a:lstStyle/>
                    <a:p>
                      <a:endParaRPr lang="en-ZA"/>
                    </a:p>
                  </a:txBody>
                  <a:tcPr/>
                </a:tc>
                <a:tc>
                  <a:txBody>
                    <a:bodyPr/>
                    <a:lstStyle/>
                    <a:p>
                      <a:pPr marL="171450" lvl="0" indent="-171450" algn="l" defTabSz="932962" rtl="0" eaLnBrk="1" latinLnBrk="0" hangingPunct="1">
                        <a:lnSpc>
                          <a:spcPct val="150000"/>
                        </a:lnSpc>
                        <a:spcBef>
                          <a:spcPts val="200"/>
                        </a:spcBef>
                        <a:spcAft>
                          <a:spcPts val="200"/>
                        </a:spcAft>
                        <a:buFont typeface="Wingdings" panose="05000000000000000000" pitchFamily="2" charset="2"/>
                        <a:buChar char="§"/>
                      </a:pPr>
                      <a:r>
                        <a:rPr lang="en-GB" sz="900" kern="1200" dirty="0">
                          <a:solidFill>
                            <a:schemeClr val="dk1"/>
                          </a:solidFill>
                          <a:effectLst/>
                          <a:latin typeface="+mn-lt"/>
                          <a:ea typeface="+mn-ea"/>
                          <a:cs typeface="+mn-cs"/>
                        </a:rPr>
                        <a:t>Implement Road Safety Audit Programmes</a:t>
                      </a:r>
                      <a:endParaRPr lang="en-ZA" sz="900" kern="1200" dirty="0">
                        <a:solidFill>
                          <a:schemeClr val="dk1"/>
                        </a:solidFill>
                        <a:effectLst/>
                        <a:latin typeface="+mn-lt"/>
                        <a:ea typeface="+mn-ea"/>
                        <a:cs typeface="+mn-cs"/>
                      </a:endParaRPr>
                    </a:p>
                  </a:txBody>
                  <a:tcPr marL="14948" marR="14948" marT="0" marB="0"/>
                </a:tc>
                <a:tc vMerge="1">
                  <a:txBody>
                    <a:bodyPr/>
                    <a:lstStyle/>
                    <a:p>
                      <a:pPr algn="ctr">
                        <a:spcBef>
                          <a:spcPts val="200"/>
                        </a:spcBef>
                        <a:spcAft>
                          <a:spcPts val="200"/>
                        </a:spcAft>
                      </a:pPr>
                      <a:endParaRPr lang="en-ZA" sz="900" dirty="0">
                        <a:effectLst/>
                        <a:latin typeface="Calibri"/>
                      </a:endParaRPr>
                    </a:p>
                  </a:txBody>
                  <a:tcPr marL="14948" marR="14948"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583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830997"/>
          </a:xfrm>
        </p:spPr>
        <p:txBody>
          <a:bodyPr/>
          <a:lstStyle/>
          <a:p>
            <a:r>
              <a:rPr lang="en-ZA" dirty="0"/>
              <a:t>SUMMARY OF INTERVENTIONS &amp; IMPLEMENTATION, CONT.</a:t>
            </a:r>
            <a:br>
              <a:rPr lang="en-ZA" dirty="0"/>
            </a:br>
            <a:r>
              <a:rPr lang="en-ZA" dirty="0"/>
              <a:t/>
            </a:r>
            <a:br>
              <a:rPr lang="en-ZA" dirty="0"/>
            </a:br>
            <a:r>
              <a:rPr lang="en-ZA" dirty="0"/>
              <a:t>PILLAR </a:t>
            </a:r>
            <a:r>
              <a:rPr lang="en-ZA" dirty="0" smtClean="0"/>
              <a:t>3</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941696524"/>
              </p:ext>
            </p:extLst>
          </p:nvPr>
        </p:nvGraphicFramePr>
        <p:xfrm>
          <a:off x="417250" y="1442085"/>
          <a:ext cx="7279866" cy="3328699"/>
        </p:xfrm>
        <a:graphic>
          <a:graphicData uri="http://schemas.openxmlformats.org/drawingml/2006/table">
            <a:tbl>
              <a:tblPr firstRow="1" firstCol="1" bandRow="1">
                <a:tableStyleId>{5C22544A-7EE6-4342-B048-85BDC9FD1C3A}</a:tableStyleId>
              </a:tblPr>
              <a:tblGrid>
                <a:gridCol w="1032185">
                  <a:extLst>
                    <a:ext uri="{9D8B030D-6E8A-4147-A177-3AD203B41FA5}">
                      <a16:colId xmlns:a16="http://schemas.microsoft.com/office/drawing/2014/main" val="1949109808"/>
                    </a:ext>
                  </a:extLst>
                </a:gridCol>
                <a:gridCol w="6247681">
                  <a:extLst>
                    <a:ext uri="{9D8B030D-6E8A-4147-A177-3AD203B41FA5}">
                      <a16:colId xmlns:a16="http://schemas.microsoft.com/office/drawing/2014/main" val="3394672511"/>
                    </a:ext>
                  </a:extLst>
                </a:gridCol>
              </a:tblGrid>
              <a:tr h="470445">
                <a:tc>
                  <a:txBody>
                    <a:bodyPr/>
                    <a:lstStyle/>
                    <a:p>
                      <a:pPr algn="l">
                        <a:spcBef>
                          <a:spcPts val="200"/>
                        </a:spcBef>
                        <a:spcAft>
                          <a:spcPts val="200"/>
                        </a:spcAft>
                      </a:pPr>
                      <a:r>
                        <a:rPr lang="en-ZA" sz="900" dirty="0">
                          <a:effectLst/>
                        </a:rPr>
                        <a:t>Theme</a:t>
                      </a:r>
                      <a:endParaRPr lang="en-ZA" sz="1000" dirty="0">
                        <a:effectLst/>
                        <a:latin typeface="Calibri"/>
                      </a:endParaRPr>
                    </a:p>
                  </a:txBody>
                  <a:tcPr marL="32194" marR="32194" marT="0" marB="0" anchor="ctr"/>
                </a:tc>
                <a:tc>
                  <a:txBody>
                    <a:bodyPr/>
                    <a:lstStyle/>
                    <a:p>
                      <a:pPr algn="l">
                        <a:spcBef>
                          <a:spcPts val="200"/>
                        </a:spcBef>
                        <a:spcAft>
                          <a:spcPts val="200"/>
                        </a:spcAft>
                      </a:pPr>
                      <a:r>
                        <a:rPr lang="en-ZA" sz="900" dirty="0">
                          <a:effectLst/>
                        </a:rPr>
                        <a:t>Intervention</a:t>
                      </a:r>
                      <a:endParaRPr lang="en-ZA" sz="1000" dirty="0">
                        <a:effectLst/>
                        <a:latin typeface="Calibri"/>
                      </a:endParaRPr>
                    </a:p>
                  </a:txBody>
                  <a:tcPr marL="32194" marR="32194" marT="0" marB="0" anchor="ctr"/>
                </a:tc>
                <a:extLst>
                  <a:ext uri="{0D108BD9-81ED-4DB2-BD59-A6C34878D82A}">
                    <a16:rowId xmlns:a16="http://schemas.microsoft.com/office/drawing/2014/main" val="1870193721"/>
                  </a:ext>
                </a:extLst>
              </a:tr>
              <a:tr h="352836">
                <a:tc rowSpan="4">
                  <a:txBody>
                    <a:bodyPr/>
                    <a:lstStyle/>
                    <a:p>
                      <a:pPr algn="l">
                        <a:spcBef>
                          <a:spcPts val="200"/>
                        </a:spcBef>
                        <a:spcAft>
                          <a:spcPts val="200"/>
                        </a:spcAft>
                      </a:pPr>
                      <a:r>
                        <a:rPr lang="en-ZA" sz="900" dirty="0">
                          <a:effectLst/>
                        </a:rPr>
                        <a:t>Ensure vehicle on road network are roadworthy</a:t>
                      </a:r>
                      <a:endParaRPr lang="en-ZA" sz="1000" dirty="0">
                        <a:effectLst/>
                        <a:latin typeface="Calibri"/>
                      </a:endParaRPr>
                    </a:p>
                  </a:txBody>
                  <a:tcPr marL="32194" marR="32194"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Immediately increase traffic enforcement around vehicle roadworthiness</a:t>
                      </a:r>
                      <a:endParaRPr lang="en-ZA" sz="1000" dirty="0">
                        <a:solidFill>
                          <a:srgbClr val="000000"/>
                        </a:solidFill>
                        <a:effectLst/>
                        <a:latin typeface="Calibri"/>
                        <a:ea typeface="Calibri"/>
                        <a:cs typeface="Times New Roman"/>
                      </a:endParaRPr>
                    </a:p>
                  </a:txBody>
                  <a:tcPr marL="32194" marR="32194" marT="0" marB="0" anchor="ctr"/>
                </a:tc>
                <a:extLst>
                  <a:ext uri="{0D108BD9-81ED-4DB2-BD59-A6C34878D82A}">
                    <a16:rowId xmlns:a16="http://schemas.microsoft.com/office/drawing/2014/main" val="3902347202"/>
                  </a:ext>
                </a:extLst>
              </a:tr>
              <a:tr h="388408">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Improved surveillance of vehicle testing stations to combat corruption and ensure that vehicle testing is robust</a:t>
                      </a:r>
                      <a:endParaRPr lang="en-ZA" sz="1000" dirty="0">
                        <a:solidFill>
                          <a:srgbClr val="000000"/>
                        </a:solidFill>
                        <a:effectLst/>
                        <a:latin typeface="Calibri"/>
                        <a:ea typeface="Calibri"/>
                        <a:cs typeface="Times New Roman"/>
                      </a:endParaRPr>
                    </a:p>
                  </a:txBody>
                  <a:tcPr marL="32194" marR="32194" marT="0" marB="0" anchor="ctr"/>
                </a:tc>
                <a:extLst>
                  <a:ext uri="{0D108BD9-81ED-4DB2-BD59-A6C34878D82A}">
                    <a16:rowId xmlns:a16="http://schemas.microsoft.com/office/drawing/2014/main" val="296438841"/>
                  </a:ext>
                </a:extLst>
              </a:tr>
              <a:tr h="705669">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Implement periodic roadworthy testing program for all vehicles as well as specifying incremental checks for public transport vehicles</a:t>
                      </a:r>
                      <a:endParaRPr lang="en-ZA" sz="1000" dirty="0">
                        <a:solidFill>
                          <a:srgbClr val="000000"/>
                        </a:solidFill>
                        <a:effectLst/>
                        <a:latin typeface="Calibri"/>
                        <a:ea typeface="Calibri"/>
                        <a:cs typeface="Times New Roman"/>
                      </a:endParaRPr>
                    </a:p>
                  </a:txBody>
                  <a:tcPr marL="32194" marR="32194" marT="0" marB="0" anchor="ctr"/>
                </a:tc>
                <a:extLst>
                  <a:ext uri="{0D108BD9-81ED-4DB2-BD59-A6C34878D82A}">
                    <a16:rowId xmlns:a16="http://schemas.microsoft.com/office/drawing/2014/main" val="2434869537"/>
                  </a:ext>
                </a:extLst>
              </a:tr>
              <a:tr h="352836">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Improve the roadworthiness of the Public Transport vehicle fleet</a:t>
                      </a:r>
                      <a:endParaRPr lang="en-ZA" sz="1000" dirty="0">
                        <a:solidFill>
                          <a:srgbClr val="000000"/>
                        </a:solidFill>
                        <a:effectLst/>
                        <a:latin typeface="Calibri"/>
                        <a:ea typeface="Calibri"/>
                        <a:cs typeface="Times New Roman"/>
                      </a:endParaRPr>
                    </a:p>
                  </a:txBody>
                  <a:tcPr marL="32194" marR="32194" marT="0" marB="0" anchor="ctr"/>
                </a:tc>
                <a:extLst>
                  <a:ext uri="{0D108BD9-81ED-4DB2-BD59-A6C34878D82A}">
                    <a16:rowId xmlns:a16="http://schemas.microsoft.com/office/drawing/2014/main" val="2839443719"/>
                  </a:ext>
                </a:extLst>
              </a:tr>
              <a:tr h="352836">
                <a:tc rowSpan="2">
                  <a:txBody>
                    <a:bodyPr/>
                    <a:lstStyle/>
                    <a:p>
                      <a:pPr algn="l">
                        <a:spcBef>
                          <a:spcPts val="200"/>
                        </a:spcBef>
                        <a:spcAft>
                          <a:spcPts val="200"/>
                        </a:spcAft>
                      </a:pPr>
                      <a:r>
                        <a:rPr lang="en-ZA" sz="900" dirty="0">
                          <a:effectLst/>
                        </a:rPr>
                        <a:t>Increase vehicle safety standards</a:t>
                      </a:r>
                      <a:endParaRPr lang="en-ZA" sz="1000" dirty="0">
                        <a:effectLst/>
                        <a:latin typeface="Calibri"/>
                      </a:endParaRPr>
                    </a:p>
                  </a:txBody>
                  <a:tcPr marL="32194" marR="32194"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Enhance visibility of vehicles through “Lights-On” program</a:t>
                      </a:r>
                      <a:endParaRPr lang="en-ZA" sz="1000" dirty="0">
                        <a:solidFill>
                          <a:srgbClr val="000000"/>
                        </a:solidFill>
                        <a:effectLst/>
                        <a:latin typeface="Calibri"/>
                        <a:ea typeface="Calibri"/>
                        <a:cs typeface="Times New Roman"/>
                      </a:endParaRPr>
                    </a:p>
                  </a:txBody>
                  <a:tcPr marL="32194" marR="32194" marT="0" marB="0" anchor="ctr"/>
                </a:tc>
                <a:extLst>
                  <a:ext uri="{0D108BD9-81ED-4DB2-BD59-A6C34878D82A}">
                    <a16:rowId xmlns:a16="http://schemas.microsoft.com/office/drawing/2014/main" val="2658692615"/>
                  </a:ext>
                </a:extLst>
              </a:tr>
              <a:tr h="705669">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Research new technologies in vehicle testing, and set standards to internationally acceptable levels including the use of latest technology (e.g. dash-cameras, tachometers)</a:t>
                      </a:r>
                      <a:endParaRPr lang="en-ZA" sz="1000" dirty="0">
                        <a:solidFill>
                          <a:srgbClr val="000000"/>
                        </a:solidFill>
                        <a:effectLst/>
                        <a:latin typeface="Calibri"/>
                        <a:ea typeface="Calibri"/>
                        <a:cs typeface="Times New Roman"/>
                      </a:endParaRPr>
                    </a:p>
                  </a:txBody>
                  <a:tcPr marL="32194" marR="32194" marT="0" marB="0" anchor="ctr"/>
                </a:tc>
                <a:extLst>
                  <a:ext uri="{0D108BD9-81ED-4DB2-BD59-A6C34878D82A}">
                    <a16:rowId xmlns:a16="http://schemas.microsoft.com/office/drawing/2014/main" val="1519732264"/>
                  </a:ext>
                </a:extLst>
              </a:tr>
            </a:tbl>
          </a:graphicData>
        </a:graphic>
      </p:graphicFrame>
    </p:spTree>
    <p:extLst>
      <p:ext uri="{BB962C8B-B14F-4D97-AF65-F5344CB8AC3E}">
        <p14:creationId xmlns:p14="http://schemas.microsoft.com/office/powerpoint/2010/main" val="8831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830997"/>
          </a:xfrm>
        </p:spPr>
        <p:txBody>
          <a:bodyPr/>
          <a:lstStyle/>
          <a:p>
            <a:r>
              <a:rPr lang="en-ZA" dirty="0"/>
              <a:t>SUMMARY OF INTERVENTIONS &amp; IMPLEMENTATION, CONT.</a:t>
            </a:r>
            <a:br>
              <a:rPr lang="en-ZA" dirty="0"/>
            </a:br>
            <a:r>
              <a:rPr lang="en-ZA" dirty="0"/>
              <a:t/>
            </a:r>
            <a:br>
              <a:rPr lang="en-ZA" dirty="0"/>
            </a:br>
            <a:r>
              <a:rPr lang="en-ZA" dirty="0"/>
              <a:t>PILLAR 4</a:t>
            </a:r>
          </a:p>
        </p:txBody>
      </p:sp>
      <p:graphicFrame>
        <p:nvGraphicFramePr>
          <p:cNvPr id="3" name="Table 2"/>
          <p:cNvGraphicFramePr>
            <a:graphicFrameLocks noGrp="1"/>
          </p:cNvGraphicFramePr>
          <p:nvPr>
            <p:extLst>
              <p:ext uri="{D42A27DB-BD31-4B8C-83A1-F6EECF244321}">
                <p14:modId xmlns:p14="http://schemas.microsoft.com/office/powerpoint/2010/main" val="4231744173"/>
              </p:ext>
            </p:extLst>
          </p:nvPr>
        </p:nvGraphicFramePr>
        <p:xfrm>
          <a:off x="775059" y="1383526"/>
          <a:ext cx="7338685" cy="3935896"/>
        </p:xfrm>
        <a:graphic>
          <a:graphicData uri="http://schemas.openxmlformats.org/drawingml/2006/table">
            <a:tbl>
              <a:tblPr firstRow="1" firstCol="1" bandRow="1">
                <a:tableStyleId>{5C22544A-7EE6-4342-B048-85BDC9FD1C3A}</a:tableStyleId>
              </a:tblPr>
              <a:tblGrid>
                <a:gridCol w="1087662">
                  <a:extLst>
                    <a:ext uri="{9D8B030D-6E8A-4147-A177-3AD203B41FA5}">
                      <a16:colId xmlns:a16="http://schemas.microsoft.com/office/drawing/2014/main" val="3346034151"/>
                    </a:ext>
                  </a:extLst>
                </a:gridCol>
                <a:gridCol w="6251023">
                  <a:extLst>
                    <a:ext uri="{9D8B030D-6E8A-4147-A177-3AD203B41FA5}">
                      <a16:colId xmlns:a16="http://schemas.microsoft.com/office/drawing/2014/main" val="4062297652"/>
                    </a:ext>
                  </a:extLst>
                </a:gridCol>
              </a:tblGrid>
              <a:tr h="718278">
                <a:tc>
                  <a:txBody>
                    <a:bodyPr/>
                    <a:lstStyle/>
                    <a:p>
                      <a:pPr algn="l">
                        <a:spcBef>
                          <a:spcPts val="200"/>
                        </a:spcBef>
                        <a:spcAft>
                          <a:spcPts val="200"/>
                        </a:spcAft>
                      </a:pPr>
                      <a:r>
                        <a:rPr lang="en-ZA" sz="900" dirty="0">
                          <a:effectLst/>
                        </a:rPr>
                        <a:t>Theme</a:t>
                      </a:r>
                      <a:endParaRPr lang="en-ZA" sz="900" dirty="0">
                        <a:effectLst/>
                        <a:latin typeface="Calibri"/>
                      </a:endParaRPr>
                    </a:p>
                  </a:txBody>
                  <a:tcPr marL="6481" marR="6481" marT="0" marB="0" anchor="ctr"/>
                </a:tc>
                <a:tc>
                  <a:txBody>
                    <a:bodyPr/>
                    <a:lstStyle/>
                    <a:p>
                      <a:pPr algn="l">
                        <a:spcBef>
                          <a:spcPts val="200"/>
                        </a:spcBef>
                        <a:spcAft>
                          <a:spcPts val="200"/>
                        </a:spcAft>
                      </a:pPr>
                      <a:r>
                        <a:rPr lang="en-ZA" sz="900" dirty="0">
                          <a:effectLst/>
                        </a:rPr>
                        <a:t>Intervention</a:t>
                      </a:r>
                      <a:endParaRPr lang="en-ZA" sz="900" dirty="0">
                        <a:effectLst/>
                        <a:latin typeface="Calibri"/>
                      </a:endParaRPr>
                    </a:p>
                  </a:txBody>
                  <a:tcPr marL="6481" marR="6481" marT="0" marB="0" anchor="ctr"/>
                </a:tc>
                <a:extLst>
                  <a:ext uri="{0D108BD9-81ED-4DB2-BD59-A6C34878D82A}">
                    <a16:rowId xmlns:a16="http://schemas.microsoft.com/office/drawing/2014/main" val="1990437608"/>
                  </a:ext>
                </a:extLst>
              </a:tr>
              <a:tr h="229841">
                <a:tc rowSpan="9">
                  <a:txBody>
                    <a:bodyPr/>
                    <a:lstStyle/>
                    <a:p>
                      <a:pPr algn="l">
                        <a:spcBef>
                          <a:spcPts val="200"/>
                        </a:spcBef>
                        <a:spcAft>
                          <a:spcPts val="200"/>
                        </a:spcAft>
                      </a:pPr>
                      <a:r>
                        <a:rPr lang="en-ZA" sz="900" dirty="0">
                          <a:effectLst/>
                        </a:rPr>
                        <a:t>Improve road user behaviour  - Awareness/ involvement</a:t>
                      </a:r>
                      <a:endParaRPr lang="en-ZA" sz="900" dirty="0">
                        <a:effectLst/>
                        <a:latin typeface="Calibri"/>
                      </a:endParaRPr>
                    </a:p>
                  </a:txBody>
                  <a:tcPr marL="6481" marR="6481"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Incorporate road safety education and awareness campaigns directly under the co-ordination of the RTMC.</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2638137269"/>
                  </a:ext>
                </a:extLst>
              </a:tr>
              <a:tr h="45968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Co-ordination of public awareness campaigns - Develop and rollout public education campaigns (Focus on speed, seatbelt use and drunk/drug-driving, distracted driving behaviour)</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513278419"/>
                  </a:ext>
                </a:extLst>
              </a:tr>
              <a:tr h="45968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Rollout a responsive campaign empowering public transport passengers and other road users to report poor and/or dangerous driving (‘Speak out’ campaign).</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2222852881"/>
                  </a:ext>
                </a:extLst>
              </a:tr>
              <a:tr h="22984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Develop and rollout </a:t>
                      </a:r>
                      <a:r>
                        <a:rPr lang="en-ZA" sz="900" b="1" dirty="0">
                          <a:effectLst/>
                        </a:rPr>
                        <a:t>programme of community based engagements around road safety awareness </a:t>
                      </a:r>
                      <a:r>
                        <a:rPr lang="en-ZA" sz="900" dirty="0">
                          <a:effectLst/>
                        </a:rPr>
                        <a:t>projects</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3588400542"/>
                  </a:ext>
                </a:extLst>
              </a:tr>
              <a:tr h="22984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Devise focused persuasive road safety behaviour change campaigns targeting all road users</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4054176505"/>
                  </a:ext>
                </a:extLst>
              </a:tr>
              <a:tr h="45968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Conduct research into new opportunities for youth, women and people with disabilities in road safety and create opportunities for them to pursue careers in road safety</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2693446705"/>
                  </a:ext>
                </a:extLst>
              </a:tr>
              <a:tr h="45968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Involve citizens especially the youth in leading safer road user behaviour (Introduce Road Safety Badge System – at local organisation and community development level e.g. scout clubs, youth clubs, school badges etc.)</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3347799825"/>
                  </a:ext>
                </a:extLst>
              </a:tr>
              <a:tr h="22984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Explore and implement sports and popular-culture based road safety interventions</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3689005998"/>
                  </a:ext>
                </a:extLst>
              </a:tr>
              <a:tr h="459530">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smtClean="0">
                          <a:effectLst/>
                        </a:rPr>
                        <a:t>Conduct research into incentives for compliant road user and speedy finalisation</a:t>
                      </a:r>
                      <a:r>
                        <a:rPr lang="en-ZA" sz="900" baseline="0" dirty="0" smtClean="0">
                          <a:effectLst/>
                        </a:rPr>
                        <a:t> of contraventions</a:t>
                      </a:r>
                      <a:r>
                        <a:rPr lang="en-ZA" sz="900" dirty="0" smtClean="0">
                          <a:effectLst/>
                        </a:rPr>
                        <a:t> </a:t>
                      </a:r>
                      <a:endParaRPr lang="en-ZA" sz="900" dirty="0">
                        <a:solidFill>
                          <a:srgbClr val="000000"/>
                        </a:solidFill>
                        <a:effectLst/>
                        <a:latin typeface="Calibri"/>
                        <a:ea typeface="Calibri"/>
                        <a:cs typeface="Times New Roman"/>
                      </a:endParaRPr>
                    </a:p>
                  </a:txBody>
                  <a:tcPr marL="6481" marR="6481" marT="0" marB="0" anchor="ctr"/>
                </a:tc>
                <a:extLst>
                  <a:ext uri="{0D108BD9-81ED-4DB2-BD59-A6C34878D82A}">
                    <a16:rowId xmlns:a16="http://schemas.microsoft.com/office/drawing/2014/main" val="2167380964"/>
                  </a:ext>
                </a:extLst>
              </a:tr>
            </a:tbl>
          </a:graphicData>
        </a:graphic>
      </p:graphicFrame>
    </p:spTree>
    <p:extLst>
      <p:ext uri="{BB962C8B-B14F-4D97-AF65-F5344CB8AC3E}">
        <p14:creationId xmlns:p14="http://schemas.microsoft.com/office/powerpoint/2010/main" val="268293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830997"/>
          </a:xfrm>
        </p:spPr>
        <p:txBody>
          <a:bodyPr/>
          <a:lstStyle/>
          <a:p>
            <a:r>
              <a:rPr lang="en-ZA" dirty="0"/>
              <a:t>SUMMARY OF INTERVENTIONS &amp; IMPLEMENTATION, CONT.</a:t>
            </a:r>
            <a:br>
              <a:rPr lang="en-ZA" dirty="0"/>
            </a:br>
            <a:r>
              <a:rPr lang="en-ZA" dirty="0"/>
              <a:t/>
            </a:r>
            <a:br>
              <a:rPr lang="en-ZA" dirty="0"/>
            </a:br>
            <a:r>
              <a:rPr lang="en-ZA" dirty="0"/>
              <a:t>PILLAR </a:t>
            </a:r>
            <a:r>
              <a:rPr lang="en-ZA" dirty="0" smtClean="0"/>
              <a:t>4</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341200278"/>
              </p:ext>
            </p:extLst>
          </p:nvPr>
        </p:nvGraphicFramePr>
        <p:xfrm>
          <a:off x="532737" y="1235353"/>
          <a:ext cx="7562285" cy="4107923"/>
        </p:xfrm>
        <a:graphic>
          <a:graphicData uri="http://schemas.openxmlformats.org/drawingml/2006/table">
            <a:tbl>
              <a:tblPr firstRow="1" firstCol="1" bandRow="1">
                <a:tableStyleId>{5C22544A-7EE6-4342-B048-85BDC9FD1C3A}</a:tableStyleId>
              </a:tblPr>
              <a:tblGrid>
                <a:gridCol w="1084367">
                  <a:extLst>
                    <a:ext uri="{9D8B030D-6E8A-4147-A177-3AD203B41FA5}">
                      <a16:colId xmlns:a16="http://schemas.microsoft.com/office/drawing/2014/main" val="2142183517"/>
                    </a:ext>
                  </a:extLst>
                </a:gridCol>
                <a:gridCol w="6477918">
                  <a:extLst>
                    <a:ext uri="{9D8B030D-6E8A-4147-A177-3AD203B41FA5}">
                      <a16:colId xmlns:a16="http://schemas.microsoft.com/office/drawing/2014/main" val="4252418086"/>
                    </a:ext>
                  </a:extLst>
                </a:gridCol>
              </a:tblGrid>
              <a:tr h="256745">
                <a:tc rowSpan="10">
                  <a:txBody>
                    <a:bodyPr/>
                    <a:lstStyle/>
                    <a:p>
                      <a:pPr algn="l">
                        <a:spcBef>
                          <a:spcPts val="200"/>
                        </a:spcBef>
                        <a:spcAft>
                          <a:spcPts val="200"/>
                        </a:spcAft>
                      </a:pPr>
                      <a:r>
                        <a:rPr lang="en-ZA" sz="900" dirty="0">
                          <a:effectLst/>
                        </a:rPr>
                        <a:t>Improve enforcement effectiveness</a:t>
                      </a:r>
                      <a:endParaRPr lang="en-ZA" sz="900" dirty="0">
                        <a:effectLst/>
                        <a:latin typeface="Calibri"/>
                      </a:endParaRPr>
                    </a:p>
                  </a:txBody>
                  <a:tcPr marL="6480" marR="6480"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Ensure that traffic departments provide a 24/7 service  nationally</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733968940"/>
                  </a:ext>
                </a:extLst>
              </a:tr>
              <a:tr h="51349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Develop, implement and enforce intelligence-led adherence to road laws, with focus on protection of VRUs and passengers, through the use of seatbelts and child restraints</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1765112032"/>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Urgently investigate the deficiencies in current enforcement practices and systems, and rectify.</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1206711825"/>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Enforce stricter adherence to seatbelts safety standards on all road-based public transport vehicles and the use thereof </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957217323"/>
                  </a:ext>
                </a:extLst>
              </a:tr>
              <a:tr h="51349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To improve police enforcement intelligence through appropriate use of latest technology (e.g. integrated enforcement system, speed-over distance technology)  </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1121886870"/>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Identify and address of high risk road users for focused interventions</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1346749135"/>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Start regular national traffic patrols along hazardous/high risk locations</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1210442581"/>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Improve enforcement and consider the introduction of Traffic Courts</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479358693"/>
                  </a:ext>
                </a:extLst>
              </a:tr>
              <a:tr h="513491">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Implement repeat offender disqualification together with rehabilitation programmes for license reinstatement (refers to drivers exhibiting reckless behaviour e.g. intoxication, negligence etc.)</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609580800"/>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Implement medical disqualification – and rehabilitation – (Physically unfit drivers)</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21795939"/>
                  </a:ext>
                </a:extLst>
              </a:tr>
              <a:tr h="256745">
                <a:tc rowSpan="3">
                  <a:txBody>
                    <a:bodyPr/>
                    <a:lstStyle/>
                    <a:p>
                      <a:pPr algn="l">
                        <a:spcBef>
                          <a:spcPts val="200"/>
                        </a:spcBef>
                        <a:spcAft>
                          <a:spcPts val="200"/>
                        </a:spcAft>
                      </a:pPr>
                      <a:r>
                        <a:rPr lang="en-ZA" sz="900" dirty="0">
                          <a:effectLst/>
                        </a:rPr>
                        <a:t>Increased protection for VRU’s</a:t>
                      </a:r>
                      <a:endParaRPr lang="en-ZA" sz="900" dirty="0">
                        <a:effectLst/>
                        <a:latin typeface="Calibri"/>
                      </a:endParaRPr>
                    </a:p>
                  </a:txBody>
                  <a:tcPr marL="6480" marR="6480"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Establishment of community based pedestrian/VRU safety teams </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3663956866"/>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VRU safety to be included as a key component of Road Safety Manual</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3241998646"/>
                  </a:ext>
                </a:extLst>
              </a:tr>
              <a:tr h="25674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rPr>
                        <a:t>Implement NMT policy requiring roads authorities to prioritise vulnerable road users</a:t>
                      </a:r>
                      <a:endParaRPr lang="en-ZA" sz="900" dirty="0">
                        <a:solidFill>
                          <a:srgbClr val="000000"/>
                        </a:solidFill>
                        <a:effectLst/>
                        <a:latin typeface="Calibri"/>
                        <a:ea typeface="Calibri"/>
                        <a:cs typeface="Times New Roman"/>
                      </a:endParaRPr>
                    </a:p>
                  </a:txBody>
                  <a:tcPr marL="6480" marR="6480" marT="0" marB="0" anchor="ctr"/>
                </a:tc>
                <a:extLst>
                  <a:ext uri="{0D108BD9-81ED-4DB2-BD59-A6C34878D82A}">
                    <a16:rowId xmlns:a16="http://schemas.microsoft.com/office/drawing/2014/main" val="409894429"/>
                  </a:ext>
                </a:extLst>
              </a:tr>
            </a:tbl>
          </a:graphicData>
        </a:graphic>
      </p:graphicFrame>
    </p:spTree>
    <p:extLst>
      <p:ext uri="{BB962C8B-B14F-4D97-AF65-F5344CB8AC3E}">
        <p14:creationId xmlns:p14="http://schemas.microsoft.com/office/powerpoint/2010/main" val="252895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830997"/>
          </a:xfrm>
        </p:spPr>
        <p:txBody>
          <a:bodyPr/>
          <a:lstStyle/>
          <a:p>
            <a:r>
              <a:rPr lang="en-ZA" dirty="0"/>
              <a:t>SUMMARY OF INTERVENTIONS &amp; IMPLEMENTATION, CONT.</a:t>
            </a:r>
            <a:br>
              <a:rPr lang="en-ZA" dirty="0"/>
            </a:br>
            <a:r>
              <a:rPr lang="en-ZA" dirty="0"/>
              <a:t/>
            </a:r>
            <a:br>
              <a:rPr lang="en-ZA" dirty="0"/>
            </a:br>
            <a:r>
              <a:rPr lang="en-ZA" dirty="0"/>
              <a:t>PILLAR </a:t>
            </a:r>
            <a:r>
              <a:rPr lang="en-ZA" dirty="0" smtClean="0"/>
              <a:t>5</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911039118"/>
              </p:ext>
            </p:extLst>
          </p:nvPr>
        </p:nvGraphicFramePr>
        <p:xfrm>
          <a:off x="863666" y="1232451"/>
          <a:ext cx="7309757" cy="4063117"/>
        </p:xfrm>
        <a:graphic>
          <a:graphicData uri="http://schemas.openxmlformats.org/drawingml/2006/table">
            <a:tbl>
              <a:tblPr firstRow="1" firstCol="1" bandRow="1">
                <a:tableStyleId>{5C22544A-7EE6-4342-B048-85BDC9FD1C3A}</a:tableStyleId>
              </a:tblPr>
              <a:tblGrid>
                <a:gridCol w="1046199">
                  <a:extLst>
                    <a:ext uri="{9D8B030D-6E8A-4147-A177-3AD203B41FA5}">
                      <a16:colId xmlns:a16="http://schemas.microsoft.com/office/drawing/2014/main" val="4158956210"/>
                    </a:ext>
                  </a:extLst>
                </a:gridCol>
                <a:gridCol w="6263558">
                  <a:extLst>
                    <a:ext uri="{9D8B030D-6E8A-4147-A177-3AD203B41FA5}">
                      <a16:colId xmlns:a16="http://schemas.microsoft.com/office/drawing/2014/main" val="2631214807"/>
                    </a:ext>
                  </a:extLst>
                </a:gridCol>
              </a:tblGrid>
              <a:tr h="331683">
                <a:tc rowSpan="9">
                  <a:txBody>
                    <a:bodyPr/>
                    <a:lstStyle/>
                    <a:p>
                      <a:pPr algn="l">
                        <a:spcBef>
                          <a:spcPts val="200"/>
                        </a:spcBef>
                        <a:spcAft>
                          <a:spcPts val="200"/>
                        </a:spcAft>
                      </a:pPr>
                      <a:r>
                        <a:rPr lang="en-ZA" sz="1000" dirty="0">
                          <a:effectLst/>
                        </a:rPr>
                        <a:t>Increase effectiveness of first responses</a:t>
                      </a:r>
                      <a:endParaRPr lang="en-ZA" sz="1050" dirty="0">
                        <a:effectLst/>
                        <a:latin typeface="Calibri"/>
                      </a:endParaRPr>
                    </a:p>
                  </a:txBody>
                  <a:tcPr marL="18197" marR="18197" marT="0" marB="0" anchor="ctr"/>
                </a:tc>
                <a:tc>
                  <a:txBody>
                    <a:bodyPr/>
                    <a:lstStyle/>
                    <a:p>
                      <a:endParaRPr lang="en-ZA"/>
                    </a:p>
                  </a:txBody>
                  <a:tcPr marL="18197" marR="18197" marT="0" marB="0" anchor="ctr"/>
                </a:tc>
                <a:extLst>
                  <a:ext uri="{0D108BD9-81ED-4DB2-BD59-A6C34878D82A}">
                    <a16:rowId xmlns:a16="http://schemas.microsoft.com/office/drawing/2014/main" val="1665754937"/>
                  </a:ext>
                </a:extLst>
              </a:tr>
              <a:tr h="49752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Strengthen interaction with DoH and private medical sector in post-crash response (Also HPCSA, medical schools, MRC, etc.)</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984337291"/>
                  </a:ext>
                </a:extLst>
              </a:tr>
              <a:tr h="49752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Clarification of on-scene response roles / Areas between SAPS, National Traffic Police, Metro Police, Provincial Traffic, Municipal Traffic, etc.</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4096192831"/>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Investigate the feasibility for Traffic Police to be legislated to handle fatal crash investigations</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3748439716"/>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Introduce technology use on crash scene to obtain precise location of crashes</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1990204136"/>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Increase crash investigation capacity at SAPS and other agencies involved with the function</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3244662541"/>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Mobilisation of intensive care ambulances for high risk rural sites </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3980959213"/>
                  </a:ext>
                </a:extLst>
              </a:tr>
              <a:tr h="497525">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Increase the number of trained trauma medical personnel, nurses, paramedics, etc. in collaboration with the Health and Welfare Sector Education and training Authority (HWSETA)</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1242399253"/>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Incentivise Private Health establishments to treat road crash victims </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2765159423"/>
                  </a:ext>
                </a:extLst>
              </a:tr>
              <a:tr h="497525">
                <a:tc rowSpan="3">
                  <a:txBody>
                    <a:bodyPr/>
                    <a:lstStyle/>
                    <a:p>
                      <a:pPr algn="l">
                        <a:spcBef>
                          <a:spcPts val="200"/>
                        </a:spcBef>
                        <a:spcAft>
                          <a:spcPts val="200"/>
                        </a:spcAft>
                      </a:pPr>
                      <a:r>
                        <a:rPr lang="en-ZA" sz="1000" dirty="0">
                          <a:effectLst/>
                        </a:rPr>
                        <a:t>Simplify access to post-crash care</a:t>
                      </a:r>
                      <a:endParaRPr lang="en-ZA" sz="1050" dirty="0">
                        <a:effectLst/>
                        <a:latin typeface="Calibri"/>
                      </a:endParaRPr>
                    </a:p>
                  </a:txBody>
                  <a:tcPr marL="18197" marR="18197" marT="0" marB="0" anchor="ct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Full roll-out of the Road Accident Fund model to improve access to quality healthcare and to make the application for financial assistance efficient and easily accessible to all communities</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2748152245"/>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Implement a single emergency response number across South Africa.</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982431935"/>
                  </a:ext>
                </a:extLst>
              </a:tr>
              <a:tr h="248762">
                <a:tc vMerge="1">
                  <a:txBody>
                    <a:bodyPr/>
                    <a:lstStyle/>
                    <a:p>
                      <a:endParaRPr lang="en-ZA"/>
                    </a:p>
                  </a:txBody>
                  <a:tcPr/>
                </a:tc>
                <a:tc>
                  <a:txBody>
                    <a:bodyPr/>
                    <a:lstStyle/>
                    <a:p>
                      <a:pPr marL="171450" lvl="0" indent="-171450" algn="l">
                        <a:lnSpc>
                          <a:spcPct val="150000"/>
                        </a:lnSpc>
                        <a:spcBef>
                          <a:spcPts val="200"/>
                        </a:spcBef>
                        <a:spcAft>
                          <a:spcPts val="200"/>
                        </a:spcAft>
                        <a:buFont typeface="Wingdings" panose="05000000000000000000" pitchFamily="2" charset="2"/>
                        <a:buChar char="§"/>
                      </a:pPr>
                      <a:r>
                        <a:rPr lang="en-ZA" sz="900" dirty="0">
                          <a:effectLst/>
                          <a:latin typeface="+mn-lt"/>
                        </a:rPr>
                        <a:t>Introduce RABS</a:t>
                      </a:r>
                      <a:endParaRPr lang="en-ZA" sz="900" dirty="0">
                        <a:solidFill>
                          <a:srgbClr val="000000"/>
                        </a:solidFill>
                        <a:effectLst/>
                        <a:latin typeface="+mn-lt"/>
                        <a:ea typeface="Calibri"/>
                        <a:cs typeface="Times New Roman"/>
                      </a:endParaRPr>
                    </a:p>
                  </a:txBody>
                  <a:tcPr marL="18197" marR="18197" marT="0" marB="0" anchor="ctr"/>
                </a:tc>
                <a:extLst>
                  <a:ext uri="{0D108BD9-81ED-4DB2-BD59-A6C34878D82A}">
                    <a16:rowId xmlns:a16="http://schemas.microsoft.com/office/drawing/2014/main" val="3690483512"/>
                  </a:ext>
                </a:extLst>
              </a:tr>
            </a:tbl>
          </a:graphicData>
        </a:graphic>
      </p:graphicFrame>
    </p:spTree>
    <p:extLst>
      <p:ext uri="{BB962C8B-B14F-4D97-AF65-F5344CB8AC3E}">
        <p14:creationId xmlns:p14="http://schemas.microsoft.com/office/powerpoint/2010/main" val="128697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3"/>
            <a:ext cx="8794113" cy="625749"/>
          </a:xfrm>
        </p:spPr>
        <p:txBody>
          <a:bodyPr/>
          <a:lstStyle/>
          <a:p>
            <a:r>
              <a:rPr lang="en-ZA" sz="2800" dirty="0"/>
              <a:t>AARTO – </a:t>
            </a:r>
            <a:r>
              <a:rPr lang="en-ZA" dirty="0"/>
              <a:t>ADMNISTRATIVE ADJUDICATION OF ROAD TRAFFIC OFFENCES</a:t>
            </a:r>
            <a:br>
              <a:rPr lang="en-ZA" dirty="0"/>
            </a:br>
            <a:endParaRPr lang="en-ZA" dirty="0"/>
          </a:p>
        </p:txBody>
      </p:sp>
      <p:sp>
        <p:nvSpPr>
          <p:cNvPr id="3" name="Rectangle 2"/>
          <p:cNvSpPr/>
          <p:nvPr/>
        </p:nvSpPr>
        <p:spPr>
          <a:xfrm>
            <a:off x="7289" y="860612"/>
            <a:ext cx="9022511" cy="5632311"/>
          </a:xfrm>
          <a:prstGeom prst="rect">
            <a:avLst/>
          </a:prstGeom>
        </p:spPr>
        <p:txBody>
          <a:bodyPr wrap="square">
            <a:spAutoFit/>
          </a:bodyPr>
          <a:lstStyle/>
          <a:p>
            <a:r>
              <a:rPr lang="en-ZA" dirty="0" smtClean="0"/>
              <a:t/>
            </a:r>
            <a:br>
              <a:rPr lang="en-ZA" dirty="0" smtClean="0"/>
            </a:br>
            <a:r>
              <a:rPr lang="en-ZA" dirty="0" smtClean="0"/>
              <a:t>- The President signed into law the Administrative Adjudication of Road Traffic Offences Amendment Act 2019</a:t>
            </a:r>
            <a:br>
              <a:rPr lang="en-ZA" dirty="0" smtClean="0"/>
            </a:br>
            <a:r>
              <a:rPr lang="en-ZA" dirty="0" smtClean="0"/>
              <a:t/>
            </a:r>
            <a:br>
              <a:rPr lang="en-ZA" dirty="0" smtClean="0"/>
            </a:br>
            <a:r>
              <a:rPr lang="en-ZA" dirty="0" smtClean="0"/>
              <a:t>-This serves as a precursor to the roll-out of AARTO nationally and the much awaited demerits points system which will come into effect.</a:t>
            </a:r>
            <a:br>
              <a:rPr lang="en-ZA" dirty="0" smtClean="0"/>
            </a:br>
            <a:r>
              <a:rPr lang="en-ZA" dirty="0" smtClean="0"/>
              <a:t/>
            </a:r>
            <a:br>
              <a:rPr lang="en-ZA" dirty="0" smtClean="0"/>
            </a:br>
            <a:r>
              <a:rPr lang="en-ZA" dirty="0" smtClean="0"/>
              <a:t>- Soon the Department will be submitting the National Road Traffic Amendment Bill, 2019 (“the Bill”) which amongst others seeks for the first time to regulate the operations and registration of driving schools.</a:t>
            </a:r>
            <a:br>
              <a:rPr lang="en-ZA" dirty="0" smtClean="0"/>
            </a:br>
            <a:r>
              <a:rPr lang="en-ZA" dirty="0" smtClean="0"/>
              <a:t/>
            </a:r>
            <a:br>
              <a:rPr lang="en-ZA" dirty="0" smtClean="0"/>
            </a:br>
            <a:r>
              <a:rPr lang="en-ZA" dirty="0" smtClean="0"/>
              <a:t>-</a:t>
            </a:r>
            <a:r>
              <a:rPr lang="en-GB" dirty="0" smtClean="0"/>
              <a:t>In addition, the Bill seeks to amend section 65 of the National Road Traffic Act, 1996 by introducing a total prohibition for the use and consumption of alcohol by all motor vehicle operators on South African public roads</a:t>
            </a:r>
            <a:r>
              <a:rPr lang="en-ZA" dirty="0" smtClean="0"/>
              <a:t> </a:t>
            </a:r>
            <a:br>
              <a:rPr lang="en-ZA" dirty="0" smtClean="0"/>
            </a:br>
            <a:r>
              <a:rPr lang="en-ZA" dirty="0" smtClean="0"/>
              <a:t/>
            </a:r>
            <a:br>
              <a:rPr lang="en-ZA" dirty="0" smtClean="0"/>
            </a:br>
            <a:r>
              <a:rPr lang="en-ZA" dirty="0" smtClean="0"/>
              <a:t>-The Road Traffic Management Corporation (RTMC) are looking at introducing 24/7 shift system business case to the Department of Public Service and Administration (DPSA) 	</a:t>
            </a:r>
            <a:br>
              <a:rPr lang="en-ZA" dirty="0" smtClean="0"/>
            </a:br>
            <a:r>
              <a:rPr lang="en-ZA" dirty="0" smtClean="0"/>
              <a:t>-It is envisaged that the points demerit system will come into effect on 01 July 2020, the date AARTO will be rolled out nationally.</a:t>
            </a:r>
            <a:endParaRPr lang="en-ZA" dirty="0"/>
          </a:p>
        </p:txBody>
      </p:sp>
    </p:spTree>
    <p:extLst>
      <p:ext uri="{BB962C8B-B14F-4D97-AF65-F5344CB8AC3E}">
        <p14:creationId xmlns:p14="http://schemas.microsoft.com/office/powerpoint/2010/main" val="14459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5627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0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2400" dirty="0" err="1" smtClean="0">
              <a:solidFill>
                <a:schemeClr val="tx1"/>
              </a:solidFill>
              <a:latin typeface="Georgia"/>
              <a:sym typeface="Georgia"/>
            </a:endParaRPr>
          </a:p>
        </p:txBody>
      </p:sp>
      <p:pic>
        <p:nvPicPr>
          <p:cNvPr id="18" name="Picture 17"/>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9032681" y="0"/>
            <a:ext cx="111318" cy="6400800"/>
          </a:xfrm>
          <a:prstGeom prst="rect">
            <a:avLst/>
          </a:prstGeom>
        </p:spPr>
      </p:pic>
      <p:sp>
        <p:nvSpPr>
          <p:cNvPr id="27" name="Text Placeholder 2"/>
          <p:cNvSpPr>
            <a:spLocks noGrp="1"/>
          </p:cNvSpPr>
          <p:nvPr>
            <p:custDataLst>
              <p:tags r:id="rId4"/>
            </p:custDataLst>
          </p:nvPr>
        </p:nvSpPr>
        <p:spPr bwMode="gray">
          <a:xfrm>
            <a:off x="1998663" y="2211388"/>
            <a:ext cx="5146675" cy="608013"/>
          </a:xfrm>
          <a:prstGeom prst="rect">
            <a:avLst/>
          </a:prstGeom>
          <a:solidFill>
            <a:schemeClr val="accent1"/>
          </a:solidFill>
          <a:ln w="9525">
            <a:solidFill>
              <a:schemeClr val="accent1"/>
            </a:solidFill>
          </a:ln>
        </p:spPr>
        <p:txBody>
          <a:bodyPr vert="horz" wrap="square" lIns="122238" tIns="122238" rIns="0" bIns="120650" numCol="1" spcCol="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2400" b="1" dirty="0" smtClean="0">
                <a:solidFill>
                  <a:schemeClr val="bg1"/>
                </a:solidFill>
                <a:latin typeface="Georgia" panose="02040502050405020303" pitchFamily="18" charset="0"/>
              </a:rPr>
              <a:t>TABLE OF CONTENT</a:t>
            </a:r>
          </a:p>
        </p:txBody>
      </p:sp>
      <p:sp>
        <p:nvSpPr>
          <p:cNvPr id="31" name="Text Placeholder 2">
            <a:hlinkClick r:id="rId11" action="ppaction://hlinksldjump"/>
          </p:cNvPr>
          <p:cNvSpPr>
            <a:spLocks noGrp="1"/>
          </p:cNvSpPr>
          <p:nvPr>
            <p:custDataLst>
              <p:tags r:id="rId5"/>
            </p:custDataLst>
          </p:nvPr>
        </p:nvSpPr>
        <p:spPr bwMode="gray">
          <a:xfrm>
            <a:off x="1943005" y="1803290"/>
            <a:ext cx="5062095" cy="1256306"/>
          </a:xfrm>
          <a:prstGeom prst="rect">
            <a:avLst/>
          </a:prstGeom>
          <a:noFill/>
          <a:ln w="9525">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14:hiddenLine>
            </a:ext>
          </a:extLst>
        </p:spPr>
        <p:txBody>
          <a:bodyPr vert="horz" wrap="square" lIns="122238" tIns="122238" rIns="0" bIns="122238" numCol="1" spcCol="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en-US" sz="2400" dirty="0" smtClean="0">
              <a:latin typeface="Georgia" panose="02040502050405020303" pitchFamily="18" charset="0"/>
            </a:endParaRPr>
          </a:p>
          <a:p>
            <a:endParaRPr lang="en-US" sz="2400" dirty="0">
              <a:latin typeface="Georgia" panose="02040502050405020303" pitchFamily="18" charset="0"/>
            </a:endParaRPr>
          </a:p>
          <a:p>
            <a:endParaRPr lang="en-US" sz="2400" dirty="0" smtClean="0">
              <a:latin typeface="Georgia" panose="02040502050405020303" pitchFamily="18" charset="0"/>
            </a:endParaRPr>
          </a:p>
          <a:p>
            <a:endParaRPr lang="en-US" sz="2400" dirty="0">
              <a:latin typeface="Georgia" panose="02040502050405020303" pitchFamily="18" charset="0"/>
            </a:endParaRPr>
          </a:p>
          <a:p>
            <a:endParaRPr lang="en-US" sz="2400" dirty="0" smtClean="0">
              <a:latin typeface="Georgia" panose="02040502050405020303" pitchFamily="18" charset="0"/>
            </a:endParaRPr>
          </a:p>
          <a:p>
            <a:endParaRPr lang="en-US" sz="2400" dirty="0">
              <a:latin typeface="Georgia" panose="02040502050405020303" pitchFamily="18" charset="0"/>
            </a:endParaRPr>
          </a:p>
          <a:p>
            <a:endParaRPr lang="en-US" sz="2400" dirty="0" smtClean="0">
              <a:latin typeface="Georgia" panose="02040502050405020303" pitchFamily="18" charset="0"/>
            </a:endParaRPr>
          </a:p>
          <a:p>
            <a:r>
              <a:rPr lang="en-US" sz="2000" dirty="0" smtClean="0">
                <a:latin typeface="Georgia" panose="02040502050405020303" pitchFamily="18" charset="0"/>
              </a:rPr>
              <a:t>Vision and Mission</a:t>
            </a:r>
          </a:p>
          <a:p>
            <a:r>
              <a:rPr lang="en-US" sz="2000" dirty="0" smtClean="0">
                <a:latin typeface="Georgia" panose="02040502050405020303" pitchFamily="18" charset="0"/>
              </a:rPr>
              <a:t>Problem Statement</a:t>
            </a:r>
          </a:p>
          <a:p>
            <a:r>
              <a:rPr lang="en-US" sz="2000" dirty="0" smtClean="0">
                <a:latin typeface="Georgia" panose="02040502050405020303" pitchFamily="18" charset="0"/>
              </a:rPr>
              <a:t>Context and background</a:t>
            </a:r>
          </a:p>
          <a:p>
            <a:r>
              <a:rPr lang="en-US" sz="2000" dirty="0" smtClean="0">
                <a:latin typeface="Georgia" panose="02040502050405020303" pitchFamily="18" charset="0"/>
              </a:rPr>
              <a:t>International perspective</a:t>
            </a:r>
          </a:p>
          <a:p>
            <a:endParaRPr lang="en-US" sz="2000" dirty="0" smtClean="0">
              <a:latin typeface="Georgia" panose="02040502050405020303" pitchFamily="18" charset="0"/>
            </a:endParaRPr>
          </a:p>
        </p:txBody>
      </p:sp>
      <p:sp>
        <p:nvSpPr>
          <p:cNvPr id="33" name="Text Placeholder 2">
            <a:hlinkClick r:id="rId12" action="ppaction://hlinksldjump"/>
          </p:cNvPr>
          <p:cNvSpPr>
            <a:spLocks noGrp="1"/>
          </p:cNvSpPr>
          <p:nvPr>
            <p:custDataLst>
              <p:tags r:id="rId6"/>
            </p:custDataLst>
          </p:nvPr>
        </p:nvSpPr>
        <p:spPr bwMode="gray">
          <a:xfrm>
            <a:off x="1915175" y="4253950"/>
            <a:ext cx="5117753" cy="1057522"/>
          </a:xfrm>
          <a:prstGeom prst="rect">
            <a:avLst/>
          </a:prstGeom>
          <a:noFill/>
          <a:ln w="9525">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14:hiddenLine>
            </a:ext>
          </a:extLst>
        </p:spPr>
        <p:txBody>
          <a:bodyPr vert="horz" wrap="square" lIns="122238" tIns="120650" rIns="0" bIns="122238" numCol="1" spcCol="0" rtlCol="0" anchor="ctr" anchorCtr="0">
            <a:noAutofit/>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en-US" sz="2400" dirty="0" smtClean="0">
              <a:latin typeface="Georgia" panose="02040502050405020303" pitchFamily="18" charset="0"/>
            </a:endParaRPr>
          </a:p>
          <a:p>
            <a:r>
              <a:rPr lang="en-US" sz="2000" dirty="0" smtClean="0">
                <a:latin typeface="Georgia" panose="02040502050405020303" pitchFamily="18" charset="0"/>
              </a:rPr>
              <a:t>The Challenges </a:t>
            </a:r>
          </a:p>
          <a:p>
            <a:r>
              <a:rPr lang="en-US" sz="2000" dirty="0" smtClean="0">
                <a:latin typeface="Georgia" panose="02040502050405020303" pitchFamily="18" charset="0"/>
              </a:rPr>
              <a:t>Statistical Overview – State of Road Safety</a:t>
            </a:r>
            <a:endParaRPr lang="en-US" sz="2400" dirty="0" smtClean="0">
              <a:latin typeface="Georgia" panose="02040502050405020303" pitchFamily="18" charset="0"/>
            </a:endParaRPr>
          </a:p>
          <a:p>
            <a:r>
              <a:rPr lang="en-US" sz="2400" dirty="0" smtClean="0">
                <a:latin typeface="Georgia" panose="02040502050405020303" pitchFamily="18" charset="0"/>
              </a:rPr>
              <a:t>365 Days Program –</a:t>
            </a:r>
            <a:r>
              <a:rPr lang="en-US" sz="2000" dirty="0" smtClean="0">
                <a:latin typeface="Georgia" panose="02040502050405020303" pitchFamily="18" charset="0"/>
              </a:rPr>
              <a:t> Interventions </a:t>
            </a:r>
          </a:p>
          <a:p>
            <a:r>
              <a:rPr lang="en-US" sz="2000" dirty="0" smtClean="0">
                <a:latin typeface="Georgia" panose="02040502050405020303" pitchFamily="18" charset="0"/>
              </a:rPr>
              <a:t> Themes</a:t>
            </a:r>
          </a:p>
          <a:p>
            <a:endParaRPr lang="en-US" sz="2400" dirty="0" smtClean="0">
              <a:latin typeface="Georgia" panose="02040502050405020303" pitchFamily="18" charset="0"/>
            </a:endParaRPr>
          </a:p>
        </p:txBody>
      </p:sp>
      <p:pic>
        <p:nvPicPr>
          <p:cNvPr id="10" name="Picture 4" descr="PRESENTATI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505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64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Object 119" hidden="1"/>
          <p:cNvGraphicFramePr>
            <a:graphicFrameLocks noChangeAspect="1"/>
          </p:cNvGraphicFramePr>
          <p:nvPr>
            <p:custDataLst>
              <p:tags r:id="rId2"/>
            </p:custDataLst>
            <p:extLst>
              <p:ext uri="{D42A27DB-BD31-4B8C-83A1-F6EECF244321}">
                <p14:modId xmlns:p14="http://schemas.microsoft.com/office/powerpoint/2010/main" val="7291729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2" name="TextBox 61"/>
          <p:cNvSpPr txBox="1"/>
          <p:nvPr/>
        </p:nvSpPr>
        <p:spPr bwMode="gray">
          <a:xfrm>
            <a:off x="318441" y="592872"/>
            <a:ext cx="712052" cy="398264"/>
          </a:xfrm>
          <a:prstGeom prst="rect">
            <a:avLst/>
          </a:prstGeom>
          <a:noFill/>
        </p:spPr>
        <p:txBody>
          <a:bodyPr wrap="square" lIns="89611" tIns="44806" rIns="89611" bIns="44806" rtlCol="0">
            <a:spAutoFit/>
          </a:bodyPr>
          <a:lstStyle/>
          <a:p>
            <a:pPr marR="0" lvl="0" indent="0" algn="ctr" fontAlgn="base">
              <a:lnSpc>
                <a:spcPct val="100000"/>
              </a:lnSpc>
              <a:spcBef>
                <a:spcPct val="0"/>
              </a:spcBef>
              <a:spcAft>
                <a:spcPct val="0"/>
              </a:spcAft>
              <a:buClrTx/>
              <a:buSzTx/>
              <a:buFontTx/>
              <a:buNone/>
              <a:tabLst/>
              <a:defRPr/>
            </a:pPr>
            <a:r>
              <a:rPr lang="en-ZA" sz="1000" b="1" kern="0" dirty="0">
                <a:solidFill>
                  <a:schemeClr val="accent1"/>
                </a:solidFill>
                <a:latin typeface="Georgia" panose="02040502050405020303" pitchFamily="18" charset="0"/>
              </a:rPr>
              <a:t>13967 </a:t>
            </a:r>
          </a:p>
          <a:p>
            <a:pPr marL="0" marR="0" lvl="0" indent="0" algn="ctr" defTabSz="914400" eaLnBrk="1" fontAlgn="base" latinLnBrk="0" hangingPunct="1">
              <a:lnSpc>
                <a:spcPct val="100000"/>
              </a:lnSpc>
              <a:spcBef>
                <a:spcPct val="0"/>
              </a:spcBef>
              <a:spcAft>
                <a:spcPct val="0"/>
              </a:spcAft>
              <a:buClrTx/>
              <a:buSzTx/>
              <a:buFontTx/>
              <a:buNone/>
              <a:tabLst/>
              <a:defRPr/>
            </a:pPr>
            <a:r>
              <a:rPr lang="en-ZA" sz="1000" kern="0" dirty="0">
                <a:solidFill>
                  <a:schemeClr val="accent1"/>
                </a:solidFill>
              </a:rPr>
              <a:t>f</a:t>
            </a:r>
            <a:r>
              <a:rPr kumimoji="0" lang="en-ZA" sz="1000" b="0" i="0" u="none" strike="noStrike" kern="0" cap="none" spc="0" normalizeH="0" baseline="0" noProof="0" dirty="0" err="1" smtClean="0">
                <a:ln>
                  <a:noFill/>
                </a:ln>
                <a:solidFill>
                  <a:schemeClr val="accent1"/>
                </a:solidFill>
                <a:effectLst/>
                <a:uLnTx/>
                <a:uFillTx/>
              </a:rPr>
              <a:t>atalities</a:t>
            </a:r>
            <a:endParaRPr kumimoji="0" lang="en-ZA" sz="1000" b="0" i="0" u="none" strike="noStrike" kern="0" cap="none" spc="0" normalizeH="0" baseline="0" noProof="0" dirty="0" smtClean="0">
              <a:ln>
                <a:noFill/>
              </a:ln>
              <a:solidFill>
                <a:schemeClr val="accent1"/>
              </a:solidFill>
              <a:effectLst/>
              <a:uLnTx/>
              <a:uFillTx/>
            </a:endParaRPr>
          </a:p>
        </p:txBody>
      </p:sp>
      <p:grpSp>
        <p:nvGrpSpPr>
          <p:cNvPr id="63" name="Group 62"/>
          <p:cNvGrpSpPr/>
          <p:nvPr/>
        </p:nvGrpSpPr>
        <p:grpSpPr bwMode="gray">
          <a:xfrm>
            <a:off x="1505605" y="768387"/>
            <a:ext cx="7255679" cy="932421"/>
            <a:chOff x="1618029" y="3645024"/>
            <a:chExt cx="7178255" cy="2133994"/>
          </a:xfrm>
        </p:grpSpPr>
        <p:pic>
          <p:nvPicPr>
            <p:cNvPr id="64" name="Picture 2" descr="http://www.hotelmanager.net/it/wp-content/uploads/2014/09/freccia-trend.png"/>
            <p:cNvPicPr>
              <a:picLocks noChangeAspect="1" noChangeArrowheads="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gray">
            <a:xfrm flipV="1">
              <a:off x="1795409" y="3645024"/>
              <a:ext cx="7000875" cy="175817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bwMode="gray">
            <a:xfrm>
              <a:off x="1618029" y="3645024"/>
              <a:ext cx="7148404" cy="2133994"/>
            </a:xfrm>
            <a:prstGeom prst="rect">
              <a:avLst/>
            </a:prstGeom>
            <a:solidFill>
              <a:srgbClr val="FFFFFF">
                <a:alpha val="58000"/>
              </a:srgbClr>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600" b="0" i="0" u="none" strike="noStrike" kern="0" cap="none" spc="0" normalizeH="0" baseline="0" noProof="0" dirty="0" err="1" smtClean="0">
                <a:ln>
                  <a:noFill/>
                </a:ln>
                <a:solidFill>
                  <a:srgbClr val="000000"/>
                </a:solidFill>
                <a:effectLst/>
                <a:uLnTx/>
                <a:uFillTx/>
                <a:latin typeface="Arial"/>
                <a:ea typeface="+mn-ea"/>
                <a:cs typeface="+mn-cs"/>
              </a:endParaRPr>
            </a:p>
          </p:txBody>
        </p:sp>
      </p:grpSp>
      <p:cxnSp>
        <p:nvCxnSpPr>
          <p:cNvPr id="67" name="Straight Connector 66"/>
          <p:cNvCxnSpPr/>
          <p:nvPr/>
        </p:nvCxnSpPr>
        <p:spPr bwMode="gray">
          <a:xfrm>
            <a:off x="6678533" y="1033688"/>
            <a:ext cx="1932057" cy="0"/>
          </a:xfrm>
          <a:prstGeom prst="line">
            <a:avLst/>
          </a:prstGeom>
          <a:noFill/>
          <a:ln w="19050" cap="flat" cmpd="sng" algn="ctr">
            <a:solidFill>
              <a:schemeClr val="accent6"/>
            </a:solidFill>
            <a:prstDash val="solid"/>
            <a:headEnd type="triangle" w="med" len="med"/>
            <a:tailEnd type="triangle" w="med" len="med"/>
          </a:ln>
          <a:effectLst>
            <a:outerShdw blurRad="63500" sx="102000" sy="102000" algn="ctr" rotWithShape="0">
              <a:prstClr val="black">
                <a:alpha val="40000"/>
              </a:prstClr>
            </a:outerShdw>
          </a:effectLst>
        </p:spPr>
      </p:cxnSp>
      <p:sp>
        <p:nvSpPr>
          <p:cNvPr id="71" name="Rounded Rectangle 70"/>
          <p:cNvSpPr>
            <a:spLocks/>
          </p:cNvSpPr>
          <p:nvPr/>
        </p:nvSpPr>
        <p:spPr bwMode="gray">
          <a:xfrm>
            <a:off x="52084" y="1916832"/>
            <a:ext cx="1244767" cy="758874"/>
          </a:xfrm>
          <a:prstGeom prst="roundRect">
            <a:avLst>
              <a:gd name="adj" fmla="val 0"/>
            </a:avLst>
          </a:prstGeom>
          <a:solidFill>
            <a:schemeClr val="accent1"/>
          </a:solidFill>
          <a:ln w="25400" cap="flat" cmpd="sng" algn="ctr">
            <a:noFill/>
            <a:prstDash val="solid"/>
          </a:ln>
          <a:effectLst>
            <a:outerShdw blurRad="50800" dist="38100" algn="l" rotWithShape="0">
              <a:prstClr val="black">
                <a:alpha val="40000"/>
              </a:prstClr>
            </a:outerShdw>
          </a:effectLst>
        </p:spPr>
        <p:txBody>
          <a:bodyPr lIns="89592" tIns="44796" rIns="89592" bIns="44796" rtlCol="0"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FFFFFF"/>
                </a:solidFill>
                <a:effectLst/>
                <a:uLnTx/>
                <a:uFillTx/>
                <a:latin typeface="Georgia" pitchFamily="18" charset="0"/>
                <a:cs typeface="Arial" panose="020B0604020202020204" pitchFamily="34" charset="0"/>
              </a:rPr>
              <a:t>Strategic intent</a:t>
            </a:r>
          </a:p>
        </p:txBody>
      </p:sp>
      <p:cxnSp>
        <p:nvCxnSpPr>
          <p:cNvPr id="73" name="Straight Connector 72"/>
          <p:cNvCxnSpPr/>
          <p:nvPr/>
        </p:nvCxnSpPr>
        <p:spPr bwMode="gray">
          <a:xfrm>
            <a:off x="4746473" y="1033687"/>
            <a:ext cx="1932057" cy="0"/>
          </a:xfrm>
          <a:prstGeom prst="line">
            <a:avLst/>
          </a:prstGeom>
          <a:noFill/>
          <a:ln w="19050" cap="flat" cmpd="sng" algn="ctr">
            <a:solidFill>
              <a:schemeClr val="accent6"/>
            </a:solidFill>
            <a:prstDash val="solid"/>
            <a:headEnd type="triangle" w="med" len="med"/>
            <a:tailEnd type="triangle" w="med" len="med"/>
          </a:ln>
          <a:effectLst>
            <a:outerShdw blurRad="63500" sx="102000" sy="102000" algn="ctr" rotWithShape="0">
              <a:prstClr val="black">
                <a:alpha val="40000"/>
              </a:prstClr>
            </a:outerShdw>
          </a:effectLst>
        </p:spPr>
      </p:cxnSp>
      <p:cxnSp>
        <p:nvCxnSpPr>
          <p:cNvPr id="74" name="Straight Connector 73"/>
          <p:cNvCxnSpPr/>
          <p:nvPr/>
        </p:nvCxnSpPr>
        <p:spPr bwMode="gray">
          <a:xfrm>
            <a:off x="1436650" y="1033687"/>
            <a:ext cx="3270321" cy="0"/>
          </a:xfrm>
          <a:prstGeom prst="line">
            <a:avLst/>
          </a:prstGeom>
          <a:noFill/>
          <a:ln w="19050" cap="flat" cmpd="sng" algn="ctr">
            <a:solidFill>
              <a:schemeClr val="accent6"/>
            </a:solidFill>
            <a:prstDash val="solid"/>
            <a:headEnd type="triangle" w="med" len="med"/>
            <a:tailEnd type="triangle" w="med" len="med"/>
          </a:ln>
          <a:effectLst>
            <a:outerShdw blurRad="63500" sx="102000" sy="102000" algn="ctr" rotWithShape="0">
              <a:prstClr val="black">
                <a:alpha val="40000"/>
              </a:prstClr>
            </a:outerShdw>
          </a:effectLst>
        </p:spPr>
      </p:cxnSp>
      <p:sp>
        <p:nvSpPr>
          <p:cNvPr id="76" name="TextBox 30"/>
          <p:cNvSpPr txBox="1">
            <a:spLocks noChangeArrowheads="1"/>
          </p:cNvSpPr>
          <p:nvPr/>
        </p:nvSpPr>
        <p:spPr bwMode="gray">
          <a:xfrm>
            <a:off x="3518117" y="1569671"/>
            <a:ext cx="884377"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a:solidFill>
                  <a:schemeClr val="tx2"/>
                </a:solidFill>
                <a:latin typeface="Arial"/>
              </a:rPr>
              <a:t>Improve</a:t>
            </a:r>
          </a:p>
        </p:txBody>
      </p:sp>
      <p:sp>
        <p:nvSpPr>
          <p:cNvPr id="77" name="TextBox 30"/>
          <p:cNvSpPr txBox="1">
            <a:spLocks noChangeArrowheads="1"/>
          </p:cNvSpPr>
          <p:nvPr/>
        </p:nvSpPr>
        <p:spPr bwMode="gray">
          <a:xfrm>
            <a:off x="5405208" y="1353647"/>
            <a:ext cx="884377"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a:solidFill>
                  <a:schemeClr val="tx2"/>
                </a:solidFill>
                <a:latin typeface="Arial"/>
              </a:rPr>
              <a:t>Advance </a:t>
            </a:r>
          </a:p>
        </p:txBody>
      </p:sp>
      <p:sp>
        <p:nvSpPr>
          <p:cNvPr id="78" name="TextBox 30"/>
          <p:cNvSpPr txBox="1">
            <a:spLocks noChangeArrowheads="1"/>
          </p:cNvSpPr>
          <p:nvPr/>
        </p:nvSpPr>
        <p:spPr bwMode="gray">
          <a:xfrm>
            <a:off x="7051955" y="1129289"/>
            <a:ext cx="1411461"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smtClean="0">
                <a:solidFill>
                  <a:schemeClr val="tx2"/>
                </a:solidFill>
                <a:latin typeface="Arial"/>
              </a:rPr>
              <a:t>Lead</a:t>
            </a:r>
            <a:endParaRPr lang="en-ZA" altLang="en-US" sz="1200" b="1" dirty="0">
              <a:solidFill>
                <a:schemeClr val="tx2"/>
              </a:solidFill>
              <a:latin typeface="Arial"/>
            </a:endParaRPr>
          </a:p>
        </p:txBody>
      </p:sp>
      <p:sp>
        <p:nvSpPr>
          <p:cNvPr id="79" name="Rectangle 78"/>
          <p:cNvSpPr>
            <a:spLocks/>
          </p:cNvSpPr>
          <p:nvPr/>
        </p:nvSpPr>
        <p:spPr bwMode="gray">
          <a:xfrm>
            <a:off x="3078305" y="1916832"/>
            <a:ext cx="1764000" cy="758874"/>
          </a:xfrm>
          <a:prstGeom prst="rect">
            <a:avLst/>
          </a:prstGeom>
          <a:solidFill>
            <a:schemeClr val="accent4"/>
          </a:solidFill>
          <a:ln w="9525" cap="flat" cmpd="sng" algn="ctr">
            <a:noFill/>
            <a:prstDash val="solid"/>
          </a:ln>
          <a:effectLst/>
        </p:spPr>
        <p:txBody>
          <a:bodyPr lIns="89611" tIns="44806" rIns="89611" bIns="44806" rtlCol="0"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altLang="en-US" sz="1200" b="1" i="0" u="none" strike="noStrike" kern="0" cap="none" spc="0" normalizeH="0" baseline="0" noProof="0" dirty="0" smtClean="0">
                <a:ln>
                  <a:noFill/>
                </a:ln>
                <a:solidFill>
                  <a:schemeClr val="accent1">
                    <a:lumMod val="50000"/>
                  </a:schemeClr>
                </a:solidFill>
                <a:effectLst/>
                <a:uLnTx/>
                <a:uFillTx/>
                <a:latin typeface="Arial"/>
                <a:ea typeface="+mn-ea"/>
                <a:cs typeface="Arial" panose="020B0604020202020204" pitchFamily="34" charset="0"/>
              </a:rPr>
              <a:t>Build institutional credibility and improve road user behaviour  </a:t>
            </a:r>
          </a:p>
        </p:txBody>
      </p:sp>
      <p:sp>
        <p:nvSpPr>
          <p:cNvPr id="80" name="Rectangle 79"/>
          <p:cNvSpPr>
            <a:spLocks/>
          </p:cNvSpPr>
          <p:nvPr/>
        </p:nvSpPr>
        <p:spPr bwMode="gray">
          <a:xfrm>
            <a:off x="4947396" y="1916832"/>
            <a:ext cx="1800000" cy="758874"/>
          </a:xfrm>
          <a:prstGeom prst="rect">
            <a:avLst/>
          </a:prstGeom>
          <a:solidFill>
            <a:schemeClr val="accent4"/>
          </a:solidFill>
          <a:ln w="9525" cap="flat" cmpd="sng" algn="ctr">
            <a:noFill/>
            <a:prstDash val="solid"/>
          </a:ln>
          <a:effectLst/>
        </p:spPr>
        <p:txBody>
          <a:bodyPr lIns="89611" tIns="44806" rIns="89611" bIns="44806" rtlCol="0"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altLang="en-US" sz="1200" b="1" i="0" u="none" strike="noStrike" kern="0" cap="none" spc="0" normalizeH="0" baseline="0" noProof="0" dirty="0" smtClean="0">
                <a:ln>
                  <a:noFill/>
                </a:ln>
                <a:solidFill>
                  <a:schemeClr val="accent1">
                    <a:lumMod val="50000"/>
                  </a:schemeClr>
                </a:solidFill>
                <a:effectLst/>
                <a:uLnTx/>
                <a:uFillTx/>
                <a:latin typeface="Arial"/>
                <a:ea typeface="+mn-ea"/>
                <a:cs typeface="Arial" panose="020B0604020202020204" pitchFamily="34" charset="0"/>
              </a:rPr>
              <a:t>Significantly </a:t>
            </a:r>
            <a:r>
              <a:rPr lang="en-ZA" altLang="en-US" sz="1200" b="1" kern="0" dirty="0" smtClean="0">
                <a:solidFill>
                  <a:schemeClr val="accent1">
                    <a:lumMod val="50000"/>
                  </a:schemeClr>
                </a:solidFill>
                <a:latin typeface="Arial"/>
                <a:cs typeface="Arial" panose="020B0604020202020204" pitchFamily="34" charset="0"/>
              </a:rPr>
              <a:t>reduce </a:t>
            </a:r>
            <a:r>
              <a:rPr kumimoji="0" lang="en-ZA" altLang="en-US" sz="1200" b="1" i="0" u="none" strike="noStrike" kern="0" cap="none" spc="0" normalizeH="0" baseline="0" noProof="0" dirty="0" smtClean="0">
                <a:ln>
                  <a:noFill/>
                </a:ln>
                <a:solidFill>
                  <a:schemeClr val="accent1">
                    <a:lumMod val="50000"/>
                  </a:schemeClr>
                </a:solidFill>
                <a:effectLst/>
                <a:uLnTx/>
                <a:uFillTx/>
                <a:latin typeface="Arial"/>
                <a:ea typeface="+mn-ea"/>
                <a:cs typeface="Arial" panose="020B0604020202020204" pitchFamily="34" charset="0"/>
              </a:rPr>
              <a:t>crashes, minimize injuries and their consequences</a:t>
            </a:r>
          </a:p>
        </p:txBody>
      </p:sp>
      <p:sp>
        <p:nvSpPr>
          <p:cNvPr id="81" name="Rectangle 80"/>
          <p:cNvSpPr>
            <a:spLocks/>
          </p:cNvSpPr>
          <p:nvPr/>
        </p:nvSpPr>
        <p:spPr bwMode="gray">
          <a:xfrm>
            <a:off x="6839685" y="1916832"/>
            <a:ext cx="1836000" cy="758874"/>
          </a:xfrm>
          <a:prstGeom prst="rect">
            <a:avLst/>
          </a:prstGeom>
          <a:solidFill>
            <a:schemeClr val="accent4"/>
          </a:solidFill>
          <a:ln w="9525" cap="flat" cmpd="sng" algn="ctr">
            <a:noFill/>
            <a:prstDash val="solid"/>
          </a:ln>
          <a:effectLst/>
        </p:spPr>
        <p:txBody>
          <a:bodyPr lIns="89611" tIns="44806" rIns="89611" bIns="44806" rtlCol="0"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altLang="en-US" sz="1200" b="1" i="0" u="none" strike="noStrike" kern="0" cap="none" spc="0" normalizeH="0" baseline="0" noProof="0" dirty="0" smtClean="0">
                <a:ln>
                  <a:noFill/>
                </a:ln>
                <a:solidFill>
                  <a:schemeClr val="accent1">
                    <a:lumMod val="50000"/>
                  </a:schemeClr>
                </a:solidFill>
                <a:effectLst/>
                <a:uLnTx/>
                <a:uFillTx/>
                <a:latin typeface="Arial"/>
                <a:ea typeface="+mn-ea"/>
                <a:cs typeface="Arial" panose="020B0604020202020204" pitchFamily="34" charset="0"/>
              </a:rPr>
              <a:t>Become best in Africa through greater incorporation of global trends</a:t>
            </a:r>
          </a:p>
        </p:txBody>
      </p:sp>
      <p:sp>
        <p:nvSpPr>
          <p:cNvPr id="82" name="TextBox 30"/>
          <p:cNvSpPr txBox="1">
            <a:spLocks noChangeArrowheads="1"/>
          </p:cNvSpPr>
          <p:nvPr/>
        </p:nvSpPr>
        <p:spPr bwMode="gray">
          <a:xfrm>
            <a:off x="1770048" y="1569671"/>
            <a:ext cx="884377"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a:solidFill>
                  <a:schemeClr val="tx2"/>
                </a:solidFill>
                <a:latin typeface="Arial"/>
              </a:rPr>
              <a:t>Enable</a:t>
            </a:r>
          </a:p>
        </p:txBody>
      </p:sp>
      <p:sp>
        <p:nvSpPr>
          <p:cNvPr id="83" name="Rectangle 82"/>
          <p:cNvSpPr>
            <a:spLocks/>
          </p:cNvSpPr>
          <p:nvPr/>
        </p:nvSpPr>
        <p:spPr bwMode="gray">
          <a:xfrm>
            <a:off x="1420236" y="1916832"/>
            <a:ext cx="1584000" cy="758874"/>
          </a:xfrm>
          <a:prstGeom prst="rect">
            <a:avLst/>
          </a:prstGeom>
          <a:solidFill>
            <a:schemeClr val="accent4"/>
          </a:solidFill>
          <a:ln w="9525" cap="flat" cmpd="sng" algn="ctr">
            <a:noFill/>
            <a:prstDash val="solid"/>
          </a:ln>
          <a:effectLst/>
        </p:spPr>
        <p:txBody>
          <a:bodyPr lIns="89611" tIns="44806" rIns="89611" bIns="44806"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altLang="en-US" sz="1200" b="1" i="0" u="none" strike="noStrike" kern="0" cap="none" spc="0" normalizeH="0" baseline="0" noProof="0" dirty="0" smtClean="0">
                <a:ln>
                  <a:noFill/>
                </a:ln>
                <a:solidFill>
                  <a:schemeClr val="accent1">
                    <a:lumMod val="50000"/>
                  </a:schemeClr>
                </a:solidFill>
                <a:effectLst/>
                <a:uLnTx/>
                <a:uFillTx/>
                <a:latin typeface="Arial"/>
                <a:ea typeface="+mn-ea"/>
                <a:cs typeface="Arial" panose="020B0604020202020204" pitchFamily="34" charset="0"/>
              </a:rPr>
              <a:t>Establish solid foundation for safety management </a:t>
            </a:r>
          </a:p>
        </p:txBody>
      </p:sp>
      <p:sp>
        <p:nvSpPr>
          <p:cNvPr id="84" name="TextBox 30"/>
          <p:cNvSpPr txBox="1">
            <a:spLocks noChangeArrowheads="1"/>
          </p:cNvSpPr>
          <p:nvPr/>
        </p:nvSpPr>
        <p:spPr bwMode="gray">
          <a:xfrm>
            <a:off x="1508142" y="822857"/>
            <a:ext cx="1256702" cy="24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ZA" altLang="en-US" sz="1000" b="1" i="1" dirty="0">
                <a:solidFill>
                  <a:schemeClr val="accent6">
                    <a:lumMod val="75000"/>
                  </a:schemeClr>
                </a:solidFill>
                <a:latin typeface="Arial"/>
              </a:rPr>
              <a:t>June ’16 – </a:t>
            </a:r>
            <a:r>
              <a:rPr lang="en-ZA" altLang="en-US" sz="1000" b="1" i="1" dirty="0" smtClean="0">
                <a:solidFill>
                  <a:schemeClr val="accent6">
                    <a:lumMod val="75000"/>
                  </a:schemeClr>
                </a:solidFill>
                <a:latin typeface="Arial"/>
              </a:rPr>
              <a:t>Feb’17</a:t>
            </a:r>
            <a:endParaRPr lang="en-ZA" altLang="en-US" sz="1000" b="1" i="1" dirty="0">
              <a:solidFill>
                <a:schemeClr val="accent6">
                  <a:lumMod val="75000"/>
                </a:schemeClr>
              </a:solidFill>
              <a:latin typeface="Arial"/>
            </a:endParaRPr>
          </a:p>
        </p:txBody>
      </p:sp>
      <p:sp>
        <p:nvSpPr>
          <p:cNvPr id="85" name="TextBox 30"/>
          <p:cNvSpPr txBox="1">
            <a:spLocks noChangeArrowheads="1"/>
          </p:cNvSpPr>
          <p:nvPr/>
        </p:nvSpPr>
        <p:spPr bwMode="gray">
          <a:xfrm>
            <a:off x="3191629" y="822857"/>
            <a:ext cx="1256702" cy="24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000" b="1" i="1" dirty="0">
                <a:solidFill>
                  <a:schemeClr val="accent6">
                    <a:lumMod val="75000"/>
                  </a:schemeClr>
                </a:solidFill>
                <a:latin typeface="Arial"/>
              </a:rPr>
              <a:t>Mar </a:t>
            </a:r>
            <a:r>
              <a:rPr lang="en-ZA" altLang="en-US" sz="1000" b="1" i="1" dirty="0" smtClean="0">
                <a:solidFill>
                  <a:schemeClr val="accent6">
                    <a:lumMod val="75000"/>
                  </a:schemeClr>
                </a:solidFill>
                <a:latin typeface="Arial"/>
              </a:rPr>
              <a:t>’17 – </a:t>
            </a:r>
            <a:r>
              <a:rPr lang="en-ZA" altLang="en-US" sz="1000" b="1" i="1" dirty="0">
                <a:solidFill>
                  <a:schemeClr val="accent6">
                    <a:lumMod val="75000"/>
                  </a:schemeClr>
                </a:solidFill>
                <a:latin typeface="Arial"/>
              </a:rPr>
              <a:t>Feb ‘</a:t>
            </a:r>
            <a:r>
              <a:rPr lang="en-ZA" altLang="en-US" sz="1000" b="1" i="1" dirty="0" smtClean="0">
                <a:solidFill>
                  <a:schemeClr val="accent6">
                    <a:lumMod val="75000"/>
                  </a:schemeClr>
                </a:solidFill>
                <a:latin typeface="Arial"/>
              </a:rPr>
              <a:t>18</a:t>
            </a:r>
            <a:endParaRPr lang="en-ZA" altLang="en-US" sz="1000" b="1" i="1" dirty="0">
              <a:solidFill>
                <a:schemeClr val="accent6">
                  <a:lumMod val="75000"/>
                </a:schemeClr>
              </a:solidFill>
              <a:latin typeface="Arial"/>
            </a:endParaRPr>
          </a:p>
        </p:txBody>
      </p:sp>
      <p:sp>
        <p:nvSpPr>
          <p:cNvPr id="86" name="TextBox 30"/>
          <p:cNvSpPr txBox="1">
            <a:spLocks noChangeArrowheads="1"/>
          </p:cNvSpPr>
          <p:nvPr/>
        </p:nvSpPr>
        <p:spPr bwMode="gray">
          <a:xfrm>
            <a:off x="5084150" y="822857"/>
            <a:ext cx="1256702" cy="244375"/>
          </a:xfrm>
          <a:prstGeom prst="rect">
            <a:avLst/>
          </a:prstGeom>
          <a:noFill/>
          <a:ln>
            <a:noFill/>
          </a:ln>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000" b="1" i="1" dirty="0">
                <a:solidFill>
                  <a:schemeClr val="accent6">
                    <a:lumMod val="75000"/>
                  </a:schemeClr>
                </a:solidFill>
                <a:latin typeface="Arial"/>
              </a:rPr>
              <a:t>Mar </a:t>
            </a:r>
            <a:r>
              <a:rPr lang="en-ZA" altLang="en-US" sz="1000" b="1" i="1" dirty="0" smtClean="0">
                <a:solidFill>
                  <a:schemeClr val="accent6">
                    <a:lumMod val="75000"/>
                  </a:schemeClr>
                </a:solidFill>
                <a:latin typeface="Arial"/>
              </a:rPr>
              <a:t>’18 </a:t>
            </a:r>
            <a:r>
              <a:rPr lang="en-ZA" altLang="en-US" sz="1000" b="1" i="1" dirty="0">
                <a:solidFill>
                  <a:schemeClr val="accent6">
                    <a:lumMod val="75000"/>
                  </a:schemeClr>
                </a:solidFill>
                <a:latin typeface="Arial"/>
              </a:rPr>
              <a:t>Feb </a:t>
            </a:r>
            <a:r>
              <a:rPr lang="en-ZA" altLang="en-US" sz="1000" b="1" i="1" dirty="0" smtClean="0">
                <a:solidFill>
                  <a:schemeClr val="accent6">
                    <a:lumMod val="75000"/>
                  </a:schemeClr>
                </a:solidFill>
                <a:latin typeface="Arial"/>
              </a:rPr>
              <a:t>‘20</a:t>
            </a:r>
            <a:endParaRPr lang="en-ZA" altLang="en-US" sz="1000" b="1" i="1" dirty="0">
              <a:solidFill>
                <a:schemeClr val="accent6">
                  <a:lumMod val="75000"/>
                </a:schemeClr>
              </a:solidFill>
              <a:latin typeface="Arial"/>
            </a:endParaRPr>
          </a:p>
        </p:txBody>
      </p:sp>
      <p:sp>
        <p:nvSpPr>
          <p:cNvPr id="87" name="TextBox 30"/>
          <p:cNvSpPr txBox="1">
            <a:spLocks noChangeArrowheads="1"/>
          </p:cNvSpPr>
          <p:nvPr/>
        </p:nvSpPr>
        <p:spPr bwMode="gray">
          <a:xfrm>
            <a:off x="7016210" y="822857"/>
            <a:ext cx="1256702" cy="24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000" b="1" i="1" dirty="0">
                <a:solidFill>
                  <a:schemeClr val="accent6">
                    <a:lumMod val="75000"/>
                  </a:schemeClr>
                </a:solidFill>
                <a:latin typeface="Arial"/>
              </a:rPr>
              <a:t>Mar </a:t>
            </a:r>
            <a:r>
              <a:rPr lang="en-ZA" altLang="en-US" sz="1000" b="1" i="1" dirty="0" smtClean="0">
                <a:solidFill>
                  <a:schemeClr val="accent6">
                    <a:lumMod val="75000"/>
                  </a:schemeClr>
                </a:solidFill>
                <a:latin typeface="Arial"/>
              </a:rPr>
              <a:t>’20 </a:t>
            </a:r>
            <a:r>
              <a:rPr lang="en-ZA" altLang="en-US" sz="1000" b="1" i="1" dirty="0">
                <a:solidFill>
                  <a:schemeClr val="accent6">
                    <a:lumMod val="75000"/>
                  </a:schemeClr>
                </a:solidFill>
                <a:latin typeface="Arial"/>
              </a:rPr>
              <a:t>– Feb ‘30</a:t>
            </a:r>
          </a:p>
        </p:txBody>
      </p:sp>
      <p:sp>
        <p:nvSpPr>
          <p:cNvPr id="88" name="TextBox 30"/>
          <p:cNvSpPr txBox="1">
            <a:spLocks noChangeArrowheads="1"/>
          </p:cNvSpPr>
          <p:nvPr/>
        </p:nvSpPr>
        <p:spPr bwMode="gray">
          <a:xfrm>
            <a:off x="7109514" y="527372"/>
            <a:ext cx="1070095"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a:solidFill>
                  <a:schemeClr val="accent1"/>
                </a:solidFill>
                <a:latin typeface="Arial"/>
              </a:rPr>
              <a:t>Long term</a:t>
            </a:r>
          </a:p>
        </p:txBody>
      </p:sp>
      <p:sp>
        <p:nvSpPr>
          <p:cNvPr id="89" name="TextBox 30"/>
          <p:cNvSpPr txBox="1">
            <a:spLocks noChangeArrowheads="1"/>
          </p:cNvSpPr>
          <p:nvPr/>
        </p:nvSpPr>
        <p:spPr bwMode="gray">
          <a:xfrm>
            <a:off x="5064826" y="527372"/>
            <a:ext cx="1295351"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a:solidFill>
                  <a:schemeClr val="accent1"/>
                </a:solidFill>
                <a:latin typeface="Arial"/>
              </a:rPr>
              <a:t>Medium term</a:t>
            </a:r>
          </a:p>
        </p:txBody>
      </p:sp>
      <p:sp>
        <p:nvSpPr>
          <p:cNvPr id="90" name="TextBox 30"/>
          <p:cNvSpPr txBox="1">
            <a:spLocks noChangeArrowheads="1"/>
          </p:cNvSpPr>
          <p:nvPr/>
        </p:nvSpPr>
        <p:spPr bwMode="gray">
          <a:xfrm>
            <a:off x="2136493" y="527372"/>
            <a:ext cx="1464775"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1" tIns="44806" rIns="89611" bIns="4480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ZA" altLang="en-US" sz="1200" b="1" dirty="0">
                <a:solidFill>
                  <a:schemeClr val="accent1"/>
                </a:solidFill>
                <a:latin typeface="Arial"/>
              </a:rPr>
              <a:t>Short term </a:t>
            </a:r>
          </a:p>
        </p:txBody>
      </p:sp>
      <p:sp>
        <p:nvSpPr>
          <p:cNvPr id="91" name="Rounded Rectangle 90"/>
          <p:cNvSpPr>
            <a:spLocks/>
          </p:cNvSpPr>
          <p:nvPr/>
        </p:nvSpPr>
        <p:spPr bwMode="gray">
          <a:xfrm>
            <a:off x="52084" y="3103333"/>
            <a:ext cx="1244767" cy="2989491"/>
          </a:xfrm>
          <a:prstGeom prst="roundRect">
            <a:avLst>
              <a:gd name="adj" fmla="val 0"/>
            </a:avLst>
          </a:prstGeom>
          <a:solidFill>
            <a:schemeClr val="accent1"/>
          </a:solidFill>
          <a:ln w="25400" cap="flat" cmpd="sng" algn="ctr">
            <a:noFill/>
            <a:prstDash val="solid"/>
          </a:ln>
          <a:effectLst>
            <a:outerShdw blurRad="50800" dist="38100" algn="l" rotWithShape="0">
              <a:prstClr val="black">
                <a:alpha val="40000"/>
              </a:prstClr>
            </a:outerShdw>
          </a:effectLst>
        </p:spPr>
        <p:txBody>
          <a:bodyPr lIns="89592" tIns="44796" rIns="89592" bIns="44796"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FFFFFF"/>
                </a:solidFill>
                <a:effectLst/>
                <a:uLnTx/>
                <a:uFillTx/>
                <a:latin typeface="Georgia" pitchFamily="18" charset="0"/>
                <a:cs typeface="Arial" panose="020B0604020202020204" pitchFamily="34" charset="0"/>
              </a:rPr>
              <a:t>Key focus areas</a:t>
            </a:r>
          </a:p>
        </p:txBody>
      </p:sp>
      <p:pic>
        <p:nvPicPr>
          <p:cNvPr id="92" name="Picture 91"/>
          <p:cNvPicPr>
            <a:picLocks noChangeAspect="1"/>
          </p:cNvPicPr>
          <p:nvPr/>
        </p:nvPicPr>
        <p:blipFill rotWithShape="1">
          <a:blip r:embed="rId7" cstate="print">
            <a:clrChange>
              <a:clrFrom>
                <a:srgbClr val="FFFFFF"/>
              </a:clrFrom>
              <a:clrTo>
                <a:srgbClr val="FFFFFF">
                  <a:alpha val="0"/>
                </a:srgbClr>
              </a:clrTo>
            </a:clrChange>
            <a:duotone>
              <a:srgbClr val="F0F0F0">
                <a:shade val="45000"/>
                <a:satMod val="135000"/>
              </a:srgbClr>
              <a:prstClr val="white"/>
            </a:duotone>
            <a:extLst>
              <a:ext uri="{28A0092B-C50C-407E-A947-70E740481C1C}">
                <a14:useLocalDpi xmlns:a14="http://schemas.microsoft.com/office/drawing/2010/main" val="0"/>
              </a:ext>
            </a:extLst>
          </a:blip>
          <a:srcRect l="68561" t="4173" r="1597" b="68763"/>
          <a:stretch/>
        </p:blipFill>
        <p:spPr bwMode="gray">
          <a:xfrm>
            <a:off x="7745110" y="1437766"/>
            <a:ext cx="683275" cy="478265"/>
          </a:xfrm>
          <a:prstGeom prst="rect">
            <a:avLst/>
          </a:prstGeom>
        </p:spPr>
      </p:pic>
      <p:cxnSp>
        <p:nvCxnSpPr>
          <p:cNvPr id="97" name="Straight Connector 96"/>
          <p:cNvCxnSpPr/>
          <p:nvPr/>
        </p:nvCxnSpPr>
        <p:spPr bwMode="gray">
          <a:xfrm flipH="1">
            <a:off x="1269773" y="6301985"/>
            <a:ext cx="7432776" cy="6051"/>
          </a:xfrm>
          <a:prstGeom prst="line">
            <a:avLst/>
          </a:prstGeom>
          <a:noFill/>
          <a:ln w="38100" cap="flat" cmpd="sng" algn="ctr">
            <a:solidFill>
              <a:schemeClr val="accent3"/>
            </a:solidFill>
            <a:prstDash val="solid"/>
            <a:headEnd type="triangle" w="med" len="med"/>
            <a:tailEnd type="none" w="med" len="med"/>
          </a:ln>
          <a:effectLst/>
        </p:spPr>
      </p:cxnSp>
      <p:sp>
        <p:nvSpPr>
          <p:cNvPr id="98" name="Rectangle 97"/>
          <p:cNvSpPr/>
          <p:nvPr/>
        </p:nvSpPr>
        <p:spPr bwMode="gray">
          <a:xfrm>
            <a:off x="3982991" y="6209451"/>
            <a:ext cx="2040201" cy="191119"/>
          </a:xfrm>
          <a:prstGeom prst="rect">
            <a:avLst/>
          </a:prstGeom>
          <a:solidFill>
            <a:srgbClr val="FFFFFF"/>
          </a:solidFill>
          <a:ln w="9525" cap="flat" cmpd="sng" algn="ctr">
            <a:noFill/>
            <a:prstDash val="solid"/>
          </a:ln>
          <a:effectLst/>
        </p:spPr>
        <p:txBody>
          <a:bodyPr lIns="89611" tIns="44806" rIns="89611" bIns="44806"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altLang="en-US" sz="1200" b="1" i="1" u="none" strike="noStrike" kern="0" cap="none" spc="0" normalizeH="0" baseline="0" noProof="0" dirty="0" smtClean="0">
                <a:ln>
                  <a:noFill/>
                </a:ln>
                <a:solidFill>
                  <a:schemeClr val="accent3"/>
                </a:solidFill>
                <a:effectLst/>
                <a:uLnTx/>
                <a:uFillTx/>
                <a:latin typeface="Arial"/>
                <a:ea typeface="+mn-ea"/>
                <a:cs typeface="+mn-cs"/>
              </a:rPr>
              <a:t>Continuous improvement</a:t>
            </a:r>
          </a:p>
        </p:txBody>
      </p:sp>
      <p:sp>
        <p:nvSpPr>
          <p:cNvPr id="99" name="TextBox 98"/>
          <p:cNvSpPr txBox="1"/>
          <p:nvPr/>
        </p:nvSpPr>
        <p:spPr bwMode="gray">
          <a:xfrm>
            <a:off x="8623152" y="6164952"/>
            <a:ext cx="537288" cy="2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11" tIns="44806" rIns="89611" bIns="44806">
            <a:spAutoFit/>
          </a:bodyPr>
          <a:lstStyle>
            <a:defPPr>
              <a:defRPr lang="en-US"/>
            </a:defPPr>
            <a:lvl1pPr algn="ctr" fontAlgn="base">
              <a:spcBef>
                <a:spcPct val="0"/>
              </a:spcBef>
              <a:spcAft>
                <a:spcPct val="0"/>
              </a:spcAft>
              <a:defRPr sz="1200" b="1">
                <a:solidFill>
                  <a:schemeClr val="tx2"/>
                </a:solidFill>
                <a:latin typeface="Arial"/>
                <a:cs typeface="Arial" pitchFamily="34" charset="0"/>
              </a:defRPr>
            </a:lvl1pPr>
            <a:lvl2pPr marL="742950" indent="-285750">
              <a:defRPr>
                <a:latin typeface="Arial" pitchFamily="34" charset="0"/>
                <a:cs typeface="Arial" pitchFamily="34" charset="0"/>
              </a:defRPr>
            </a:lvl2pPr>
            <a:lvl3pPr marL="1143000" indent="-228600">
              <a:defRPr>
                <a:latin typeface="Arial" pitchFamily="34" charset="0"/>
                <a:cs typeface="Arial" pitchFamily="34" charset="0"/>
              </a:defRPr>
            </a:lvl3pPr>
            <a:lvl4pPr marL="1600200" indent="-228600">
              <a:defRPr>
                <a:latin typeface="Arial" pitchFamily="34" charset="0"/>
                <a:cs typeface="Arial" pitchFamily="34" charset="0"/>
              </a:defRPr>
            </a:lvl4pPr>
            <a:lvl5pPr marL="2057400" indent="-22860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ZA" dirty="0"/>
              <a:t>Time</a:t>
            </a:r>
          </a:p>
        </p:txBody>
      </p:sp>
      <p:grpSp>
        <p:nvGrpSpPr>
          <p:cNvPr id="6" name="Group 5"/>
          <p:cNvGrpSpPr/>
          <p:nvPr/>
        </p:nvGrpSpPr>
        <p:grpSpPr bwMode="gray">
          <a:xfrm>
            <a:off x="3078305" y="5163158"/>
            <a:ext cx="3669091" cy="423447"/>
            <a:chOff x="3133725" y="5220588"/>
            <a:chExt cx="3669091" cy="423447"/>
          </a:xfrm>
        </p:grpSpPr>
        <p:sp>
          <p:nvSpPr>
            <p:cNvPr id="103" name="Rectangle 102"/>
            <p:cNvSpPr>
              <a:spLocks/>
            </p:cNvSpPr>
            <p:nvPr/>
          </p:nvSpPr>
          <p:spPr bwMode="gray">
            <a:xfrm>
              <a:off x="3133725" y="5220588"/>
              <a:ext cx="176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Improved data management </a:t>
              </a:r>
            </a:p>
          </p:txBody>
        </p:sp>
        <p:sp>
          <p:nvSpPr>
            <p:cNvPr id="110" name="Rectangle 109"/>
            <p:cNvSpPr>
              <a:spLocks/>
            </p:cNvSpPr>
            <p:nvPr/>
          </p:nvSpPr>
          <p:spPr bwMode="gray">
            <a:xfrm>
              <a:off x="5002816" y="5220588"/>
              <a:ext cx="1800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Strengthened road safety R&amp;D </a:t>
              </a:r>
            </a:p>
          </p:txBody>
        </p:sp>
      </p:grpSp>
      <p:grpSp>
        <p:nvGrpSpPr>
          <p:cNvPr id="7" name="Group 6"/>
          <p:cNvGrpSpPr/>
          <p:nvPr/>
        </p:nvGrpSpPr>
        <p:grpSpPr bwMode="gray">
          <a:xfrm>
            <a:off x="3078305" y="5634866"/>
            <a:ext cx="3669091" cy="449830"/>
            <a:chOff x="3133725" y="5715475"/>
            <a:chExt cx="3669091" cy="449830"/>
          </a:xfrm>
        </p:grpSpPr>
        <p:sp>
          <p:nvSpPr>
            <p:cNvPr id="106" name="Rectangle 105"/>
            <p:cNvSpPr>
              <a:spLocks/>
            </p:cNvSpPr>
            <p:nvPr/>
          </p:nvSpPr>
          <p:spPr bwMode="gray">
            <a:xfrm>
              <a:off x="3133725" y="5741857"/>
              <a:ext cx="176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Effective use of resources</a:t>
              </a:r>
            </a:p>
          </p:txBody>
        </p:sp>
        <p:sp>
          <p:nvSpPr>
            <p:cNvPr id="112" name="Rectangle 111"/>
            <p:cNvSpPr>
              <a:spLocks/>
            </p:cNvSpPr>
            <p:nvPr/>
          </p:nvSpPr>
          <p:spPr bwMode="gray">
            <a:xfrm>
              <a:off x="5002816" y="5715475"/>
              <a:ext cx="1800000" cy="449830"/>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lvl="0" algn="ctr" fontAlgn="base">
                <a:spcBef>
                  <a:spcPct val="0"/>
                </a:spcBef>
                <a:spcAft>
                  <a:spcPct val="0"/>
                </a:spcAft>
                <a:defRPr/>
              </a:pPr>
              <a:r>
                <a:rPr lang="en-ZA" sz="1200" b="1" dirty="0">
                  <a:solidFill>
                    <a:srgbClr val="FF0000"/>
                  </a:solidFill>
                </a:rPr>
                <a:t>AARTO ROLL OUT</a:t>
              </a: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 Improved</a:t>
              </a:r>
              <a:r>
                <a:rPr kumimoji="0" lang="en-ZA" sz="1200" b="0" i="0" u="none" strike="noStrike" kern="0" cap="none" spc="0" normalizeH="0" noProof="0" dirty="0" smtClean="0">
                  <a:ln>
                    <a:noFill/>
                  </a:ln>
                  <a:solidFill>
                    <a:srgbClr val="000000"/>
                  </a:solidFill>
                  <a:effectLst/>
                  <a:uLnTx/>
                  <a:uFillTx/>
                  <a:latin typeface="Arial"/>
                  <a:ea typeface="+mn-ea"/>
                  <a:cs typeface="Arial" panose="020B0604020202020204" pitchFamily="34" charset="0"/>
                </a:rPr>
                <a:t> </a:t>
              </a: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post crash response</a:t>
              </a:r>
            </a:p>
          </p:txBody>
        </p:sp>
      </p:grpSp>
      <p:grpSp>
        <p:nvGrpSpPr>
          <p:cNvPr id="2" name="Group 1"/>
          <p:cNvGrpSpPr/>
          <p:nvPr/>
        </p:nvGrpSpPr>
        <p:grpSpPr bwMode="gray">
          <a:xfrm>
            <a:off x="1420236" y="3103334"/>
            <a:ext cx="7255449" cy="387289"/>
            <a:chOff x="1475656" y="3085495"/>
            <a:chExt cx="7255449" cy="423447"/>
          </a:xfrm>
        </p:grpSpPr>
        <p:sp>
          <p:nvSpPr>
            <p:cNvPr id="93" name="Rectangle 92"/>
            <p:cNvSpPr>
              <a:spLocks/>
            </p:cNvSpPr>
            <p:nvPr/>
          </p:nvSpPr>
          <p:spPr bwMode="gray">
            <a:xfrm>
              <a:off x="1475656" y="3085495"/>
              <a:ext cx="158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ZA" sz="1200" kern="0" noProof="0" dirty="0" smtClean="0">
                  <a:solidFill>
                    <a:srgbClr val="000000"/>
                  </a:solidFill>
                  <a:latin typeface="Arial"/>
                  <a:cs typeface="Arial" panose="020B0604020202020204" pitchFamily="34" charset="0"/>
                </a:rPr>
                <a:t>Initiate all required policies/strategies</a:t>
              </a:r>
              <a:endPar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endParaRPr>
            </a:p>
          </p:txBody>
        </p:sp>
        <p:sp>
          <p:nvSpPr>
            <p:cNvPr id="100" name="Rectangle 99"/>
            <p:cNvSpPr>
              <a:spLocks/>
            </p:cNvSpPr>
            <p:nvPr/>
          </p:nvSpPr>
          <p:spPr bwMode="gray">
            <a:xfrm>
              <a:off x="3133725" y="3085495"/>
              <a:ext cx="176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Improve user awareness</a:t>
              </a:r>
            </a:p>
          </p:txBody>
        </p:sp>
        <p:sp>
          <p:nvSpPr>
            <p:cNvPr id="107" name="Rectangle 106"/>
            <p:cNvSpPr>
              <a:spLocks/>
            </p:cNvSpPr>
            <p:nvPr/>
          </p:nvSpPr>
          <p:spPr bwMode="gray">
            <a:xfrm>
              <a:off x="5002816" y="3085495"/>
              <a:ext cx="1800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Improved vehicle safety</a:t>
              </a:r>
            </a:p>
          </p:txBody>
        </p:sp>
        <p:sp>
          <p:nvSpPr>
            <p:cNvPr id="113" name="Rectangle 112"/>
            <p:cNvSpPr>
              <a:spLocks/>
            </p:cNvSpPr>
            <p:nvPr/>
          </p:nvSpPr>
          <p:spPr bwMode="gray">
            <a:xfrm>
              <a:off x="6895105" y="3085495"/>
              <a:ext cx="1836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System-wide use</a:t>
              </a:r>
              <a:r>
                <a:rPr kumimoji="0" lang="en-ZA" sz="1200" b="0" i="0" u="none" strike="noStrike" kern="0" cap="none" spc="0" normalizeH="0" noProof="0" dirty="0" smtClean="0">
                  <a:ln>
                    <a:noFill/>
                  </a:ln>
                  <a:solidFill>
                    <a:srgbClr val="000000"/>
                  </a:solidFill>
                  <a:effectLst/>
                  <a:uLnTx/>
                  <a:uFillTx/>
                  <a:latin typeface="Arial"/>
                  <a:ea typeface="+mn-ea"/>
                  <a:cs typeface="Arial" panose="020B0604020202020204" pitchFamily="34" charset="0"/>
                </a:rPr>
                <a:t> </a:t>
              </a: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of technology</a:t>
              </a:r>
            </a:p>
          </p:txBody>
        </p:sp>
      </p:grpSp>
      <p:grpSp>
        <p:nvGrpSpPr>
          <p:cNvPr id="4" name="Group 3"/>
          <p:cNvGrpSpPr/>
          <p:nvPr/>
        </p:nvGrpSpPr>
        <p:grpSpPr bwMode="gray">
          <a:xfrm>
            <a:off x="1420236" y="4063356"/>
            <a:ext cx="7255449" cy="527069"/>
            <a:chOff x="1475656" y="4092303"/>
            <a:chExt cx="7255449" cy="527069"/>
          </a:xfrm>
        </p:grpSpPr>
        <p:sp>
          <p:nvSpPr>
            <p:cNvPr id="95" name="Rectangle 94"/>
            <p:cNvSpPr>
              <a:spLocks/>
            </p:cNvSpPr>
            <p:nvPr/>
          </p:nvSpPr>
          <p:spPr bwMode="gray">
            <a:xfrm>
              <a:off x="1475656" y="4092303"/>
              <a:ext cx="1584000" cy="527069"/>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ZA" sz="1200" kern="0" dirty="0">
                  <a:solidFill>
                    <a:srgbClr val="000000"/>
                  </a:solidFill>
                  <a:latin typeface="Arial"/>
                  <a:cs typeface="Arial" panose="020B0604020202020204" pitchFamily="34" charset="0"/>
                </a:rPr>
                <a:t>M</a:t>
              </a:r>
              <a:r>
                <a:rPr lang="en-ZA" sz="1200" kern="0" dirty="0" smtClean="0">
                  <a:solidFill>
                    <a:srgbClr val="000000"/>
                  </a:solidFill>
                  <a:latin typeface="Arial"/>
                  <a:cs typeface="Arial" panose="020B0604020202020204" pitchFamily="34" charset="0"/>
                </a:rPr>
                <a:t>onitoring mechanisms</a:t>
              </a:r>
              <a:endPar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endParaRPr>
            </a:p>
          </p:txBody>
        </p:sp>
        <p:sp>
          <p:nvSpPr>
            <p:cNvPr id="102" name="Rectangle 101"/>
            <p:cNvSpPr>
              <a:spLocks/>
            </p:cNvSpPr>
            <p:nvPr/>
          </p:nvSpPr>
          <p:spPr bwMode="gray">
            <a:xfrm>
              <a:off x="3133725" y="4092303"/>
              <a:ext cx="1764000" cy="527069"/>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Deter non-compliance</a:t>
              </a:r>
            </a:p>
          </p:txBody>
        </p:sp>
        <p:sp>
          <p:nvSpPr>
            <p:cNvPr id="109" name="Rectangle 108"/>
            <p:cNvSpPr>
              <a:spLocks/>
            </p:cNvSpPr>
            <p:nvPr/>
          </p:nvSpPr>
          <p:spPr bwMode="gray">
            <a:xfrm>
              <a:off x="5002816" y="4092303"/>
              <a:ext cx="1800000" cy="527069"/>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Safer road environments</a:t>
              </a:r>
            </a:p>
          </p:txBody>
        </p:sp>
        <p:sp>
          <p:nvSpPr>
            <p:cNvPr id="114" name="Rectangle 113"/>
            <p:cNvSpPr>
              <a:spLocks/>
            </p:cNvSpPr>
            <p:nvPr/>
          </p:nvSpPr>
          <p:spPr bwMode="gray">
            <a:xfrm>
              <a:off x="6895105" y="4092303"/>
              <a:ext cx="1836000" cy="527069"/>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Enhanced Regional cooperation</a:t>
              </a:r>
            </a:p>
          </p:txBody>
        </p:sp>
      </p:grpSp>
      <p:grpSp>
        <p:nvGrpSpPr>
          <p:cNvPr id="3" name="Group 2"/>
          <p:cNvGrpSpPr/>
          <p:nvPr/>
        </p:nvGrpSpPr>
        <p:grpSpPr bwMode="gray">
          <a:xfrm>
            <a:off x="1420236" y="3565266"/>
            <a:ext cx="7255449" cy="423447"/>
            <a:chOff x="1475656" y="3593363"/>
            <a:chExt cx="7255449" cy="423447"/>
          </a:xfrm>
        </p:grpSpPr>
        <p:sp>
          <p:nvSpPr>
            <p:cNvPr id="94" name="Rectangle 93"/>
            <p:cNvSpPr>
              <a:spLocks/>
            </p:cNvSpPr>
            <p:nvPr/>
          </p:nvSpPr>
          <p:spPr bwMode="gray">
            <a:xfrm>
              <a:off x="1475656" y="3593363"/>
              <a:ext cx="158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Resources for</a:t>
              </a:r>
              <a:r>
                <a:rPr kumimoji="0" lang="en-ZA" sz="1200" b="0" i="0" u="none" strike="noStrike" kern="0" cap="none" spc="0" normalizeH="0" noProof="0" dirty="0" smtClean="0">
                  <a:ln>
                    <a:noFill/>
                  </a:ln>
                  <a:solidFill>
                    <a:srgbClr val="000000"/>
                  </a:solidFill>
                  <a:effectLst/>
                  <a:uLnTx/>
                  <a:uFillTx/>
                  <a:latin typeface="Arial"/>
                  <a:ea typeface="+mn-ea"/>
                  <a:cs typeface="Arial" panose="020B0604020202020204" pitchFamily="34" charset="0"/>
                </a:rPr>
                <a:t> execution</a:t>
              </a:r>
              <a:endPar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endParaRPr>
            </a:p>
          </p:txBody>
        </p:sp>
        <p:sp>
          <p:nvSpPr>
            <p:cNvPr id="105" name="Rectangle 104"/>
            <p:cNvSpPr>
              <a:spLocks/>
            </p:cNvSpPr>
            <p:nvPr/>
          </p:nvSpPr>
          <p:spPr bwMode="gray">
            <a:xfrm>
              <a:off x="3133725" y="3593363"/>
              <a:ext cx="176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Foster compliance </a:t>
              </a:r>
            </a:p>
          </p:txBody>
        </p:sp>
        <p:sp>
          <p:nvSpPr>
            <p:cNvPr id="111" name="Rectangle 110"/>
            <p:cNvSpPr>
              <a:spLocks/>
            </p:cNvSpPr>
            <p:nvPr/>
          </p:nvSpPr>
          <p:spPr bwMode="gray">
            <a:xfrm>
              <a:off x="5002816" y="3593363"/>
              <a:ext cx="1800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Improved road infrastructure design</a:t>
              </a:r>
            </a:p>
          </p:txBody>
        </p:sp>
        <p:sp>
          <p:nvSpPr>
            <p:cNvPr id="115" name="Rectangle 114"/>
            <p:cNvSpPr>
              <a:spLocks/>
            </p:cNvSpPr>
            <p:nvPr/>
          </p:nvSpPr>
          <p:spPr bwMode="gray">
            <a:xfrm>
              <a:off x="6895105" y="3593363"/>
              <a:ext cx="1836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Proactive road safety management</a:t>
              </a:r>
            </a:p>
          </p:txBody>
        </p:sp>
      </p:grpSp>
      <p:grpSp>
        <p:nvGrpSpPr>
          <p:cNvPr id="5" name="Group 4"/>
          <p:cNvGrpSpPr/>
          <p:nvPr/>
        </p:nvGrpSpPr>
        <p:grpSpPr bwMode="gray">
          <a:xfrm>
            <a:off x="1420236" y="4665068"/>
            <a:ext cx="7255449" cy="423447"/>
            <a:chOff x="1475656" y="4695530"/>
            <a:chExt cx="7255449" cy="423447"/>
          </a:xfrm>
        </p:grpSpPr>
        <p:sp>
          <p:nvSpPr>
            <p:cNvPr id="96" name="Rectangle 95"/>
            <p:cNvSpPr>
              <a:spLocks/>
            </p:cNvSpPr>
            <p:nvPr/>
          </p:nvSpPr>
          <p:spPr bwMode="gray">
            <a:xfrm>
              <a:off x="1475656" y="4695530"/>
              <a:ext cx="158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ZA" sz="1200" kern="0" dirty="0" smtClean="0">
                  <a:solidFill>
                    <a:srgbClr val="000000"/>
                  </a:solidFill>
                  <a:latin typeface="Arial"/>
                  <a:cs typeface="Arial" panose="020B0604020202020204" pitchFamily="34" charset="0"/>
                </a:rPr>
                <a:t>Coordination </a:t>
              </a:r>
              <a:r>
                <a:rPr kumimoji="0" lang="en-ZA" sz="1200" b="0" i="0" u="none" strike="noStrike" kern="0" cap="none" spc="0" normalizeH="0" noProof="0" dirty="0" smtClean="0">
                  <a:ln>
                    <a:noFill/>
                  </a:ln>
                  <a:solidFill>
                    <a:srgbClr val="000000"/>
                  </a:solidFill>
                  <a:effectLst/>
                  <a:uLnTx/>
                  <a:uFillTx/>
                  <a:latin typeface="Arial"/>
                  <a:ea typeface="+mn-ea"/>
                  <a:cs typeface="Arial" panose="020B0604020202020204" pitchFamily="34" charset="0"/>
                </a:rPr>
                <a:t>mechanisms</a:t>
              </a:r>
              <a:endPar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endParaRPr>
            </a:p>
          </p:txBody>
        </p:sp>
        <p:sp>
          <p:nvSpPr>
            <p:cNvPr id="101" name="Rectangle 100"/>
            <p:cNvSpPr>
              <a:spLocks/>
            </p:cNvSpPr>
            <p:nvPr/>
          </p:nvSpPr>
          <p:spPr bwMode="gray">
            <a:xfrm>
              <a:off x="3133725" y="4695530"/>
              <a:ext cx="1764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Monitor and evaluate progress</a:t>
              </a:r>
            </a:p>
          </p:txBody>
        </p:sp>
        <p:sp>
          <p:nvSpPr>
            <p:cNvPr id="108" name="Rectangle 107"/>
            <p:cNvSpPr>
              <a:spLocks/>
            </p:cNvSpPr>
            <p:nvPr/>
          </p:nvSpPr>
          <p:spPr bwMode="gray">
            <a:xfrm>
              <a:off x="5002816" y="4695530"/>
              <a:ext cx="1800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Improved protection of VRUs</a:t>
              </a:r>
            </a:p>
          </p:txBody>
        </p:sp>
        <p:sp>
          <p:nvSpPr>
            <p:cNvPr id="116" name="Rectangle 115"/>
            <p:cNvSpPr>
              <a:spLocks/>
            </p:cNvSpPr>
            <p:nvPr/>
          </p:nvSpPr>
          <p:spPr bwMode="gray">
            <a:xfrm>
              <a:off x="6895105" y="4695530"/>
              <a:ext cx="1836000" cy="423447"/>
            </a:xfrm>
            <a:prstGeom prst="rect">
              <a:avLst/>
            </a:prstGeom>
            <a:solidFill>
              <a:srgbClr val="FFFFFF">
                <a:lumMod val="95000"/>
              </a:srgbClr>
            </a:solidFill>
            <a:ln w="25400" cap="flat" cmpd="sng" algn="ctr">
              <a:solidFill>
                <a:srgbClr val="FFFFFF">
                  <a:lumMod val="95000"/>
                </a:srgbClr>
              </a:solidFill>
              <a:prstDash val="solid"/>
            </a:ln>
            <a:effectLst/>
          </p:spPr>
          <p:txBody>
            <a:bodyPr lIns="89611" tIns="44806" rIns="89611" bIns="44806"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Enhanced national capacity</a:t>
              </a:r>
            </a:p>
          </p:txBody>
        </p:sp>
      </p:grpSp>
      <p:sp>
        <p:nvSpPr>
          <p:cNvPr id="60" name="TextBox 59"/>
          <p:cNvSpPr txBox="1"/>
          <p:nvPr/>
        </p:nvSpPr>
        <p:spPr bwMode="gray">
          <a:xfrm>
            <a:off x="8333004" y="1484784"/>
            <a:ext cx="701071" cy="398264"/>
          </a:xfrm>
          <a:prstGeom prst="rect">
            <a:avLst/>
          </a:prstGeom>
          <a:noFill/>
        </p:spPr>
        <p:txBody>
          <a:bodyPr wrap="square" lIns="89611" tIns="44806" rIns="89611" bIns="44806" rtlCol="0">
            <a:spAutoFit/>
          </a:bodyPr>
          <a:lstStyle/>
          <a:p>
            <a:pPr algn="ctr" fontAlgn="base">
              <a:spcBef>
                <a:spcPct val="0"/>
              </a:spcBef>
              <a:spcAft>
                <a:spcPct val="0"/>
              </a:spcAft>
              <a:defRPr/>
            </a:pPr>
            <a:r>
              <a:rPr lang="en-ZA" sz="1000" b="1" kern="0" dirty="0">
                <a:solidFill>
                  <a:schemeClr val="accent1"/>
                </a:solidFill>
                <a:latin typeface="Georgia" panose="02040502050405020303" pitchFamily="18" charset="0"/>
              </a:rPr>
              <a:t>6984</a:t>
            </a:r>
          </a:p>
          <a:p>
            <a:pPr algn="ctr" fontAlgn="base">
              <a:spcBef>
                <a:spcPct val="0"/>
              </a:spcBef>
              <a:spcAft>
                <a:spcPct val="0"/>
              </a:spcAft>
              <a:defRPr/>
            </a:pPr>
            <a:r>
              <a:rPr lang="en-ZA" sz="1000" kern="0" dirty="0" smtClean="0">
                <a:solidFill>
                  <a:schemeClr val="accent1"/>
                </a:solidFill>
              </a:rPr>
              <a:t>fatalities</a:t>
            </a:r>
            <a:endParaRPr lang="en-ZA" sz="1000" kern="0" dirty="0">
              <a:solidFill>
                <a:schemeClr val="accent1"/>
              </a:solidFill>
            </a:endParaRPr>
          </a:p>
        </p:txBody>
      </p:sp>
      <p:sp>
        <p:nvSpPr>
          <p:cNvPr id="121" name="Title 120"/>
          <p:cNvSpPr>
            <a:spLocks noGrp="1"/>
          </p:cNvSpPr>
          <p:nvPr>
            <p:ph type="title"/>
          </p:nvPr>
        </p:nvSpPr>
        <p:spPr bwMode="gray">
          <a:xfrm>
            <a:off x="121489" y="106334"/>
            <a:ext cx="8794113"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ZA" dirty="0" smtClean="0"/>
              <a:t>IMPLEMENTATION PHASES OF THE ABOVE INTEGRATED INITIATIVES OF THE 365 DAYS PLAN</a:t>
            </a:r>
            <a:endParaRPr lang="en-ZA" dirty="0"/>
          </a:p>
        </p:txBody>
      </p:sp>
      <p:pic>
        <p:nvPicPr>
          <p:cNvPr id="6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1279474" y="520726"/>
            <a:ext cx="438755" cy="46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ounded Rectangle 129"/>
          <p:cNvSpPr>
            <a:spLocks/>
          </p:cNvSpPr>
          <p:nvPr/>
        </p:nvSpPr>
        <p:spPr bwMode="gray">
          <a:xfrm>
            <a:off x="52084" y="2733616"/>
            <a:ext cx="1244767" cy="294601"/>
          </a:xfrm>
          <a:prstGeom prst="roundRect">
            <a:avLst>
              <a:gd name="adj" fmla="val 0"/>
            </a:avLst>
          </a:prstGeom>
          <a:solidFill>
            <a:schemeClr val="accent1"/>
          </a:solidFill>
          <a:ln w="25400" cap="flat" cmpd="sng" algn="ctr">
            <a:noFill/>
            <a:prstDash val="solid"/>
          </a:ln>
          <a:effectLst>
            <a:outerShdw blurRad="50800" dist="38100" algn="l" rotWithShape="0">
              <a:prstClr val="black">
                <a:alpha val="40000"/>
              </a:prstClr>
            </a:outerShdw>
          </a:effectLst>
        </p:spPr>
        <p:txBody>
          <a:bodyPr lIns="89592" tIns="44796" rIns="89592" bIns="44796" rtlCol="0" anchor="ctr">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srgbClr val="FFFFFF"/>
                </a:solidFill>
                <a:effectLst/>
                <a:uLnTx/>
                <a:uFillTx/>
                <a:latin typeface="Georgia" pitchFamily="18" charset="0"/>
                <a:cs typeface="Arial" panose="020B0604020202020204" pitchFamily="34" charset="0"/>
              </a:rPr>
              <a:t>Pillar </a:t>
            </a:r>
          </a:p>
        </p:txBody>
      </p:sp>
      <p:sp>
        <p:nvSpPr>
          <p:cNvPr id="131" name="Rectangle 130"/>
          <p:cNvSpPr>
            <a:spLocks/>
          </p:cNvSpPr>
          <p:nvPr/>
        </p:nvSpPr>
        <p:spPr bwMode="gray">
          <a:xfrm>
            <a:off x="1420236" y="2733616"/>
            <a:ext cx="1584000" cy="294601"/>
          </a:xfrm>
          <a:prstGeom prst="rect">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Pillar 1</a:t>
            </a:r>
          </a:p>
        </p:txBody>
      </p:sp>
      <p:sp>
        <p:nvSpPr>
          <p:cNvPr id="132" name="Rectangle 131"/>
          <p:cNvSpPr>
            <a:spLocks/>
          </p:cNvSpPr>
          <p:nvPr/>
        </p:nvSpPr>
        <p:spPr bwMode="gray">
          <a:xfrm>
            <a:off x="3078305" y="2733616"/>
            <a:ext cx="1764000" cy="294601"/>
          </a:xfrm>
          <a:prstGeom prst="rect">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Pillars 1 and 2</a:t>
            </a:r>
          </a:p>
        </p:txBody>
      </p:sp>
      <p:sp>
        <p:nvSpPr>
          <p:cNvPr id="133" name="Rectangle 132"/>
          <p:cNvSpPr>
            <a:spLocks/>
          </p:cNvSpPr>
          <p:nvPr/>
        </p:nvSpPr>
        <p:spPr bwMode="gray">
          <a:xfrm>
            <a:off x="4947396" y="2733616"/>
            <a:ext cx="1800000" cy="294601"/>
          </a:xfrm>
          <a:prstGeom prst="rect">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Pillars 1, 2, 3, 4, and 5</a:t>
            </a:r>
          </a:p>
        </p:txBody>
      </p:sp>
      <p:sp>
        <p:nvSpPr>
          <p:cNvPr id="134" name="Rectangle 133"/>
          <p:cNvSpPr>
            <a:spLocks/>
          </p:cNvSpPr>
          <p:nvPr/>
        </p:nvSpPr>
        <p:spPr bwMode="gray">
          <a:xfrm>
            <a:off x="6839685" y="2733616"/>
            <a:ext cx="1836000" cy="294601"/>
          </a:xfrm>
          <a:prstGeom prst="rect">
            <a:avLst/>
          </a:prstGeom>
          <a:solidFill>
            <a:schemeClr val="bg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Pillars 1, 2, 3, 4, and 5</a:t>
            </a:r>
          </a:p>
        </p:txBody>
      </p:sp>
      <p:sp>
        <p:nvSpPr>
          <p:cNvPr id="117" name="5. Source"/>
          <p:cNvSpPr>
            <a:spLocks noChangeArrowheads="1"/>
          </p:cNvSpPr>
          <p:nvPr/>
        </p:nvSpPr>
        <p:spPr bwMode="gray">
          <a:xfrm>
            <a:off x="121489" y="6490305"/>
            <a:ext cx="70025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smtClean="0">
                <a:solidFill>
                  <a:srgbClr val="FF0000"/>
                </a:solidFill>
                <a:latin typeface="Arial" panose="020B0604020202020204" pitchFamily="34" charset="0"/>
              </a:rPr>
              <a:t>This slide shows the implementation stages and the summary of interventions to be implemented and at what stage.</a:t>
            </a:r>
          </a:p>
          <a:p>
            <a:pPr marL="621975" indent="-621975" defTabSz="913526" fontAlgn="base">
              <a:spcBef>
                <a:spcPct val="0"/>
              </a:spcBef>
              <a:spcAft>
                <a:spcPct val="0"/>
              </a:spcAft>
              <a:tabLst>
                <a:tab pos="625214" algn="l"/>
              </a:tabLst>
            </a:pPr>
            <a:r>
              <a:rPr lang="en-US" sz="1000" dirty="0" smtClean="0">
                <a:solidFill>
                  <a:srgbClr val="FF0000"/>
                </a:solidFill>
                <a:latin typeface="Arial" panose="020B0604020202020204" pitchFamily="34" charset="0"/>
              </a:rPr>
              <a:t>It also shows whether interventions are of short term in nature or medium term or long term </a:t>
            </a:r>
            <a:endParaRPr lang="en-US" sz="1000" dirty="0">
              <a:solidFill>
                <a:srgbClr val="FF0000"/>
              </a:solidFill>
              <a:latin typeface="Arial" panose="020B0604020202020204" pitchFamily="34" charset="0"/>
            </a:endParaRPr>
          </a:p>
        </p:txBody>
      </p:sp>
      <p:cxnSp>
        <p:nvCxnSpPr>
          <p:cNvPr id="128" name="Straight Connector 127"/>
          <p:cNvCxnSpPr>
            <a:cxnSpLocks/>
          </p:cNvCxnSpPr>
          <p:nvPr/>
        </p:nvCxnSpPr>
        <p:spPr bwMode="gray">
          <a:xfrm>
            <a:off x="1420236" y="1844824"/>
            <a:ext cx="1584000" cy="0"/>
          </a:xfrm>
          <a:prstGeom prst="line">
            <a:avLst/>
          </a:prstGeom>
          <a:gradFill rotWithShape="0">
            <a:gsLst>
              <a:gs pos="0">
                <a:srgbClr val="FF0000"/>
              </a:gs>
              <a:gs pos="100000">
                <a:srgbClr val="008080"/>
              </a:gs>
            </a:gsLst>
            <a:lin ang="5400000" scaled="1"/>
          </a:gradFill>
          <a:ln w="28575" cap="flat" cmpd="sng" algn="ctr">
            <a:solidFill>
              <a:schemeClr val="accent3"/>
            </a:solidFill>
            <a:prstDash val="solid"/>
            <a:round/>
            <a:headEnd type="none" w="med" len="med"/>
            <a:tailEnd type="none" w="med" len="med"/>
          </a:ln>
          <a:effectLst/>
        </p:spPr>
      </p:cxnSp>
      <p:sp>
        <p:nvSpPr>
          <p:cNvPr id="129" name="Freeform 128"/>
          <p:cNvSpPr/>
          <p:nvPr/>
        </p:nvSpPr>
        <p:spPr bwMode="gray">
          <a:xfrm>
            <a:off x="3078305" y="1386207"/>
            <a:ext cx="5553075" cy="454893"/>
          </a:xfrm>
          <a:custGeom>
            <a:avLst/>
            <a:gdLst>
              <a:gd name="connsiteX0" fmla="*/ 0 w 5553075"/>
              <a:gd name="connsiteY0" fmla="*/ 361950 h 361950"/>
              <a:gd name="connsiteX1" fmla="*/ 1800225 w 5553075"/>
              <a:gd name="connsiteY1" fmla="*/ 361950 h 361950"/>
              <a:gd name="connsiteX2" fmla="*/ 1800225 w 5553075"/>
              <a:gd name="connsiteY2" fmla="*/ 180975 h 361950"/>
              <a:gd name="connsiteX3" fmla="*/ 3743325 w 5553075"/>
              <a:gd name="connsiteY3" fmla="*/ 180975 h 361950"/>
              <a:gd name="connsiteX4" fmla="*/ 3743325 w 5553075"/>
              <a:gd name="connsiteY4" fmla="*/ 0 h 361950"/>
              <a:gd name="connsiteX5" fmla="*/ 5553075 w 5553075"/>
              <a:gd name="connsiteY5"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075" h="361950">
                <a:moveTo>
                  <a:pt x="0" y="361950"/>
                </a:moveTo>
                <a:lnTo>
                  <a:pt x="1800225" y="361950"/>
                </a:lnTo>
                <a:lnTo>
                  <a:pt x="1800225" y="180975"/>
                </a:lnTo>
                <a:lnTo>
                  <a:pt x="3743325" y="180975"/>
                </a:lnTo>
                <a:lnTo>
                  <a:pt x="3743325" y="0"/>
                </a:lnTo>
                <a:lnTo>
                  <a:pt x="5553075" y="0"/>
                </a:lnTo>
              </a:path>
            </a:pathLst>
          </a:custGeom>
          <a:noFill/>
          <a:ln w="28575" cap="flat" cmpd="sng" algn="ctr">
            <a:solidFill>
              <a:schemeClr val="accent3"/>
            </a:solidFill>
            <a:prstDash val="solid"/>
            <a:round/>
            <a:headEnd type="none" w="med" len="med"/>
            <a:tailEnd type="none" w="med" len="med"/>
          </a:ln>
          <a:effectLst/>
        </p:spPr>
        <p:txBody>
          <a:bodyPr rtlCol="0" anchor="ctr"/>
          <a:lstStyle/>
          <a:p>
            <a:pPr algn="ctr"/>
            <a:endParaRPr lang="en-ZA"/>
          </a:p>
        </p:txBody>
      </p:sp>
    </p:spTree>
    <p:extLst>
      <p:ext uri="{BB962C8B-B14F-4D97-AF65-F5344CB8AC3E}">
        <p14:creationId xmlns:p14="http://schemas.microsoft.com/office/powerpoint/2010/main" val="287702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6" y="765175"/>
            <a:ext cx="8464579" cy="5170646"/>
          </a:xfrm>
        </p:spPr>
        <p:txBody>
          <a:bodyPr/>
          <a:lstStyle/>
          <a:p>
            <a:pPr marL="287336" indent="-285750">
              <a:buFont typeface="Wingdings" panose="05000000000000000000" pitchFamily="2" charset="2"/>
              <a:buChar char="q"/>
            </a:pPr>
            <a:r>
              <a:rPr lang="en-ZA" sz="2800" dirty="0" smtClean="0"/>
              <a:t>Speeding</a:t>
            </a:r>
          </a:p>
          <a:p>
            <a:pPr marL="287336" indent="-285750">
              <a:buFont typeface="Wingdings" panose="05000000000000000000" pitchFamily="2" charset="2"/>
              <a:buChar char="q"/>
            </a:pPr>
            <a:r>
              <a:rPr lang="en-ZA" sz="2800" dirty="0" err="1" smtClean="0"/>
              <a:t>Unroadworthyness</a:t>
            </a:r>
            <a:r>
              <a:rPr lang="en-ZA" sz="2800" dirty="0" smtClean="0"/>
              <a:t>, dangerous goods and cross border</a:t>
            </a:r>
          </a:p>
          <a:p>
            <a:pPr marL="287336" indent="-285750">
              <a:buFont typeface="Wingdings" panose="05000000000000000000" pitchFamily="2" charset="2"/>
              <a:buChar char="q"/>
            </a:pPr>
            <a:r>
              <a:rPr lang="en-ZA" sz="2800" dirty="0" smtClean="0"/>
              <a:t>Reckless and negligent driving</a:t>
            </a:r>
          </a:p>
          <a:p>
            <a:pPr marL="287336" indent="-285750">
              <a:buFont typeface="Wingdings" panose="05000000000000000000" pitchFamily="2" charset="2"/>
              <a:buChar char="q"/>
            </a:pPr>
            <a:r>
              <a:rPr lang="en-ZA" sz="2800" dirty="0" smtClean="0"/>
              <a:t>Safety belts</a:t>
            </a:r>
          </a:p>
          <a:p>
            <a:pPr marL="287336" indent="-285750">
              <a:buFont typeface="Wingdings" panose="05000000000000000000" pitchFamily="2" charset="2"/>
              <a:buChar char="q"/>
            </a:pPr>
            <a:r>
              <a:rPr lang="en-ZA" sz="2800" dirty="0" smtClean="0"/>
              <a:t>Vulnerable groups</a:t>
            </a:r>
          </a:p>
          <a:p>
            <a:pPr marL="287336" indent="-285750">
              <a:buFont typeface="Wingdings" panose="05000000000000000000" pitchFamily="2" charset="2"/>
              <a:buChar char="q"/>
            </a:pPr>
            <a:r>
              <a:rPr lang="en-ZA" sz="2800" dirty="0" smtClean="0"/>
              <a:t>Transport Expo</a:t>
            </a:r>
          </a:p>
          <a:p>
            <a:pPr marL="287336" indent="-285750">
              <a:buFont typeface="Wingdings" panose="05000000000000000000" pitchFamily="2" charset="2"/>
              <a:buChar char="q"/>
            </a:pPr>
            <a:r>
              <a:rPr lang="en-ZA" sz="2800" dirty="0" smtClean="0"/>
              <a:t>Anti-corruption, law enforcement</a:t>
            </a:r>
          </a:p>
          <a:p>
            <a:pPr marL="287336" indent="-285750">
              <a:buFont typeface="Wingdings" panose="05000000000000000000" pitchFamily="2" charset="2"/>
              <a:buChar char="q"/>
            </a:pPr>
            <a:r>
              <a:rPr lang="en-ZA" sz="2800" dirty="0" smtClean="0"/>
              <a:t>Overload control</a:t>
            </a:r>
          </a:p>
          <a:p>
            <a:pPr marL="287336" indent="-285750">
              <a:buFont typeface="Wingdings" panose="05000000000000000000" pitchFamily="2" charset="2"/>
              <a:buChar char="q"/>
            </a:pPr>
            <a:r>
              <a:rPr lang="en-ZA" sz="2800" dirty="0" smtClean="0"/>
              <a:t>Pedestrians, Scholars</a:t>
            </a:r>
          </a:p>
          <a:p>
            <a:pPr marL="287336" indent="-285750">
              <a:buFont typeface="Wingdings" panose="05000000000000000000" pitchFamily="2" charset="2"/>
              <a:buChar char="q"/>
            </a:pPr>
            <a:r>
              <a:rPr lang="en-ZA" sz="2800" dirty="0" smtClean="0"/>
              <a:t>Use of mobile devices while driving</a:t>
            </a:r>
          </a:p>
          <a:p>
            <a:pPr marL="287336" indent="-285750">
              <a:buFont typeface="Wingdings" panose="05000000000000000000" pitchFamily="2" charset="2"/>
              <a:buChar char="q"/>
            </a:pPr>
            <a:r>
              <a:rPr lang="en-ZA" sz="2800" dirty="0" smtClean="0"/>
              <a:t>Drinking &amp; driving</a:t>
            </a:r>
            <a:endParaRPr lang="en-ZA" sz="2800" dirty="0"/>
          </a:p>
        </p:txBody>
      </p:sp>
      <p:sp>
        <p:nvSpPr>
          <p:cNvPr id="3" name="Title 2"/>
          <p:cNvSpPr>
            <a:spLocks noGrp="1"/>
          </p:cNvSpPr>
          <p:nvPr>
            <p:ph type="title"/>
          </p:nvPr>
        </p:nvSpPr>
        <p:spPr>
          <a:xfrm>
            <a:off x="111125" y="130631"/>
            <a:ext cx="7505700" cy="430887"/>
          </a:xfrm>
        </p:spPr>
        <p:txBody>
          <a:bodyPr/>
          <a:lstStyle/>
          <a:p>
            <a:r>
              <a:rPr lang="en-ZA" sz="2800" dirty="0" smtClean="0"/>
              <a:t>365 DAYS THEMES: 	WAYA-WAYA</a:t>
            </a:r>
            <a:endParaRPr lang="en-ZA" sz="2800" dirty="0"/>
          </a:p>
        </p:txBody>
      </p:sp>
    </p:spTree>
    <p:extLst>
      <p:ext uri="{BB962C8B-B14F-4D97-AF65-F5344CB8AC3E}">
        <p14:creationId xmlns:p14="http://schemas.microsoft.com/office/powerpoint/2010/main" val="416975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1565" y="2919818"/>
            <a:ext cx="5123615" cy="830997"/>
          </a:xfrm>
          <a:prstGeom prst="rect">
            <a:avLst/>
          </a:prstGeom>
        </p:spPr>
        <p:txBody>
          <a:bodyPr wrap="square">
            <a:spAutoFit/>
          </a:bodyPr>
          <a:lstStyle/>
          <a:p>
            <a:pPr algn="ctr"/>
            <a:r>
              <a:rPr lang="en-ZA" sz="4800" b="1" dirty="0" smtClean="0">
                <a:solidFill>
                  <a:srgbClr val="000000"/>
                </a:solidFill>
                <a:latin typeface="Georgia" panose="02040502050405020303" pitchFamily="18" charset="0"/>
              </a:rPr>
              <a:t>THANK YOU</a:t>
            </a:r>
            <a:endParaRPr lang="en-ZA" sz="4800" b="1" dirty="0">
              <a:solidFill>
                <a:srgbClr val="000000"/>
              </a:solidFill>
              <a:latin typeface="Georgia" panose="02040502050405020303" pitchFamily="18" charset="0"/>
            </a:endParaRPr>
          </a:p>
        </p:txBody>
      </p:sp>
      <p:cxnSp>
        <p:nvCxnSpPr>
          <p:cNvPr id="4" name="Straight Connector 3"/>
          <p:cNvCxnSpPr>
            <a:cxnSpLocks/>
          </p:cNvCxnSpPr>
          <p:nvPr/>
        </p:nvCxnSpPr>
        <p:spPr bwMode="auto">
          <a:xfrm>
            <a:off x="1984370" y="4043716"/>
            <a:ext cx="5137098" cy="0"/>
          </a:xfrm>
          <a:prstGeom prst="line">
            <a:avLst/>
          </a:prstGeom>
          <a:gradFill rotWithShape="0">
            <a:gsLst>
              <a:gs pos="0">
                <a:srgbClr val="FF0000"/>
              </a:gs>
              <a:gs pos="100000">
                <a:srgbClr val="008080"/>
              </a:gs>
            </a:gsLst>
            <a:lin ang="5400000" scaled="1"/>
          </a:gradFill>
          <a:ln w="79375" cap="flat" cmpd="sng" algn="ctr">
            <a:solidFill>
              <a:schemeClr val="accent1"/>
            </a:solidFill>
            <a:prstDash val="solid"/>
            <a:round/>
            <a:headEnd type="none" w="med" len="med"/>
            <a:tailEnd type="none" w="med" len="med"/>
          </a:ln>
          <a:effectLst/>
        </p:spPr>
      </p:cxnSp>
      <p:cxnSp>
        <p:nvCxnSpPr>
          <p:cNvPr id="5" name="Straight Connector 4"/>
          <p:cNvCxnSpPr>
            <a:cxnSpLocks/>
          </p:cNvCxnSpPr>
          <p:nvPr/>
        </p:nvCxnSpPr>
        <p:spPr bwMode="auto">
          <a:xfrm>
            <a:off x="1918082" y="2548494"/>
            <a:ext cx="5137098" cy="0"/>
          </a:xfrm>
          <a:prstGeom prst="line">
            <a:avLst/>
          </a:prstGeom>
          <a:gradFill rotWithShape="0">
            <a:gsLst>
              <a:gs pos="0">
                <a:srgbClr val="FF0000"/>
              </a:gs>
              <a:gs pos="100000">
                <a:srgbClr val="008080"/>
              </a:gs>
            </a:gsLst>
            <a:lin ang="5400000" scaled="1"/>
          </a:gradFill>
          <a:ln w="79375" cap="flat" cmpd="sng" algn="ctr">
            <a:solidFill>
              <a:schemeClr val="accent1"/>
            </a:solidFill>
            <a:prstDash val="solid"/>
            <a:round/>
            <a:headEnd type="none" w="med" len="med"/>
            <a:tailEnd type="none" w="med" len="med"/>
          </a:ln>
          <a:effectLst/>
        </p:spPr>
      </p:cxnSp>
      <p:pic>
        <p:nvPicPr>
          <p:cNvPr id="6" name="Picture 4" descr="PRESENTA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637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50170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40" name="think-cell Slide" r:id="rId4" imgW="359" imgH="355" progId="TCLayout.ActiveDocument.1">
                  <p:embed/>
                </p:oleObj>
              </mc:Choice>
              <mc:Fallback>
                <p:oleObj name="think-cell Slide" r:id="rId4" imgW="359" imgH="35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p:cNvSpPr>
            <a:spLocks/>
          </p:cNvSpPr>
          <p:nvPr/>
        </p:nvSpPr>
        <p:spPr bwMode="gray">
          <a:xfrm>
            <a:off x="2123728" y="3933056"/>
            <a:ext cx="7020272" cy="2232292"/>
          </a:xfrm>
          <a:prstGeom prst="rect">
            <a:avLst/>
          </a:prstGeom>
          <a:solidFill>
            <a:schemeClr val="accent4">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i="1" dirty="0" err="1" smtClean="0">
              <a:solidFill>
                <a:schemeClr val="tx1"/>
              </a:solidFill>
            </a:endParaRPr>
          </a:p>
        </p:txBody>
      </p:sp>
      <p:sp>
        <p:nvSpPr>
          <p:cNvPr id="5" name="Rectangle 4"/>
          <p:cNvSpPr>
            <a:spLocks/>
          </p:cNvSpPr>
          <p:nvPr/>
        </p:nvSpPr>
        <p:spPr bwMode="gray">
          <a:xfrm>
            <a:off x="2123728" y="1340768"/>
            <a:ext cx="7020272" cy="2232292"/>
          </a:xfrm>
          <a:prstGeom prst="rect">
            <a:avLst/>
          </a:prstGeom>
          <a:solidFill>
            <a:schemeClr val="accent4">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i="1" dirty="0" err="1" smtClean="0">
              <a:solidFill>
                <a:schemeClr val="tx1"/>
              </a:solidFill>
            </a:endParaRPr>
          </a:p>
        </p:txBody>
      </p:sp>
      <p:sp>
        <p:nvSpPr>
          <p:cNvPr id="2" name="Title 1"/>
          <p:cNvSpPr>
            <a:spLocks noGrp="1"/>
          </p:cNvSpPr>
          <p:nvPr>
            <p:ph type="title"/>
          </p:nvPr>
        </p:nvSpPr>
        <p:spPr bwMode="gray">
          <a:xfrm>
            <a:off x="121489" y="115960"/>
            <a:ext cx="9020923"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ZA" dirty="0"/>
              <a:t>South Africa’s vision for road safety defines a state wherein the safety and security of people’s lives is not compromised by entering the road network system</a:t>
            </a:r>
          </a:p>
        </p:txBody>
      </p:sp>
      <p:sp>
        <p:nvSpPr>
          <p:cNvPr id="39" name="Rectangle 38"/>
          <p:cNvSpPr/>
          <p:nvPr/>
        </p:nvSpPr>
        <p:spPr bwMode="gray">
          <a:xfrm>
            <a:off x="2483767" y="1412776"/>
            <a:ext cx="6658645" cy="400110"/>
          </a:xfrm>
          <a:prstGeom prst="rect">
            <a:avLst/>
          </a:prstGeom>
          <a:noFill/>
        </p:spPr>
        <p:txBody>
          <a:bodyPr wrap="square" lIns="0" rIns="0" rtlCol="0">
            <a:spAutoFit/>
          </a:bodyPr>
          <a:lstStyle/>
          <a:p>
            <a:r>
              <a:rPr lang="en-GB" sz="2000" b="1" dirty="0" smtClean="0">
                <a:solidFill>
                  <a:schemeClr val="accent1"/>
                </a:solidFill>
                <a:latin typeface="Georgia" pitchFamily="18" charset="0"/>
              </a:rPr>
              <a:t>The Vision of the National Road Safety Strategy:</a:t>
            </a:r>
          </a:p>
        </p:txBody>
      </p:sp>
      <p:sp>
        <p:nvSpPr>
          <p:cNvPr id="40" name="Rectangle 39"/>
          <p:cNvSpPr/>
          <p:nvPr/>
        </p:nvSpPr>
        <p:spPr bwMode="gray">
          <a:xfrm>
            <a:off x="2483768" y="4005064"/>
            <a:ext cx="6658644" cy="400110"/>
          </a:xfrm>
          <a:prstGeom prst="rect">
            <a:avLst/>
          </a:prstGeom>
          <a:noFill/>
        </p:spPr>
        <p:txBody>
          <a:bodyPr wrap="square" lIns="0" rIns="0" rtlCol="0">
            <a:spAutoFit/>
          </a:bodyPr>
          <a:lstStyle/>
          <a:p>
            <a:r>
              <a:rPr lang="en-GB" sz="2000" b="1" dirty="0">
                <a:solidFill>
                  <a:schemeClr val="accent1"/>
                </a:solidFill>
                <a:latin typeface="Georgia" pitchFamily="18" charset="0"/>
              </a:rPr>
              <a:t>The Mission of the National Road Safety Strategy:</a:t>
            </a:r>
          </a:p>
        </p:txBody>
      </p:sp>
      <p:sp>
        <p:nvSpPr>
          <p:cNvPr id="3" name="AutoShape 2" descr="Picture"/>
          <p:cNvSpPr>
            <a:spLocks noChangeAspect="1" noChangeArrowheads="1"/>
          </p:cNvSpPr>
          <p:nvPr/>
        </p:nvSpPr>
        <p:spPr bwMode="gray">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4" name="Picture 3"/>
          <p:cNvPicPr>
            <a:picLocks/>
          </p:cNvPicPr>
          <p:nvPr/>
        </p:nvPicPr>
        <p:blipFill rotWithShape="1">
          <a:blip r:embed="rId6">
            <a:extLst>
              <a:ext uri="{28A0092B-C50C-407E-A947-70E740481C1C}">
                <a14:useLocalDpi xmlns:a14="http://schemas.microsoft.com/office/drawing/2010/main" val="0"/>
              </a:ext>
            </a:extLst>
          </a:blip>
          <a:srcRect l="16667" t="59" r="16667" b="59"/>
          <a:stretch/>
        </p:blipFill>
        <p:spPr bwMode="gray">
          <a:xfrm>
            <a:off x="-8448" y="1341870"/>
            <a:ext cx="2232292" cy="2232292"/>
          </a:xfrm>
          <a:prstGeom prst="rect">
            <a:avLst/>
          </a:prstGeom>
          <a:effectLst>
            <a:outerShdw blurRad="50800" dist="38100" algn="l" rotWithShape="0">
              <a:prstClr val="black">
                <a:alpha val="40000"/>
              </a:prstClr>
            </a:outerShdw>
          </a:effectLst>
        </p:spPr>
      </p:pic>
      <p:sp>
        <p:nvSpPr>
          <p:cNvPr id="13" name="Rectangle 12"/>
          <p:cNvSpPr/>
          <p:nvPr/>
        </p:nvSpPr>
        <p:spPr bwMode="gray">
          <a:xfrm>
            <a:off x="3286230" y="2276872"/>
            <a:ext cx="4695268" cy="523220"/>
          </a:xfrm>
          <a:prstGeom prst="rect">
            <a:avLst/>
          </a:prstGeom>
          <a:noFill/>
        </p:spPr>
        <p:txBody>
          <a:bodyPr wrap="square" rtlCol="0">
            <a:spAutoFit/>
          </a:bodyPr>
          <a:lstStyle/>
          <a:p>
            <a:pPr algn="ctr"/>
            <a:r>
              <a:rPr lang="en-GB" sz="2800" i="1" dirty="0" smtClean="0">
                <a:solidFill>
                  <a:schemeClr val="accent6"/>
                </a:solidFill>
                <a:latin typeface="Georgia" pitchFamily="18" charset="0"/>
              </a:rPr>
              <a:t>“Safe and secure roads”</a:t>
            </a:r>
          </a:p>
        </p:txBody>
      </p:sp>
      <p:pic>
        <p:nvPicPr>
          <p:cNvPr id="7" name="Picture 6"/>
          <p:cNvPicPr>
            <a:picLocks/>
          </p:cNvPicPr>
          <p:nvPr/>
        </p:nvPicPr>
        <p:blipFill rotWithShape="1">
          <a:blip r:embed="rId7" cstate="print">
            <a:extLst>
              <a:ext uri="{28A0092B-C50C-407E-A947-70E740481C1C}">
                <a14:useLocalDpi xmlns:a14="http://schemas.microsoft.com/office/drawing/2010/main" val="0"/>
              </a:ext>
            </a:extLst>
          </a:blip>
          <a:srcRect l="30889" r="2365"/>
          <a:stretch/>
        </p:blipFill>
        <p:spPr bwMode="gray">
          <a:xfrm>
            <a:off x="0" y="3933056"/>
            <a:ext cx="2232292" cy="2232292"/>
          </a:xfrm>
          <a:prstGeom prst="rect">
            <a:avLst/>
          </a:prstGeom>
          <a:effectLst>
            <a:outerShdw blurRad="50800" dist="38100" algn="l" rotWithShape="0">
              <a:prstClr val="black">
                <a:alpha val="40000"/>
              </a:prstClr>
            </a:outerShdw>
          </a:effectLst>
        </p:spPr>
      </p:pic>
      <p:sp>
        <p:nvSpPr>
          <p:cNvPr id="16" name="Rectangle 15"/>
          <p:cNvSpPr/>
          <p:nvPr/>
        </p:nvSpPr>
        <p:spPr bwMode="gray">
          <a:xfrm>
            <a:off x="2483768" y="4653136"/>
            <a:ext cx="6480720" cy="1461939"/>
          </a:xfrm>
          <a:prstGeom prst="rect">
            <a:avLst/>
          </a:prstGeom>
          <a:noFill/>
        </p:spPr>
        <p:txBody>
          <a:bodyPr wrap="square" lIns="0" rIns="0" rtlCol="0">
            <a:spAutoFit/>
          </a:bodyPr>
          <a:lstStyle/>
          <a:p>
            <a:pPr marL="285750" lvl="0" indent="-285750">
              <a:spcBef>
                <a:spcPts val="300"/>
              </a:spcBef>
              <a:buFont typeface="Arial" panose="020B0604020202020204" pitchFamily="34" charset="0"/>
              <a:buChar char="•"/>
            </a:pPr>
            <a:r>
              <a:rPr lang="en-ZA" sz="1400" dirty="0" smtClean="0"/>
              <a:t>Reducing the number of fatal and serious crashes in South Africa by 50%by 2030</a:t>
            </a:r>
          </a:p>
          <a:p>
            <a:pPr marL="285750" lvl="0" indent="-285750">
              <a:spcBef>
                <a:spcPts val="300"/>
              </a:spcBef>
              <a:buFont typeface="Arial" panose="020B0604020202020204" pitchFamily="34" charset="0"/>
              <a:buChar char="•"/>
            </a:pPr>
            <a:r>
              <a:rPr lang="en-ZA" sz="1400" dirty="0" smtClean="0"/>
              <a:t>To </a:t>
            </a:r>
            <a:r>
              <a:rPr lang="en-ZA" sz="1400" dirty="0"/>
              <a:t>ensure safety on our roads, promote responsible road usage and to save </a:t>
            </a:r>
            <a:r>
              <a:rPr lang="en-ZA" sz="1400" dirty="0" smtClean="0"/>
              <a:t>lives</a:t>
            </a:r>
            <a:endParaRPr lang="en-ZA" sz="1400" dirty="0"/>
          </a:p>
          <a:p>
            <a:pPr marL="285750" lvl="0" indent="-285750">
              <a:spcBef>
                <a:spcPts val="300"/>
              </a:spcBef>
              <a:buFont typeface="Arial" panose="020B0604020202020204" pitchFamily="34" charset="0"/>
              <a:buChar char="•"/>
            </a:pPr>
            <a:r>
              <a:rPr lang="en-ZA" sz="1400" dirty="0"/>
              <a:t>To ensure an acceptable level of quality in road traffic management, with emphasis on road safety, on the South African rural and urban road </a:t>
            </a:r>
            <a:r>
              <a:rPr lang="en-ZA" sz="1400" dirty="0" smtClean="0"/>
              <a:t>network</a:t>
            </a:r>
            <a:endParaRPr lang="en-ZA" sz="1400" dirty="0"/>
          </a:p>
        </p:txBody>
      </p:sp>
      <p:sp>
        <p:nvSpPr>
          <p:cNvPr id="18" name="5. Source"/>
          <p:cNvSpPr>
            <a:spLocks noChangeArrowheads="1"/>
          </p:cNvSpPr>
          <p:nvPr/>
        </p:nvSpPr>
        <p:spPr bwMode="gray">
          <a:xfrm>
            <a:off x="121489" y="6566446"/>
            <a:ext cx="7002570" cy="15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dirty="0" smtClean="0">
                <a:solidFill>
                  <a:srgbClr val="000000"/>
                </a:solidFill>
                <a:latin typeface="Arial" panose="020B0604020202020204" pitchFamily="34" charset="0"/>
              </a:rPr>
              <a:t>SOURCE: Technical Team Inputs</a:t>
            </a:r>
            <a:endParaRPr lang="en-US"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43481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13029866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0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28" name="Picture 5" descr="C:\Users\Jodie Sheath\Google Drive\Jodie work documents\Pictures\Jodie\Roads - Signs - Robots\roa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1949269" y="4149080"/>
            <a:ext cx="7155535" cy="2269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1979260" y="3958579"/>
            <a:ext cx="7155535" cy="2448272"/>
          </a:xfrm>
          <a:prstGeom prst="rect">
            <a:avLst/>
          </a:prstGeom>
          <a:solidFill>
            <a:schemeClr val="bg1">
              <a:alpha val="5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err="1" smtClean="0">
              <a:solidFill>
                <a:schemeClr val="tx1"/>
              </a:solidFill>
            </a:endParaRPr>
          </a:p>
        </p:txBody>
      </p:sp>
      <p:grpSp>
        <p:nvGrpSpPr>
          <p:cNvPr id="68" name="Group 67"/>
          <p:cNvGrpSpPr/>
          <p:nvPr/>
        </p:nvGrpSpPr>
        <p:grpSpPr bwMode="gray">
          <a:xfrm>
            <a:off x="0" y="1196752"/>
            <a:ext cx="9144000" cy="431800"/>
            <a:chOff x="0" y="419929"/>
            <a:chExt cx="8961438" cy="431800"/>
          </a:xfrm>
        </p:grpSpPr>
        <p:sp>
          <p:nvSpPr>
            <p:cNvPr id="69" name="Rectangle 9"/>
            <p:cNvSpPr>
              <a:spLocks noChangeArrowheads="1"/>
            </p:cNvSpPr>
            <p:nvPr>
              <p:custDataLst>
                <p:tags r:id="rId3"/>
              </p:custDataLst>
            </p:nvPr>
          </p:nvSpPr>
          <p:spPr bwMode="gray">
            <a:xfrm>
              <a:off x="0" y="419929"/>
              <a:ext cx="8961438" cy="431800"/>
            </a:xfrm>
            <a:prstGeom prst="rect">
              <a:avLst/>
            </a:prstGeom>
            <a:gradFill rotWithShape="1">
              <a:gsLst>
                <a:gs pos="0">
                  <a:srgbClr val="EAEAEA"/>
                </a:gs>
                <a:gs pos="100000">
                  <a:schemeClr val="bg1">
                    <a:alpha val="0"/>
                  </a:schemeClr>
                </a:gs>
              </a:gsLst>
              <a:lin ang="5400000" scaled="1"/>
            </a:gra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704" tIns="71797" rIns="71797" bIns="71797" numCol="1" anchor="ctr" anchorCtr="0" compatLnSpc="1">
              <a:prstTxWarp prst="textNoShape">
                <a:avLst/>
              </a:prstTxWarp>
              <a:noAutofit/>
            </a:bodyPr>
            <a:lstStyle/>
            <a:p>
              <a:endParaRPr lang="en-US"/>
            </a:p>
          </p:txBody>
        </p:sp>
        <p:sp>
          <p:nvSpPr>
            <p:cNvPr id="70" name="Line 10"/>
            <p:cNvSpPr>
              <a:spLocks noChangeShapeType="1"/>
            </p:cNvSpPr>
            <p:nvPr>
              <p:custDataLst>
                <p:tags r:id="rId4"/>
              </p:custDataLst>
            </p:nvPr>
          </p:nvSpPr>
          <p:spPr bwMode="gray">
            <a:xfrm>
              <a:off x="0" y="419930"/>
              <a:ext cx="8961438"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704" tIns="71797" rIns="71797" bIns="71797" numCol="1" anchor="ctr" anchorCtr="0" compatLnSpc="1">
              <a:prstTxWarp prst="textNoShape">
                <a:avLst/>
              </a:prstTxWarp>
              <a:noAutofit/>
            </a:bodyPr>
            <a:lstStyle/>
            <a:p>
              <a:endParaRPr lang="en-US"/>
            </a:p>
          </p:txBody>
        </p:sp>
      </p:grpSp>
      <p:sp>
        <p:nvSpPr>
          <p:cNvPr id="74" name="Oval 73"/>
          <p:cNvSpPr/>
          <p:nvPr/>
        </p:nvSpPr>
        <p:spPr bwMode="gray">
          <a:xfrm>
            <a:off x="8604448" y="5867952"/>
            <a:ext cx="108000" cy="1080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a:solidFill>
                <a:schemeClr val="tx1"/>
              </a:solidFill>
            </a:endParaRPr>
          </a:p>
        </p:txBody>
      </p:sp>
      <p:sp>
        <p:nvSpPr>
          <p:cNvPr id="16" name="Oval 15"/>
          <p:cNvSpPr/>
          <p:nvPr/>
        </p:nvSpPr>
        <p:spPr bwMode="gray">
          <a:xfrm>
            <a:off x="2514211" y="4378460"/>
            <a:ext cx="108000" cy="1080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12" name="TextBox 11"/>
          <p:cNvSpPr txBox="1"/>
          <p:nvPr/>
        </p:nvSpPr>
        <p:spPr bwMode="gray">
          <a:xfrm>
            <a:off x="1788640" y="4437112"/>
            <a:ext cx="1080120" cy="584775"/>
          </a:xfrm>
          <a:prstGeom prst="rect">
            <a:avLst/>
          </a:prstGeom>
          <a:noFill/>
        </p:spPr>
        <p:txBody>
          <a:bodyPr wrap="square" rtlCol="0">
            <a:spAutoFit/>
          </a:bodyPr>
          <a:lstStyle/>
          <a:p>
            <a:pPr algn="ctr"/>
            <a:r>
              <a:rPr lang="en-ZA" sz="2000" b="1" dirty="0" smtClean="0">
                <a:solidFill>
                  <a:schemeClr val="accent1"/>
                </a:solidFill>
                <a:latin typeface="Georgia" panose="02040502050405020303" pitchFamily="18" charset="0"/>
              </a:rPr>
              <a:t>13967</a:t>
            </a:r>
            <a:r>
              <a:rPr lang="en-ZA" sz="2000" b="1" dirty="0" smtClean="0"/>
              <a:t> </a:t>
            </a:r>
          </a:p>
          <a:p>
            <a:pPr algn="ctr"/>
            <a:r>
              <a:rPr lang="en-ZA" sz="1200" dirty="0" smtClean="0">
                <a:solidFill>
                  <a:schemeClr val="accent1"/>
                </a:solidFill>
              </a:rPr>
              <a:t>fatalities</a:t>
            </a:r>
            <a:endParaRPr lang="en-ZA" sz="1200" dirty="0">
              <a:solidFill>
                <a:schemeClr val="accent1"/>
              </a:solidFill>
            </a:endParaRPr>
          </a:p>
        </p:txBody>
      </p:sp>
      <p:sp>
        <p:nvSpPr>
          <p:cNvPr id="25" name="Pentagon 24"/>
          <p:cNvSpPr/>
          <p:nvPr/>
        </p:nvSpPr>
        <p:spPr bwMode="gray">
          <a:xfrm>
            <a:off x="-1" y="1196752"/>
            <a:ext cx="1763689" cy="5220000"/>
          </a:xfrm>
          <a:prstGeom prst="homePlate">
            <a:avLst>
              <a:gd name="adj" fmla="val 0"/>
            </a:avLst>
          </a:prstGeom>
          <a:solidFill>
            <a:schemeClr val="accent1"/>
          </a:solidFill>
          <a:ln>
            <a:noFill/>
          </a:ln>
          <a:effectLst>
            <a:outerShdw blurRad="50800" dist="38100" algn="l" rotWithShape="0">
              <a:prstClr val="black">
                <a:alpha val="40000"/>
              </a:prstClr>
            </a:outerShdw>
          </a:effectLst>
        </p:spPr>
        <p:txBody>
          <a:bodyPr wrap="square" lIns="144000" tIns="72000" rIns="36000" anchor="ctr"/>
          <a:lstStyle/>
          <a:p>
            <a:r>
              <a:rPr lang="en-ZA" b="1" dirty="0">
                <a:solidFill>
                  <a:schemeClr val="bg1"/>
                </a:solidFill>
              </a:rPr>
              <a:t>How can South Africa achieve a 50% reduction in </a:t>
            </a:r>
            <a:r>
              <a:rPr lang="en-ZA" b="1" dirty="0" smtClean="0">
                <a:solidFill>
                  <a:schemeClr val="bg1"/>
                </a:solidFill>
              </a:rPr>
              <a:t>fatalities from </a:t>
            </a:r>
            <a:r>
              <a:rPr lang="en-ZA" b="1" dirty="0">
                <a:solidFill>
                  <a:schemeClr val="bg1"/>
                </a:solidFill>
              </a:rPr>
              <a:t>the 2010 base while abiding to key principles</a:t>
            </a:r>
            <a:r>
              <a:rPr lang="en-ZA" b="1" dirty="0" smtClean="0">
                <a:solidFill>
                  <a:schemeClr val="bg1"/>
                </a:solidFill>
              </a:rPr>
              <a:t>?</a:t>
            </a:r>
          </a:p>
          <a:p>
            <a:endParaRPr lang="en-ZA" b="1" dirty="0">
              <a:solidFill>
                <a:schemeClr val="bg1"/>
              </a:solidFill>
            </a:endParaRPr>
          </a:p>
          <a:p>
            <a:pPr marL="171450" indent="-171450">
              <a:buFont typeface="Wingdings" panose="05000000000000000000" pitchFamily="2" charset="2"/>
              <a:buChar char="§"/>
            </a:pPr>
            <a:r>
              <a:rPr lang="en-ZA" sz="1050" b="1" dirty="0" smtClean="0">
                <a:solidFill>
                  <a:srgbClr val="FF0000"/>
                </a:solidFill>
              </a:rPr>
              <a:t>United Nations Road Safety Collaboration led by WHO-notes the realization that Decade of Action (</a:t>
            </a:r>
            <a:r>
              <a:rPr lang="en-ZA" sz="1050" b="1" dirty="0" err="1" smtClean="0">
                <a:solidFill>
                  <a:srgbClr val="FF0000"/>
                </a:solidFill>
              </a:rPr>
              <a:t>DoA</a:t>
            </a:r>
            <a:r>
              <a:rPr lang="en-ZA" sz="1050" b="1" dirty="0" smtClean="0">
                <a:solidFill>
                  <a:srgbClr val="FF0000"/>
                </a:solidFill>
              </a:rPr>
              <a:t>) target may not be attained by some countries in 2020.</a:t>
            </a:r>
          </a:p>
          <a:p>
            <a:endParaRPr lang="en-ZA" sz="1050" b="1" dirty="0">
              <a:solidFill>
                <a:srgbClr val="FF0000"/>
              </a:solidFill>
            </a:endParaRPr>
          </a:p>
          <a:p>
            <a:pPr marL="171450" indent="-171450">
              <a:buFont typeface="Wingdings" panose="05000000000000000000" pitchFamily="2" charset="2"/>
              <a:buChar char="§"/>
            </a:pPr>
            <a:r>
              <a:rPr lang="en-ZA" sz="1050" b="1" dirty="0" smtClean="0">
                <a:solidFill>
                  <a:srgbClr val="FF0000"/>
                </a:solidFill>
              </a:rPr>
              <a:t>Stabilize then reduce fatalities</a:t>
            </a:r>
            <a:endParaRPr lang="en-ZA" sz="1050" b="1" dirty="0">
              <a:solidFill>
                <a:srgbClr val="FF0000"/>
              </a:solidFill>
            </a:endParaRPr>
          </a:p>
        </p:txBody>
      </p:sp>
      <p:sp>
        <p:nvSpPr>
          <p:cNvPr id="2" name="Title 1"/>
          <p:cNvSpPr>
            <a:spLocks noGrp="1"/>
          </p:cNvSpPr>
          <p:nvPr>
            <p:ph type="title"/>
          </p:nvPr>
        </p:nvSpPr>
        <p:spPr bwMode="gray">
          <a:xfrm>
            <a:off x="121489" y="125680"/>
            <a:ext cx="8794113" cy="2769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ZA" dirty="0" smtClean="0"/>
              <a:t>PROBLEM STATEMENT ( first steps to achieving </a:t>
            </a:r>
            <a:r>
              <a:rPr lang="en-ZA" dirty="0"/>
              <a:t>this </a:t>
            </a:r>
            <a:r>
              <a:rPr lang="en-ZA" dirty="0" smtClean="0"/>
              <a:t>vision by 2030)</a:t>
            </a:r>
            <a:endParaRPr lang="en-ZA" dirty="0"/>
          </a:p>
        </p:txBody>
      </p:sp>
      <p:sp>
        <p:nvSpPr>
          <p:cNvPr id="22" name="TextBox 21"/>
          <p:cNvSpPr txBox="1"/>
          <p:nvPr/>
        </p:nvSpPr>
        <p:spPr bwMode="gray">
          <a:xfrm>
            <a:off x="72562" y="980728"/>
            <a:ext cx="1784990" cy="184666"/>
          </a:xfrm>
          <a:prstGeom prst="rect">
            <a:avLst/>
          </a:prstGeom>
          <a:noFill/>
        </p:spPr>
        <p:txBody>
          <a:bodyPr wrap="square" lIns="0" tIns="0" rIns="0" bIns="0" rtlCol="0">
            <a:spAutoFit/>
          </a:bodyPr>
          <a:lstStyle/>
          <a:p>
            <a:r>
              <a:rPr lang="en-ZA" sz="1200" b="1" dirty="0" smtClean="0">
                <a:solidFill>
                  <a:schemeClr val="accent1"/>
                </a:solidFill>
              </a:rPr>
              <a:t>Problem Statement</a:t>
            </a:r>
            <a:endParaRPr lang="en-ZA" sz="1200" b="1" dirty="0">
              <a:solidFill>
                <a:schemeClr val="accent1"/>
              </a:solidFill>
            </a:endParaRPr>
          </a:p>
        </p:txBody>
      </p:sp>
      <p:pic>
        <p:nvPicPr>
          <p:cNvPr id="6"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2119371" y="5679411"/>
            <a:ext cx="565284" cy="58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61411" t="5637" r="4072" b="81895"/>
          <a:stretch/>
        </p:blipFill>
        <p:spPr bwMode="gray">
          <a:xfrm>
            <a:off x="2788868" y="5194883"/>
            <a:ext cx="988469" cy="414849"/>
          </a:xfrm>
          <a:prstGeom prst="rect">
            <a:avLst/>
          </a:prstGeom>
        </p:spPr>
      </p:pic>
      <p:grpSp>
        <p:nvGrpSpPr>
          <p:cNvPr id="29" name="Group 28"/>
          <p:cNvGrpSpPr/>
          <p:nvPr/>
        </p:nvGrpSpPr>
        <p:grpSpPr bwMode="gray">
          <a:xfrm>
            <a:off x="2227789" y="5064696"/>
            <a:ext cx="452610" cy="654545"/>
            <a:chOff x="2246948" y="3894517"/>
            <a:chExt cx="270035" cy="401732"/>
          </a:xfrm>
        </p:grpSpPr>
        <p:sp>
          <p:nvSpPr>
            <p:cNvPr id="30" name="Rectangle 29"/>
            <p:cNvSpPr/>
            <p:nvPr/>
          </p:nvSpPr>
          <p:spPr bwMode="gray">
            <a:xfrm>
              <a:off x="2305050" y="4250530"/>
              <a:ext cx="157162" cy="45719"/>
            </a:xfrm>
            <a:prstGeom prst="rect">
              <a:avLst/>
            </a:prstGeom>
            <a:gradFill flip="none" rotWithShape="1">
              <a:gsLst>
                <a:gs pos="0">
                  <a:srgbClr val="FFFFFF">
                    <a:lumMod val="65000"/>
                  </a:srgbClr>
                </a:gs>
                <a:gs pos="100000">
                  <a:srgbClr val="FFFFFF">
                    <a:alpha val="0"/>
                  </a:srgbClr>
                </a:gs>
              </a:gsLst>
              <a:path path="rect">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smtClean="0">
                <a:ln>
                  <a:noFill/>
                </a:ln>
                <a:solidFill>
                  <a:srgbClr val="333333"/>
                </a:solidFill>
                <a:effectLst/>
                <a:uLnTx/>
                <a:uFillTx/>
                <a:cs typeface="Arial" charset="0"/>
              </a:endParaRPr>
            </a:p>
          </p:txBody>
        </p:sp>
        <p:sp>
          <p:nvSpPr>
            <p:cNvPr id="31" name="Flowchart: Magnetic Disk 30"/>
            <p:cNvSpPr/>
            <p:nvPr/>
          </p:nvSpPr>
          <p:spPr bwMode="gray">
            <a:xfrm>
              <a:off x="2359818" y="4107450"/>
              <a:ext cx="45720" cy="176212"/>
            </a:xfrm>
            <a:prstGeom prst="flowChartMagneticDisk">
              <a:avLst/>
            </a:prstGeom>
            <a:solidFill>
              <a:srgbClr val="FFFFFF">
                <a:lumMod val="85000"/>
              </a:srgbClr>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dirty="0" smtClean="0">
                <a:ln>
                  <a:noFill/>
                </a:ln>
                <a:solidFill>
                  <a:srgbClr val="333333"/>
                </a:solidFill>
                <a:effectLst/>
                <a:uLnTx/>
                <a:uFillTx/>
                <a:cs typeface="Arial" charset="0"/>
              </a:endParaRPr>
            </a:p>
          </p:txBody>
        </p:sp>
        <p:sp>
          <p:nvSpPr>
            <p:cNvPr id="32" name="Oval 31"/>
            <p:cNvSpPr/>
            <p:nvPr/>
          </p:nvSpPr>
          <p:spPr bwMode="gray">
            <a:xfrm>
              <a:off x="2246948" y="3894517"/>
              <a:ext cx="270035" cy="270034"/>
            </a:xfrm>
            <a:prstGeom prst="ellipse">
              <a:avLst/>
            </a:prstGeom>
            <a:gradFill>
              <a:gsLst>
                <a:gs pos="0">
                  <a:srgbClr val="C00000"/>
                </a:gs>
                <a:gs pos="100000">
                  <a:srgbClr val="DE0000"/>
                </a:gs>
              </a:gsLst>
              <a:lin ang="5400000" scaled="0"/>
            </a:gradFill>
            <a:ln w="9525" cap="flat" cmpd="sng" algn="ctr">
              <a:noFill/>
              <a:prstDash val="solid"/>
              <a:round/>
              <a:headEnd type="none" w="med" len="med"/>
              <a:tailEnd type="none" w="med" len="med"/>
            </a:ln>
            <a:effectLst/>
            <a:scene3d>
              <a:camera prst="orthographicFront"/>
              <a:lightRig rig="soft" dir="t"/>
            </a:scene3d>
            <a:sp3d extrusionH="25400" contourW="12700" prstMaterial="powder">
              <a:bevelT w="25400" h="19050"/>
              <a:extrusionClr>
                <a:srgbClr val="FF0000"/>
              </a:extrusionClr>
              <a:contourClr>
                <a:srgbClr val="CC0000"/>
              </a:contourClr>
            </a:sp3d>
          </p:spPr>
          <p:txBody>
            <a:bodyPr vert="horz" wrap="none" lIns="91440" tIns="45720" rIns="91440" bIns="45720" numCol="1" rtlCol="0" anchor="ctr" anchorCtr="0" compatLnSpc="1">
              <a:prstTxWarp prst="textNoShape">
                <a:avLst/>
              </a:prstTxWarp>
              <a:noAutofit/>
            </a:bodyPr>
            <a:lstStyle/>
            <a:p>
              <a:pPr marL="0" marR="0" lvl="0" indent="0" algn="ctr" defTabSz="932764" eaLnBrk="1" fontAlgn="base" latinLnBrk="0" hangingPunct="1">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rgbClr val="FFFFFF"/>
                  </a:solidFill>
                  <a:effectLst/>
                  <a:uLnTx/>
                  <a:uFillTx/>
                  <a:cs typeface="Arial" charset="0"/>
                </a:rPr>
                <a:t>2010</a:t>
              </a:r>
              <a:endParaRPr kumimoji="0" lang="en-ZA" sz="2800" b="1" i="0" u="none" strike="noStrike" kern="0" cap="none" spc="0" normalizeH="0" baseline="0" noProof="0" dirty="0" smtClean="0">
                <a:ln>
                  <a:noFill/>
                </a:ln>
                <a:solidFill>
                  <a:srgbClr val="FFFFFF"/>
                </a:solidFill>
                <a:effectLst/>
                <a:uLnTx/>
                <a:uFillTx/>
                <a:cs typeface="Arial" charset="0"/>
              </a:endParaRPr>
            </a:p>
          </p:txBody>
        </p:sp>
      </p:grpSp>
      <p:grpSp>
        <p:nvGrpSpPr>
          <p:cNvPr id="33" name="Group 32"/>
          <p:cNvGrpSpPr/>
          <p:nvPr/>
        </p:nvGrpSpPr>
        <p:grpSpPr bwMode="gray">
          <a:xfrm>
            <a:off x="8609544" y="4100116"/>
            <a:ext cx="354944" cy="513279"/>
            <a:chOff x="2246948" y="3894535"/>
            <a:chExt cx="270035" cy="401714"/>
          </a:xfrm>
        </p:grpSpPr>
        <p:sp>
          <p:nvSpPr>
            <p:cNvPr id="34" name="Rectangle 33"/>
            <p:cNvSpPr/>
            <p:nvPr/>
          </p:nvSpPr>
          <p:spPr bwMode="gray">
            <a:xfrm>
              <a:off x="2305050" y="4250530"/>
              <a:ext cx="157162" cy="45719"/>
            </a:xfrm>
            <a:prstGeom prst="rect">
              <a:avLst/>
            </a:prstGeom>
            <a:gradFill flip="none" rotWithShape="1">
              <a:gsLst>
                <a:gs pos="0">
                  <a:srgbClr val="FFFFFF">
                    <a:lumMod val="65000"/>
                  </a:srgbClr>
                </a:gs>
                <a:gs pos="100000">
                  <a:srgbClr val="FFFFFF">
                    <a:alpha val="0"/>
                  </a:srgbClr>
                </a:gs>
              </a:gsLst>
              <a:path path="rect">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1600" b="0" i="0" u="none" strike="noStrike" kern="0" cap="none" spc="0" normalizeH="0" baseline="0" noProof="0" dirty="0" smtClean="0">
                <a:ln>
                  <a:noFill/>
                </a:ln>
                <a:solidFill>
                  <a:srgbClr val="333333"/>
                </a:solidFill>
                <a:effectLst/>
                <a:uLnTx/>
                <a:uFillTx/>
                <a:cs typeface="Arial" charset="0"/>
              </a:endParaRPr>
            </a:p>
          </p:txBody>
        </p:sp>
        <p:sp>
          <p:nvSpPr>
            <p:cNvPr id="35" name="Flowchart: Magnetic Disk 34"/>
            <p:cNvSpPr/>
            <p:nvPr/>
          </p:nvSpPr>
          <p:spPr bwMode="gray">
            <a:xfrm>
              <a:off x="2359818" y="4107450"/>
              <a:ext cx="45720" cy="176212"/>
            </a:xfrm>
            <a:prstGeom prst="flowChartMagneticDisk">
              <a:avLst/>
            </a:prstGeom>
            <a:solidFill>
              <a:srgbClr val="FFFFFF">
                <a:lumMod val="85000"/>
              </a:srgbClr>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1600" b="0" i="0" u="none" strike="noStrike" kern="0" cap="none" spc="0" normalizeH="0" baseline="0" noProof="0" dirty="0" smtClean="0">
                <a:ln>
                  <a:noFill/>
                </a:ln>
                <a:solidFill>
                  <a:srgbClr val="333333"/>
                </a:solidFill>
                <a:effectLst/>
                <a:uLnTx/>
                <a:uFillTx/>
                <a:cs typeface="Arial" charset="0"/>
              </a:endParaRPr>
            </a:p>
          </p:txBody>
        </p:sp>
        <p:sp>
          <p:nvSpPr>
            <p:cNvPr id="36" name="Oval 35"/>
            <p:cNvSpPr/>
            <p:nvPr/>
          </p:nvSpPr>
          <p:spPr bwMode="gray">
            <a:xfrm>
              <a:off x="2246948" y="3894535"/>
              <a:ext cx="270035" cy="270035"/>
            </a:xfrm>
            <a:prstGeom prst="ellipse">
              <a:avLst/>
            </a:prstGeom>
            <a:gradFill>
              <a:gsLst>
                <a:gs pos="0">
                  <a:srgbClr val="C00000"/>
                </a:gs>
                <a:gs pos="100000">
                  <a:srgbClr val="DE0000"/>
                </a:gs>
              </a:gsLst>
              <a:lin ang="5400000" scaled="0"/>
            </a:gradFill>
            <a:ln w="9525" cap="flat" cmpd="sng" algn="ctr">
              <a:noFill/>
              <a:prstDash val="solid"/>
              <a:round/>
              <a:headEnd type="none" w="med" len="med"/>
              <a:tailEnd type="none" w="med" len="med"/>
            </a:ln>
            <a:effectLst/>
            <a:scene3d>
              <a:camera prst="orthographicFront"/>
              <a:lightRig rig="soft" dir="t"/>
            </a:scene3d>
            <a:sp3d extrusionH="25400" contourW="12700" prstMaterial="powder">
              <a:bevelT w="25400" h="19050"/>
              <a:extrusionClr>
                <a:srgbClr val="FF0000"/>
              </a:extrusionClr>
              <a:contourClr>
                <a:srgbClr val="CC0000"/>
              </a:contourClr>
            </a:sp3d>
          </p:spPr>
          <p:txBody>
            <a:bodyPr vert="horz" wrap="none" lIns="91440" tIns="45720" rIns="91440" bIns="45720" numCol="1" rtlCol="0" anchor="ctr" anchorCtr="0" compatLnSpc="1">
              <a:prstTxWarp prst="textNoShape">
                <a:avLst/>
              </a:prstTxWarp>
              <a:noAutofit/>
            </a:bodyPr>
            <a:lstStyle/>
            <a:p>
              <a:pPr marL="0" marR="0" lvl="0" indent="0" algn="ctr" defTabSz="932764" eaLnBrk="1" fontAlgn="base" latinLnBrk="0" hangingPunct="1">
                <a:lnSpc>
                  <a:spcPct val="100000"/>
                </a:lnSpc>
                <a:spcBef>
                  <a:spcPct val="0"/>
                </a:spcBef>
                <a:spcAft>
                  <a:spcPct val="0"/>
                </a:spcAft>
                <a:buClrTx/>
                <a:buSzTx/>
                <a:buFontTx/>
                <a:buNone/>
                <a:tabLst/>
                <a:defRPr/>
              </a:pPr>
              <a:r>
                <a:rPr lang="en-ZA" sz="900" b="1" kern="0" noProof="0" dirty="0" smtClean="0">
                  <a:solidFill>
                    <a:srgbClr val="FFFFFF"/>
                  </a:solidFill>
                  <a:cs typeface="Arial" charset="0"/>
                </a:rPr>
                <a:t>2030</a:t>
              </a:r>
              <a:endParaRPr kumimoji="0" lang="en-ZA" sz="1800" b="1" i="0" u="none" strike="noStrike" kern="0" cap="none" spc="0" normalizeH="0" baseline="0" noProof="0" dirty="0" smtClean="0">
                <a:ln>
                  <a:noFill/>
                </a:ln>
                <a:solidFill>
                  <a:srgbClr val="FFFFFF"/>
                </a:solidFill>
                <a:effectLst/>
                <a:uLnTx/>
                <a:uFillTx/>
                <a:cs typeface="Arial" charset="0"/>
              </a:endParaRPr>
            </a:p>
          </p:txBody>
        </p:sp>
      </p:grpSp>
      <p:grpSp>
        <p:nvGrpSpPr>
          <p:cNvPr id="44" name="Group 43"/>
          <p:cNvGrpSpPr/>
          <p:nvPr/>
        </p:nvGrpSpPr>
        <p:grpSpPr bwMode="gray">
          <a:xfrm>
            <a:off x="3707904" y="4985429"/>
            <a:ext cx="322698" cy="739510"/>
            <a:chOff x="2246948" y="3894517"/>
            <a:chExt cx="270035" cy="401732"/>
          </a:xfrm>
        </p:grpSpPr>
        <p:sp>
          <p:nvSpPr>
            <p:cNvPr id="45" name="Rectangle 44"/>
            <p:cNvSpPr/>
            <p:nvPr/>
          </p:nvSpPr>
          <p:spPr bwMode="gray">
            <a:xfrm>
              <a:off x="2305050" y="4250530"/>
              <a:ext cx="157162" cy="45719"/>
            </a:xfrm>
            <a:prstGeom prst="rect">
              <a:avLst/>
            </a:prstGeom>
            <a:gradFill flip="none" rotWithShape="1">
              <a:gsLst>
                <a:gs pos="0">
                  <a:srgbClr val="FFFFFF">
                    <a:lumMod val="65000"/>
                  </a:srgbClr>
                </a:gs>
                <a:gs pos="100000">
                  <a:srgbClr val="FFFFFF">
                    <a:alpha val="0"/>
                  </a:srgbClr>
                </a:gs>
              </a:gsLst>
              <a:path path="rect">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800" b="0" i="0" u="none" strike="noStrike" kern="0" cap="none" spc="0" normalizeH="0" baseline="0" noProof="0" dirty="0" smtClean="0">
                <a:ln>
                  <a:noFill/>
                </a:ln>
                <a:solidFill>
                  <a:srgbClr val="333333"/>
                </a:solidFill>
                <a:effectLst/>
                <a:uLnTx/>
                <a:uFillTx/>
                <a:cs typeface="Arial" charset="0"/>
              </a:endParaRPr>
            </a:p>
          </p:txBody>
        </p:sp>
        <p:sp>
          <p:nvSpPr>
            <p:cNvPr id="46" name="Flowchart: Magnetic Disk 45"/>
            <p:cNvSpPr/>
            <p:nvPr/>
          </p:nvSpPr>
          <p:spPr bwMode="gray">
            <a:xfrm>
              <a:off x="2359818" y="4107450"/>
              <a:ext cx="45720" cy="176212"/>
            </a:xfrm>
            <a:prstGeom prst="flowChartMagneticDisk">
              <a:avLst/>
            </a:prstGeom>
            <a:solidFill>
              <a:srgbClr val="FFFFFF">
                <a:lumMod val="85000"/>
              </a:srgbClr>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800" b="0" i="0" u="none" strike="noStrike" kern="0" cap="none" spc="0" normalizeH="0" baseline="0" noProof="0" dirty="0" smtClean="0">
                <a:ln>
                  <a:noFill/>
                </a:ln>
                <a:solidFill>
                  <a:srgbClr val="333333"/>
                </a:solidFill>
                <a:effectLst/>
                <a:uLnTx/>
                <a:uFillTx/>
                <a:cs typeface="Arial" charset="0"/>
              </a:endParaRPr>
            </a:p>
          </p:txBody>
        </p:sp>
        <p:sp>
          <p:nvSpPr>
            <p:cNvPr id="47" name="Oval 46"/>
            <p:cNvSpPr/>
            <p:nvPr/>
          </p:nvSpPr>
          <p:spPr bwMode="gray">
            <a:xfrm>
              <a:off x="2246948" y="3894517"/>
              <a:ext cx="270035" cy="270034"/>
            </a:xfrm>
            <a:prstGeom prst="ellipse">
              <a:avLst/>
            </a:prstGeom>
            <a:gradFill>
              <a:gsLst>
                <a:gs pos="0">
                  <a:srgbClr val="C00000"/>
                </a:gs>
                <a:gs pos="100000">
                  <a:srgbClr val="DE0000"/>
                </a:gs>
              </a:gsLst>
              <a:lin ang="5400000" scaled="0"/>
            </a:gradFill>
            <a:ln w="9525" cap="flat" cmpd="sng" algn="ctr">
              <a:noFill/>
              <a:prstDash val="solid"/>
              <a:round/>
              <a:headEnd type="none" w="med" len="med"/>
              <a:tailEnd type="none" w="med" len="med"/>
            </a:ln>
            <a:effectLst/>
            <a:scene3d>
              <a:camera prst="orthographicFront"/>
              <a:lightRig rig="soft" dir="t"/>
            </a:scene3d>
            <a:sp3d extrusionH="25400" contourW="12700" prstMaterial="powder">
              <a:bevelT w="25400" h="19050"/>
              <a:extrusionClr>
                <a:srgbClr val="FF0000"/>
              </a:extrusionClr>
              <a:contourClr>
                <a:srgbClr val="CC0000"/>
              </a:contourClr>
            </a:sp3d>
          </p:spPr>
          <p:txBody>
            <a:bodyPr vert="horz" wrap="none" lIns="91440" tIns="45720" rIns="91440" bIns="45720" numCol="1" rtlCol="0" anchor="ctr" anchorCtr="0" compatLnSpc="1">
              <a:prstTxWarp prst="textNoShape">
                <a:avLst/>
              </a:prstTxWarp>
              <a:noAutofit/>
            </a:bodyPr>
            <a:lstStyle/>
            <a:p>
              <a:pPr marL="0" marR="0" lvl="0" indent="0" algn="ctr" defTabSz="932764" eaLnBrk="1" fontAlgn="base" latinLnBrk="0" hangingPunct="1">
                <a:lnSpc>
                  <a:spcPct val="100000"/>
                </a:lnSpc>
                <a:spcBef>
                  <a:spcPct val="0"/>
                </a:spcBef>
                <a:spcAft>
                  <a:spcPct val="0"/>
                </a:spcAft>
                <a:buClrTx/>
                <a:buSzTx/>
                <a:buFontTx/>
                <a:buNone/>
                <a:tabLst/>
                <a:defRPr/>
              </a:pPr>
              <a:r>
                <a:rPr kumimoji="0" lang="en-ZA" sz="800" b="1" i="0" u="none" strike="noStrike" kern="0" cap="none" spc="0" normalizeH="0" baseline="0" noProof="0" dirty="0" smtClean="0">
                  <a:ln>
                    <a:noFill/>
                  </a:ln>
                  <a:solidFill>
                    <a:srgbClr val="FFFFFF"/>
                  </a:solidFill>
                  <a:effectLst/>
                  <a:uLnTx/>
                  <a:uFillTx/>
                  <a:cs typeface="Arial" charset="0"/>
                </a:rPr>
                <a:t>2015</a:t>
              </a:r>
            </a:p>
          </p:txBody>
        </p:sp>
      </p:grpSp>
      <p:grpSp>
        <p:nvGrpSpPr>
          <p:cNvPr id="48" name="Group 47"/>
          <p:cNvGrpSpPr/>
          <p:nvPr/>
        </p:nvGrpSpPr>
        <p:grpSpPr bwMode="gray">
          <a:xfrm>
            <a:off x="5399609" y="4712310"/>
            <a:ext cx="322698" cy="485621"/>
            <a:chOff x="2246948" y="3894517"/>
            <a:chExt cx="270035" cy="401732"/>
          </a:xfrm>
        </p:grpSpPr>
        <p:sp>
          <p:nvSpPr>
            <p:cNvPr id="49" name="Rectangle 48"/>
            <p:cNvSpPr/>
            <p:nvPr/>
          </p:nvSpPr>
          <p:spPr bwMode="gray">
            <a:xfrm>
              <a:off x="2305050" y="4250530"/>
              <a:ext cx="157162" cy="45719"/>
            </a:xfrm>
            <a:prstGeom prst="rect">
              <a:avLst/>
            </a:prstGeom>
            <a:gradFill flip="none" rotWithShape="1">
              <a:gsLst>
                <a:gs pos="0">
                  <a:srgbClr val="FFFFFF">
                    <a:lumMod val="65000"/>
                  </a:srgbClr>
                </a:gs>
                <a:gs pos="100000">
                  <a:srgbClr val="FFFFFF">
                    <a:alpha val="0"/>
                  </a:srgbClr>
                </a:gs>
              </a:gsLst>
              <a:path path="rect">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800" b="0" i="0" u="none" strike="noStrike" kern="0" cap="none" spc="0" normalizeH="0" baseline="0" noProof="0" dirty="0" smtClean="0">
                <a:ln>
                  <a:noFill/>
                </a:ln>
                <a:solidFill>
                  <a:srgbClr val="333333"/>
                </a:solidFill>
                <a:effectLst/>
                <a:uLnTx/>
                <a:uFillTx/>
                <a:cs typeface="Arial" charset="0"/>
              </a:endParaRPr>
            </a:p>
          </p:txBody>
        </p:sp>
        <p:sp>
          <p:nvSpPr>
            <p:cNvPr id="50" name="Flowchart: Magnetic Disk 49"/>
            <p:cNvSpPr/>
            <p:nvPr/>
          </p:nvSpPr>
          <p:spPr bwMode="gray">
            <a:xfrm>
              <a:off x="2359818" y="4107450"/>
              <a:ext cx="45720" cy="176212"/>
            </a:xfrm>
            <a:prstGeom prst="flowChartMagneticDisk">
              <a:avLst/>
            </a:prstGeom>
            <a:solidFill>
              <a:srgbClr val="FFFFFF">
                <a:lumMod val="85000"/>
              </a:srgbClr>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800" b="0" i="0" u="none" strike="noStrike" kern="0" cap="none" spc="0" normalizeH="0" baseline="0" noProof="0" dirty="0" smtClean="0">
                <a:ln>
                  <a:noFill/>
                </a:ln>
                <a:solidFill>
                  <a:srgbClr val="333333"/>
                </a:solidFill>
                <a:effectLst/>
                <a:uLnTx/>
                <a:uFillTx/>
                <a:cs typeface="Arial" charset="0"/>
              </a:endParaRPr>
            </a:p>
          </p:txBody>
        </p:sp>
        <p:sp>
          <p:nvSpPr>
            <p:cNvPr id="51" name="Oval 50"/>
            <p:cNvSpPr/>
            <p:nvPr/>
          </p:nvSpPr>
          <p:spPr bwMode="gray">
            <a:xfrm>
              <a:off x="2246948" y="3894517"/>
              <a:ext cx="270035" cy="270034"/>
            </a:xfrm>
            <a:prstGeom prst="ellipse">
              <a:avLst/>
            </a:prstGeom>
            <a:gradFill>
              <a:gsLst>
                <a:gs pos="0">
                  <a:srgbClr val="C00000"/>
                </a:gs>
                <a:gs pos="100000">
                  <a:srgbClr val="DE0000"/>
                </a:gs>
              </a:gsLst>
              <a:lin ang="5400000" scaled="0"/>
            </a:gradFill>
            <a:ln w="9525" cap="flat" cmpd="sng" algn="ctr">
              <a:noFill/>
              <a:prstDash val="solid"/>
              <a:round/>
              <a:headEnd type="none" w="med" len="med"/>
              <a:tailEnd type="none" w="med" len="med"/>
            </a:ln>
            <a:effectLst/>
            <a:scene3d>
              <a:camera prst="orthographicFront"/>
              <a:lightRig rig="soft" dir="t"/>
            </a:scene3d>
            <a:sp3d extrusionH="25400" contourW="12700" prstMaterial="powder">
              <a:bevelT w="25400" h="19050"/>
              <a:extrusionClr>
                <a:srgbClr val="FF0000"/>
              </a:extrusionClr>
              <a:contourClr>
                <a:srgbClr val="CC0000"/>
              </a:contourClr>
            </a:sp3d>
          </p:spPr>
          <p:txBody>
            <a:bodyPr vert="horz" wrap="none" lIns="91440" tIns="45720" rIns="91440" bIns="45720" numCol="1" rtlCol="0" anchor="ctr" anchorCtr="0" compatLnSpc="1">
              <a:prstTxWarp prst="textNoShape">
                <a:avLst/>
              </a:prstTxWarp>
              <a:noAutofit/>
            </a:bodyPr>
            <a:lstStyle/>
            <a:p>
              <a:pPr marL="0" marR="0" lvl="0" indent="0" algn="ctr" defTabSz="932764" eaLnBrk="1" fontAlgn="base" latinLnBrk="0" hangingPunct="1">
                <a:lnSpc>
                  <a:spcPct val="100000"/>
                </a:lnSpc>
                <a:spcBef>
                  <a:spcPct val="0"/>
                </a:spcBef>
                <a:spcAft>
                  <a:spcPct val="0"/>
                </a:spcAft>
                <a:buClrTx/>
                <a:buSzTx/>
                <a:buFontTx/>
                <a:buNone/>
                <a:tabLst/>
                <a:defRPr/>
              </a:pPr>
              <a:r>
                <a:rPr kumimoji="0" lang="en-ZA" sz="800" b="1" i="0" u="none" strike="noStrike" kern="0" cap="none" spc="0" normalizeH="0" baseline="0" noProof="0" dirty="0" smtClean="0">
                  <a:ln>
                    <a:noFill/>
                  </a:ln>
                  <a:solidFill>
                    <a:srgbClr val="FFFFFF"/>
                  </a:solidFill>
                  <a:effectLst/>
                  <a:uLnTx/>
                  <a:uFillTx/>
                  <a:cs typeface="Arial" charset="0"/>
                </a:rPr>
                <a:t>2020</a:t>
              </a:r>
            </a:p>
          </p:txBody>
        </p:sp>
      </p:grpSp>
      <p:grpSp>
        <p:nvGrpSpPr>
          <p:cNvPr id="52" name="Group 51"/>
          <p:cNvGrpSpPr/>
          <p:nvPr/>
        </p:nvGrpSpPr>
        <p:grpSpPr bwMode="gray">
          <a:xfrm>
            <a:off x="7503675" y="4272236"/>
            <a:ext cx="322698" cy="485621"/>
            <a:chOff x="2246948" y="3894517"/>
            <a:chExt cx="270035" cy="401732"/>
          </a:xfrm>
        </p:grpSpPr>
        <p:sp>
          <p:nvSpPr>
            <p:cNvPr id="53" name="Rectangle 52"/>
            <p:cNvSpPr/>
            <p:nvPr/>
          </p:nvSpPr>
          <p:spPr bwMode="gray">
            <a:xfrm>
              <a:off x="2305050" y="4250530"/>
              <a:ext cx="157162" cy="45719"/>
            </a:xfrm>
            <a:prstGeom prst="rect">
              <a:avLst/>
            </a:prstGeom>
            <a:gradFill flip="none" rotWithShape="1">
              <a:gsLst>
                <a:gs pos="0">
                  <a:srgbClr val="FFFFFF">
                    <a:lumMod val="65000"/>
                  </a:srgbClr>
                </a:gs>
                <a:gs pos="100000">
                  <a:srgbClr val="FFFFFF">
                    <a:alpha val="0"/>
                  </a:srgbClr>
                </a:gs>
              </a:gsLst>
              <a:path path="rect">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800" b="0" i="0" u="none" strike="noStrike" kern="0" cap="none" spc="0" normalizeH="0" baseline="0" noProof="0" dirty="0" smtClean="0">
                <a:ln>
                  <a:noFill/>
                </a:ln>
                <a:solidFill>
                  <a:srgbClr val="333333"/>
                </a:solidFill>
                <a:effectLst/>
                <a:uLnTx/>
                <a:uFillTx/>
                <a:cs typeface="Arial" charset="0"/>
              </a:endParaRPr>
            </a:p>
          </p:txBody>
        </p:sp>
        <p:sp>
          <p:nvSpPr>
            <p:cNvPr id="54" name="Flowchart: Magnetic Disk 53"/>
            <p:cNvSpPr/>
            <p:nvPr/>
          </p:nvSpPr>
          <p:spPr bwMode="gray">
            <a:xfrm>
              <a:off x="2359818" y="4107450"/>
              <a:ext cx="45720" cy="176212"/>
            </a:xfrm>
            <a:prstGeom prst="flowChartMagneticDisk">
              <a:avLst/>
            </a:prstGeom>
            <a:solidFill>
              <a:srgbClr val="FFFFFF">
                <a:lumMod val="85000"/>
              </a:srgbClr>
            </a:solidFill>
            <a:ln w="9525" cap="flat" cmpd="sng" algn="ctr">
              <a:noFill/>
              <a:prstDash val="solid"/>
              <a:round/>
              <a:headEnd type="none" w="med" len="med"/>
              <a:tailEnd type="none" w="med" len="med"/>
            </a:ln>
            <a:effectLst>
              <a:outerShdw blurRad="152400" dist="317500" dir="5400000" sx="90000" sy="-19000" rotWithShape="0">
                <a:prstClr val="black">
                  <a:alpha val="15000"/>
                </a:prstClr>
              </a:outerShdw>
            </a:effectLst>
            <a:scene3d>
              <a:camera prst="orthographicFront"/>
              <a:lightRig rig="threePt" dir="t"/>
            </a:scene3d>
            <a:sp3d>
              <a:bevelT w="114300" prst="artDeco"/>
            </a:sp3d>
          </p:spPr>
          <p:txBody>
            <a:bodyPr vert="horz" wrap="none" lIns="91440" tIns="45720" rIns="91440" bIns="45720" numCol="1" rtlCol="0" anchor="t" anchorCtr="0" compatLnSpc="1">
              <a:prstTxWarp prst="textNoShape">
                <a:avLst/>
              </a:prstTxWarp>
              <a:noAutofit/>
            </a:bodyPr>
            <a:lstStyle/>
            <a:p>
              <a:pPr marL="0" marR="0" lvl="0" indent="0" defTabSz="932764" eaLnBrk="1" fontAlgn="base" latinLnBrk="0" hangingPunct="1">
                <a:lnSpc>
                  <a:spcPct val="100000"/>
                </a:lnSpc>
                <a:spcBef>
                  <a:spcPct val="0"/>
                </a:spcBef>
                <a:spcAft>
                  <a:spcPct val="0"/>
                </a:spcAft>
                <a:buClrTx/>
                <a:buSzTx/>
                <a:buFontTx/>
                <a:buNone/>
                <a:tabLst/>
                <a:defRPr/>
              </a:pPr>
              <a:endParaRPr kumimoji="0" lang="en-ZA" sz="800" b="0" i="0" u="none" strike="noStrike" kern="0" cap="none" spc="0" normalizeH="0" baseline="0" noProof="0" dirty="0" smtClean="0">
                <a:ln>
                  <a:noFill/>
                </a:ln>
                <a:solidFill>
                  <a:srgbClr val="333333"/>
                </a:solidFill>
                <a:effectLst/>
                <a:uLnTx/>
                <a:uFillTx/>
                <a:cs typeface="Arial" charset="0"/>
              </a:endParaRPr>
            </a:p>
          </p:txBody>
        </p:sp>
        <p:sp>
          <p:nvSpPr>
            <p:cNvPr id="55" name="Oval 54"/>
            <p:cNvSpPr/>
            <p:nvPr/>
          </p:nvSpPr>
          <p:spPr bwMode="gray">
            <a:xfrm>
              <a:off x="2246948" y="3894517"/>
              <a:ext cx="270035" cy="270034"/>
            </a:xfrm>
            <a:prstGeom prst="ellipse">
              <a:avLst/>
            </a:prstGeom>
            <a:gradFill>
              <a:gsLst>
                <a:gs pos="0">
                  <a:srgbClr val="C00000"/>
                </a:gs>
                <a:gs pos="100000">
                  <a:srgbClr val="DE0000"/>
                </a:gs>
              </a:gsLst>
              <a:lin ang="5400000" scaled="0"/>
            </a:gradFill>
            <a:ln w="9525" cap="flat" cmpd="sng" algn="ctr">
              <a:noFill/>
              <a:prstDash val="solid"/>
              <a:round/>
              <a:headEnd type="none" w="med" len="med"/>
              <a:tailEnd type="none" w="med" len="med"/>
            </a:ln>
            <a:effectLst/>
            <a:scene3d>
              <a:camera prst="orthographicFront"/>
              <a:lightRig rig="soft" dir="t"/>
            </a:scene3d>
            <a:sp3d extrusionH="25400" contourW="12700" prstMaterial="powder">
              <a:bevelT w="25400" h="19050"/>
              <a:extrusionClr>
                <a:srgbClr val="FF0000"/>
              </a:extrusionClr>
              <a:contourClr>
                <a:srgbClr val="CC0000"/>
              </a:contourClr>
            </a:sp3d>
          </p:spPr>
          <p:txBody>
            <a:bodyPr vert="horz" wrap="none" lIns="91440" tIns="45720" rIns="91440" bIns="45720" numCol="1" rtlCol="0" anchor="ctr" anchorCtr="0" compatLnSpc="1">
              <a:prstTxWarp prst="textNoShape">
                <a:avLst/>
              </a:prstTxWarp>
              <a:noAutofit/>
            </a:bodyPr>
            <a:lstStyle/>
            <a:p>
              <a:pPr marL="0" marR="0" lvl="0" indent="0" algn="ctr" defTabSz="932764" eaLnBrk="1" fontAlgn="base" latinLnBrk="0" hangingPunct="1">
                <a:lnSpc>
                  <a:spcPct val="100000"/>
                </a:lnSpc>
                <a:spcBef>
                  <a:spcPct val="0"/>
                </a:spcBef>
                <a:spcAft>
                  <a:spcPct val="0"/>
                </a:spcAft>
                <a:buClrTx/>
                <a:buSzTx/>
                <a:buFontTx/>
                <a:buNone/>
                <a:tabLst/>
                <a:defRPr/>
              </a:pPr>
              <a:r>
                <a:rPr kumimoji="0" lang="en-ZA" sz="800" b="1" i="0" u="none" strike="noStrike" kern="0" cap="none" spc="0" normalizeH="0" baseline="0" noProof="0" dirty="0" smtClean="0">
                  <a:ln>
                    <a:noFill/>
                  </a:ln>
                  <a:solidFill>
                    <a:srgbClr val="FFFFFF"/>
                  </a:solidFill>
                  <a:effectLst/>
                  <a:uLnTx/>
                  <a:uFillTx/>
                  <a:cs typeface="Arial" charset="0"/>
                </a:rPr>
                <a:t>2025</a:t>
              </a:r>
            </a:p>
          </p:txBody>
        </p:sp>
      </p:grpSp>
      <p:pic>
        <p:nvPicPr>
          <p:cNvPr id="56" name="Picture 55"/>
          <p:cNvPicPr>
            <a:picLocks noChangeAspect="1"/>
          </p:cNvPicPr>
          <p:nvPr/>
        </p:nvPicPr>
        <p:blipFill rotWithShape="1">
          <a:blip r:embed="rId1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1723" t="25300" r="43664" b="55631"/>
          <a:stretch/>
        </p:blipFill>
        <p:spPr bwMode="gray">
          <a:xfrm>
            <a:off x="5722307" y="4263371"/>
            <a:ext cx="904605" cy="700841"/>
          </a:xfrm>
          <a:prstGeom prst="rect">
            <a:avLst/>
          </a:prstGeom>
        </p:spPr>
      </p:pic>
      <p:pic>
        <p:nvPicPr>
          <p:cNvPr id="63" name="Picture 62"/>
          <p:cNvPicPr>
            <a:picLocks noChangeAspect="1"/>
          </p:cNvPicPr>
          <p:nvPr/>
        </p:nvPicPr>
        <p:blipFill rotWithShape="1">
          <a:blip r:embed="rId1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676" r="59069" b="64461"/>
          <a:stretch/>
        </p:blipFill>
        <p:spPr bwMode="gray">
          <a:xfrm>
            <a:off x="7906226" y="4106657"/>
            <a:ext cx="524624" cy="408390"/>
          </a:xfrm>
          <a:prstGeom prst="rect">
            <a:avLst/>
          </a:prstGeom>
        </p:spPr>
      </p:pic>
      <p:pic>
        <p:nvPicPr>
          <p:cNvPr id="62" name="Picture 61"/>
          <p:cNvPicPr>
            <a:picLocks noChangeAspect="1"/>
          </p:cNvPicPr>
          <p:nvPr/>
        </p:nvPicPr>
        <p:blipFill rotWithShape="1">
          <a:blip r:embed="rId1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8000" t="27733" r="16933" b="27733"/>
          <a:stretch/>
        </p:blipFill>
        <p:spPr bwMode="gray">
          <a:xfrm>
            <a:off x="6732240" y="4534266"/>
            <a:ext cx="699427" cy="537244"/>
          </a:xfrm>
          <a:prstGeom prst="rect">
            <a:avLst/>
          </a:prstGeom>
        </p:spPr>
      </p:pic>
      <p:pic>
        <p:nvPicPr>
          <p:cNvPr id="64" name="Picture 63"/>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35" t="75630" r="74920" b="5301"/>
          <a:stretch/>
        </p:blipFill>
        <p:spPr bwMode="gray">
          <a:xfrm>
            <a:off x="4485609" y="4693868"/>
            <a:ext cx="771478" cy="652537"/>
          </a:xfrm>
          <a:prstGeom prst="rect">
            <a:avLst/>
          </a:prstGeom>
        </p:spPr>
      </p:pic>
      <p:pic>
        <p:nvPicPr>
          <p:cNvPr id="11" name="Picture 10"/>
          <p:cNvPicPr>
            <a:picLocks noChangeAspect="1"/>
          </p:cNvPicPr>
          <p:nvPr/>
        </p:nvPicPr>
        <p:blipFill rotWithShape="1">
          <a:blip r:embed="rId1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897" t="2553" r="78430" b="75420"/>
          <a:stretch/>
        </p:blipFill>
        <p:spPr bwMode="gray">
          <a:xfrm>
            <a:off x="7942146" y="4577276"/>
            <a:ext cx="316689" cy="386936"/>
          </a:xfrm>
          <a:prstGeom prst="rect">
            <a:avLst/>
          </a:prstGeom>
        </p:spPr>
      </p:pic>
      <p:pic>
        <p:nvPicPr>
          <p:cNvPr id="7" name="Picture 6"/>
          <p:cNvPicPr>
            <a:picLocks noChangeAspect="1"/>
          </p:cNvPicPr>
          <p:nvPr/>
        </p:nvPicPr>
        <p:blipFill rotWithShape="1">
          <a:blip r:embed="rId16"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8561" t="4173" r="1597" b="68763"/>
          <a:stretch/>
        </p:blipFill>
        <p:spPr bwMode="gray">
          <a:xfrm>
            <a:off x="8379879" y="4458072"/>
            <a:ext cx="687324" cy="471592"/>
          </a:xfrm>
          <a:prstGeom prst="rect">
            <a:avLst/>
          </a:prstGeom>
        </p:spPr>
      </p:pic>
      <p:pic>
        <p:nvPicPr>
          <p:cNvPr id="83" name="Picture 82"/>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1935948" y="1330845"/>
            <a:ext cx="364972" cy="329365"/>
          </a:xfrm>
          <a:prstGeom prst="rect">
            <a:avLst/>
          </a:prstGeom>
        </p:spPr>
      </p:pic>
      <p:pic>
        <p:nvPicPr>
          <p:cNvPr id="84" name="Picture 83"/>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1935948" y="1797520"/>
            <a:ext cx="364972" cy="329365"/>
          </a:xfrm>
          <a:prstGeom prst="rect">
            <a:avLst/>
          </a:prstGeom>
        </p:spPr>
      </p:pic>
      <p:pic>
        <p:nvPicPr>
          <p:cNvPr id="85" name="Picture 84"/>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1935948" y="2307821"/>
            <a:ext cx="364972" cy="329365"/>
          </a:xfrm>
          <a:prstGeom prst="rect">
            <a:avLst/>
          </a:prstGeom>
        </p:spPr>
      </p:pic>
      <p:pic>
        <p:nvPicPr>
          <p:cNvPr id="86" name="Picture 85"/>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1935948" y="2818122"/>
            <a:ext cx="364972" cy="329365"/>
          </a:xfrm>
          <a:prstGeom prst="rect">
            <a:avLst/>
          </a:prstGeom>
        </p:spPr>
      </p:pic>
      <p:pic>
        <p:nvPicPr>
          <p:cNvPr id="87" name="Picture 86"/>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a:off x="1935948" y="3356992"/>
            <a:ext cx="364972" cy="329365"/>
          </a:xfrm>
          <a:prstGeom prst="rect">
            <a:avLst/>
          </a:prstGeom>
        </p:spPr>
      </p:pic>
      <p:sp>
        <p:nvSpPr>
          <p:cNvPr id="88" name="TextBox 87"/>
          <p:cNvSpPr txBox="1"/>
          <p:nvPr/>
        </p:nvSpPr>
        <p:spPr bwMode="gray">
          <a:xfrm>
            <a:off x="2384050" y="1384301"/>
            <a:ext cx="2361189" cy="184666"/>
          </a:xfrm>
          <a:prstGeom prst="rect">
            <a:avLst/>
          </a:prstGeom>
          <a:noFill/>
        </p:spPr>
        <p:txBody>
          <a:bodyPr wrap="square" lIns="0" tIns="0" rIns="0" bIns="0" rtlCol="0">
            <a:spAutoFit/>
          </a:bodyPr>
          <a:lstStyle/>
          <a:p>
            <a:r>
              <a:rPr lang="en-ZA" sz="1200" dirty="0" smtClean="0"/>
              <a:t>Be innovative</a:t>
            </a:r>
            <a:endParaRPr lang="en-ZA" sz="1200" dirty="0"/>
          </a:p>
        </p:txBody>
      </p:sp>
      <p:sp>
        <p:nvSpPr>
          <p:cNvPr id="89" name="TextBox 88"/>
          <p:cNvSpPr txBox="1"/>
          <p:nvPr/>
        </p:nvSpPr>
        <p:spPr bwMode="gray">
          <a:xfrm>
            <a:off x="2384050" y="1893189"/>
            <a:ext cx="2361189" cy="184666"/>
          </a:xfrm>
          <a:prstGeom prst="rect">
            <a:avLst/>
          </a:prstGeom>
          <a:noFill/>
        </p:spPr>
        <p:txBody>
          <a:bodyPr wrap="square" lIns="0" tIns="0" rIns="0" bIns="0" rtlCol="0">
            <a:spAutoFit/>
          </a:bodyPr>
          <a:lstStyle/>
          <a:p>
            <a:r>
              <a:rPr lang="en-ZA" sz="1200" dirty="0" smtClean="0"/>
              <a:t>Involve all stakeholders</a:t>
            </a:r>
            <a:endParaRPr lang="en-ZA" sz="1200" dirty="0"/>
          </a:p>
        </p:txBody>
      </p:sp>
      <p:sp>
        <p:nvSpPr>
          <p:cNvPr id="90" name="TextBox 89"/>
          <p:cNvSpPr txBox="1"/>
          <p:nvPr/>
        </p:nvSpPr>
        <p:spPr bwMode="gray">
          <a:xfrm>
            <a:off x="2384050" y="2381076"/>
            <a:ext cx="2361189" cy="184666"/>
          </a:xfrm>
          <a:prstGeom prst="rect">
            <a:avLst/>
          </a:prstGeom>
          <a:noFill/>
        </p:spPr>
        <p:txBody>
          <a:bodyPr wrap="square" lIns="0" tIns="0" rIns="0" bIns="0" rtlCol="0">
            <a:spAutoFit/>
          </a:bodyPr>
          <a:lstStyle/>
          <a:p>
            <a:r>
              <a:rPr lang="en-ZA" sz="1200" dirty="0" smtClean="0"/>
              <a:t>Use resources efficiently</a:t>
            </a:r>
            <a:endParaRPr lang="en-ZA" sz="1200" dirty="0"/>
          </a:p>
        </p:txBody>
      </p:sp>
      <p:sp>
        <p:nvSpPr>
          <p:cNvPr id="91" name="TextBox 90"/>
          <p:cNvSpPr txBox="1"/>
          <p:nvPr/>
        </p:nvSpPr>
        <p:spPr bwMode="gray">
          <a:xfrm>
            <a:off x="2384050" y="2815438"/>
            <a:ext cx="3323783" cy="369332"/>
          </a:xfrm>
          <a:prstGeom prst="rect">
            <a:avLst/>
          </a:prstGeom>
          <a:noFill/>
        </p:spPr>
        <p:txBody>
          <a:bodyPr wrap="square" lIns="0" tIns="0" rIns="0" bIns="0" rtlCol="0">
            <a:spAutoFit/>
          </a:bodyPr>
          <a:lstStyle/>
          <a:p>
            <a:r>
              <a:rPr lang="en-ZA" sz="1200" dirty="0" smtClean="0"/>
              <a:t>Align to NDP and Road Safety Policy and relevant policies  </a:t>
            </a:r>
            <a:endParaRPr lang="en-ZA" sz="1200" dirty="0"/>
          </a:p>
        </p:txBody>
      </p:sp>
      <p:sp>
        <p:nvSpPr>
          <p:cNvPr id="92" name="TextBox 91"/>
          <p:cNvSpPr txBox="1"/>
          <p:nvPr/>
        </p:nvSpPr>
        <p:spPr bwMode="gray">
          <a:xfrm>
            <a:off x="2384050" y="3388350"/>
            <a:ext cx="3308654" cy="184666"/>
          </a:xfrm>
          <a:prstGeom prst="rect">
            <a:avLst/>
          </a:prstGeom>
          <a:noFill/>
        </p:spPr>
        <p:txBody>
          <a:bodyPr wrap="square" lIns="0" tIns="0" rIns="0" bIns="0" rtlCol="0">
            <a:spAutoFit/>
          </a:bodyPr>
          <a:lstStyle/>
          <a:p>
            <a:r>
              <a:rPr lang="en-ZA" sz="1200" dirty="0" smtClean="0"/>
              <a:t>Align to safe systems and </a:t>
            </a:r>
            <a:r>
              <a:rPr lang="en-ZA" sz="1200" dirty="0" err="1" smtClean="0"/>
              <a:t>DoA</a:t>
            </a:r>
            <a:r>
              <a:rPr lang="en-ZA" sz="1200" dirty="0" smtClean="0"/>
              <a:t> Pillars</a:t>
            </a:r>
            <a:endParaRPr lang="en-ZA" sz="1200" dirty="0"/>
          </a:p>
        </p:txBody>
      </p:sp>
      <p:sp>
        <p:nvSpPr>
          <p:cNvPr id="93" name="TextBox 92"/>
          <p:cNvSpPr txBox="1"/>
          <p:nvPr/>
        </p:nvSpPr>
        <p:spPr bwMode="gray">
          <a:xfrm>
            <a:off x="1907704" y="980728"/>
            <a:ext cx="1954952" cy="184666"/>
          </a:xfrm>
          <a:prstGeom prst="rect">
            <a:avLst/>
          </a:prstGeom>
          <a:noFill/>
        </p:spPr>
        <p:txBody>
          <a:bodyPr wrap="square" lIns="0" tIns="0" rIns="0" bIns="0" rtlCol="0">
            <a:spAutoFit/>
          </a:bodyPr>
          <a:lstStyle/>
          <a:p>
            <a:r>
              <a:rPr lang="en-ZA" sz="1200" b="1" dirty="0" smtClean="0">
                <a:solidFill>
                  <a:schemeClr val="accent1"/>
                </a:solidFill>
              </a:rPr>
              <a:t>Principles:</a:t>
            </a:r>
            <a:endParaRPr lang="en-ZA" sz="1200" b="1" dirty="0">
              <a:solidFill>
                <a:schemeClr val="accent1"/>
              </a:solidFill>
            </a:endParaRPr>
          </a:p>
        </p:txBody>
      </p:sp>
      <p:sp>
        <p:nvSpPr>
          <p:cNvPr id="94" name="TextBox 93"/>
          <p:cNvSpPr txBox="1"/>
          <p:nvPr/>
        </p:nvSpPr>
        <p:spPr bwMode="gray">
          <a:xfrm>
            <a:off x="5257087" y="980728"/>
            <a:ext cx="1954952" cy="184666"/>
          </a:xfrm>
          <a:prstGeom prst="rect">
            <a:avLst/>
          </a:prstGeom>
          <a:noFill/>
        </p:spPr>
        <p:txBody>
          <a:bodyPr wrap="square" lIns="0" tIns="0" rIns="0" bIns="0" rtlCol="0">
            <a:spAutoFit/>
          </a:bodyPr>
          <a:lstStyle/>
          <a:p>
            <a:r>
              <a:rPr lang="en-ZA" sz="1200" b="1" dirty="0" smtClean="0">
                <a:solidFill>
                  <a:schemeClr val="accent1"/>
                </a:solidFill>
              </a:rPr>
              <a:t>Description:</a:t>
            </a:r>
            <a:endParaRPr lang="en-ZA" sz="1200" b="1" dirty="0">
              <a:solidFill>
                <a:schemeClr val="accent1"/>
              </a:solidFill>
            </a:endParaRPr>
          </a:p>
        </p:txBody>
      </p:sp>
      <p:sp>
        <p:nvSpPr>
          <p:cNvPr id="95" name="TextBox 94"/>
          <p:cNvSpPr txBox="1"/>
          <p:nvPr/>
        </p:nvSpPr>
        <p:spPr bwMode="gray">
          <a:xfrm>
            <a:off x="5257087" y="1267236"/>
            <a:ext cx="3685157" cy="36933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ZA" sz="1200" dirty="0" smtClean="0"/>
              <a:t>Introducing transformative solutions </a:t>
            </a:r>
          </a:p>
          <a:p>
            <a:pPr marL="171450" indent="-171450">
              <a:buFont typeface="Arial" panose="020B0604020202020204" pitchFamily="34" charset="0"/>
              <a:buChar char="•"/>
            </a:pPr>
            <a:r>
              <a:rPr lang="en-ZA" sz="1200" dirty="0" smtClean="0"/>
              <a:t>Impactful use of technology </a:t>
            </a:r>
            <a:endParaRPr lang="en-ZA" sz="1200" dirty="0"/>
          </a:p>
        </p:txBody>
      </p:sp>
      <p:cxnSp>
        <p:nvCxnSpPr>
          <p:cNvPr id="98" name="Straight Connector 97"/>
          <p:cNvCxnSpPr/>
          <p:nvPr/>
        </p:nvCxnSpPr>
        <p:spPr bwMode="gray">
          <a:xfrm>
            <a:off x="1947428" y="1707052"/>
            <a:ext cx="7097877"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gray">
          <a:xfrm>
            <a:off x="1947428" y="2217353"/>
            <a:ext cx="7097877"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gray">
          <a:xfrm>
            <a:off x="1947428" y="2741101"/>
            <a:ext cx="7097877"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gray">
          <a:xfrm>
            <a:off x="1947428" y="3237953"/>
            <a:ext cx="7097877"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bwMode="gray">
          <a:xfrm>
            <a:off x="5257087" y="1708261"/>
            <a:ext cx="3685157" cy="55399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ZA" sz="1200" dirty="0" smtClean="0"/>
              <a:t>Inter-sphere coordination  (within state)</a:t>
            </a:r>
          </a:p>
          <a:p>
            <a:pPr marL="171450" indent="-171450">
              <a:buFont typeface="Arial" panose="020B0604020202020204" pitchFamily="34" charset="0"/>
              <a:buChar char="•"/>
            </a:pPr>
            <a:r>
              <a:rPr lang="en-ZA" sz="1200" dirty="0" smtClean="0"/>
              <a:t>Private sector participation</a:t>
            </a:r>
          </a:p>
          <a:p>
            <a:pPr marL="171450" indent="-171450">
              <a:buFont typeface="Arial" panose="020B0604020202020204" pitchFamily="34" charset="0"/>
              <a:buChar char="•"/>
            </a:pPr>
            <a:r>
              <a:rPr lang="en-ZA" sz="1200" dirty="0" smtClean="0"/>
              <a:t>Community engagement </a:t>
            </a:r>
            <a:endParaRPr lang="en-ZA" sz="1200" dirty="0"/>
          </a:p>
        </p:txBody>
      </p:sp>
      <p:sp>
        <p:nvSpPr>
          <p:cNvPr id="103" name="TextBox 102"/>
          <p:cNvSpPr txBox="1"/>
          <p:nvPr/>
        </p:nvSpPr>
        <p:spPr bwMode="gray">
          <a:xfrm>
            <a:off x="5257087" y="2287836"/>
            <a:ext cx="3685157" cy="18466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ZA" sz="1200" dirty="0" smtClean="0"/>
              <a:t>Effective use of human resources </a:t>
            </a:r>
            <a:endParaRPr lang="en-ZA" sz="1200" dirty="0"/>
          </a:p>
        </p:txBody>
      </p:sp>
      <p:sp>
        <p:nvSpPr>
          <p:cNvPr id="104" name="TextBox 103"/>
          <p:cNvSpPr txBox="1"/>
          <p:nvPr/>
        </p:nvSpPr>
        <p:spPr bwMode="gray">
          <a:xfrm>
            <a:off x="5257087" y="2798136"/>
            <a:ext cx="3685157" cy="36933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ZA" sz="1200" dirty="0" smtClean="0"/>
              <a:t>National Plan and Policy Implementation</a:t>
            </a:r>
          </a:p>
          <a:p>
            <a:pPr marL="171450" indent="-171450">
              <a:buFont typeface="Arial" panose="020B0604020202020204" pitchFamily="34" charset="0"/>
              <a:buChar char="•"/>
            </a:pPr>
            <a:r>
              <a:rPr lang="en-ZA" sz="1200" dirty="0" smtClean="0"/>
              <a:t>Purposeful integration of activities  </a:t>
            </a:r>
            <a:endParaRPr lang="en-ZA" sz="1200" dirty="0"/>
          </a:p>
        </p:txBody>
      </p:sp>
      <p:sp>
        <p:nvSpPr>
          <p:cNvPr id="105" name="TextBox 104"/>
          <p:cNvSpPr txBox="1"/>
          <p:nvPr/>
        </p:nvSpPr>
        <p:spPr bwMode="gray">
          <a:xfrm>
            <a:off x="5257087" y="3388350"/>
            <a:ext cx="3685157" cy="55399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ZA" sz="1200" dirty="0" smtClean="0"/>
              <a:t>Incorporate best practice approaches</a:t>
            </a:r>
          </a:p>
          <a:p>
            <a:pPr marL="171450" indent="-171450">
              <a:buFont typeface="Arial" panose="020B0604020202020204" pitchFamily="34" charset="0"/>
              <a:buChar char="•"/>
            </a:pPr>
            <a:r>
              <a:rPr lang="en-ZA" sz="1200" dirty="0" smtClean="0"/>
              <a:t>Recognize that people will make mistakes but death or serious injury should not be the penalty </a:t>
            </a:r>
            <a:endParaRPr lang="en-ZA" sz="1200" dirty="0"/>
          </a:p>
        </p:txBody>
      </p:sp>
      <p:sp>
        <p:nvSpPr>
          <p:cNvPr id="17" name="TextBox 16"/>
          <p:cNvSpPr txBox="1"/>
          <p:nvPr/>
        </p:nvSpPr>
        <p:spPr bwMode="gray">
          <a:xfrm>
            <a:off x="8170525" y="5895857"/>
            <a:ext cx="964270" cy="584775"/>
          </a:xfrm>
          <a:prstGeom prst="rect">
            <a:avLst/>
          </a:prstGeom>
          <a:noFill/>
        </p:spPr>
        <p:txBody>
          <a:bodyPr wrap="square" rtlCol="0">
            <a:spAutoFit/>
          </a:bodyPr>
          <a:lstStyle/>
          <a:p>
            <a:pPr algn="ctr"/>
            <a:r>
              <a:rPr lang="en-ZA" sz="2000" b="1" dirty="0">
                <a:solidFill>
                  <a:schemeClr val="accent1"/>
                </a:solidFill>
                <a:latin typeface="Georgia" panose="02040502050405020303" pitchFamily="18" charset="0"/>
              </a:rPr>
              <a:t>6984</a:t>
            </a:r>
          </a:p>
          <a:p>
            <a:pPr algn="ctr"/>
            <a:r>
              <a:rPr lang="en-ZA" sz="1200" dirty="0">
                <a:solidFill>
                  <a:schemeClr val="accent1"/>
                </a:solidFill>
              </a:rPr>
              <a:t>f</a:t>
            </a:r>
            <a:r>
              <a:rPr lang="en-ZA" sz="1200" dirty="0" smtClean="0">
                <a:solidFill>
                  <a:schemeClr val="accent1"/>
                </a:solidFill>
              </a:rPr>
              <a:t>atalities</a:t>
            </a:r>
            <a:endParaRPr lang="en-ZA" sz="1200" dirty="0">
              <a:solidFill>
                <a:schemeClr val="accent1"/>
              </a:solidFill>
            </a:endParaRPr>
          </a:p>
        </p:txBody>
      </p:sp>
      <p:sp>
        <p:nvSpPr>
          <p:cNvPr id="15" name="Freeform 14"/>
          <p:cNvSpPr/>
          <p:nvPr/>
        </p:nvSpPr>
        <p:spPr bwMode="gray">
          <a:xfrm>
            <a:off x="2588598" y="4460156"/>
            <a:ext cx="6014714" cy="1469455"/>
          </a:xfrm>
          <a:custGeom>
            <a:avLst/>
            <a:gdLst>
              <a:gd name="connsiteX0" fmla="*/ 0 w 5486400"/>
              <a:gd name="connsiteY0" fmla="*/ 0 h 1357745"/>
              <a:gd name="connsiteX1" fmla="*/ 96982 w 5486400"/>
              <a:gd name="connsiteY1" fmla="*/ 27709 h 1357745"/>
              <a:gd name="connsiteX2" fmla="*/ 193963 w 5486400"/>
              <a:gd name="connsiteY2" fmla="*/ 83127 h 1357745"/>
              <a:gd name="connsiteX3" fmla="*/ 304800 w 5486400"/>
              <a:gd name="connsiteY3" fmla="*/ 166254 h 1357745"/>
              <a:gd name="connsiteX4" fmla="*/ 401782 w 5486400"/>
              <a:gd name="connsiteY4" fmla="*/ 318654 h 1357745"/>
              <a:gd name="connsiteX5" fmla="*/ 443345 w 5486400"/>
              <a:gd name="connsiteY5" fmla="*/ 332509 h 1357745"/>
              <a:gd name="connsiteX6" fmla="*/ 540327 w 5486400"/>
              <a:gd name="connsiteY6" fmla="*/ 318654 h 1357745"/>
              <a:gd name="connsiteX7" fmla="*/ 581891 w 5486400"/>
              <a:gd name="connsiteY7" fmla="*/ 290945 h 1357745"/>
              <a:gd name="connsiteX8" fmla="*/ 623454 w 5486400"/>
              <a:gd name="connsiteY8" fmla="*/ 277091 h 1357745"/>
              <a:gd name="connsiteX9" fmla="*/ 692727 w 5486400"/>
              <a:gd name="connsiteY9" fmla="*/ 193963 h 1357745"/>
              <a:gd name="connsiteX10" fmla="*/ 706582 w 5486400"/>
              <a:gd name="connsiteY10" fmla="*/ 152400 h 1357745"/>
              <a:gd name="connsiteX11" fmla="*/ 803563 w 5486400"/>
              <a:gd name="connsiteY11" fmla="*/ 110836 h 1357745"/>
              <a:gd name="connsiteX12" fmla="*/ 845127 w 5486400"/>
              <a:gd name="connsiteY12" fmla="*/ 124691 h 1357745"/>
              <a:gd name="connsiteX13" fmla="*/ 872836 w 5486400"/>
              <a:gd name="connsiteY13" fmla="*/ 221673 h 1357745"/>
              <a:gd name="connsiteX14" fmla="*/ 928254 w 5486400"/>
              <a:gd name="connsiteY14" fmla="*/ 346363 h 1357745"/>
              <a:gd name="connsiteX15" fmla="*/ 1066800 w 5486400"/>
              <a:gd name="connsiteY15" fmla="*/ 332509 h 1357745"/>
              <a:gd name="connsiteX16" fmla="*/ 1163782 w 5486400"/>
              <a:gd name="connsiteY16" fmla="*/ 304800 h 1357745"/>
              <a:gd name="connsiteX17" fmla="*/ 1205345 w 5486400"/>
              <a:gd name="connsiteY17" fmla="*/ 277091 h 1357745"/>
              <a:gd name="connsiteX18" fmla="*/ 1233054 w 5486400"/>
              <a:gd name="connsiteY18" fmla="*/ 235527 h 1357745"/>
              <a:gd name="connsiteX19" fmla="*/ 1288472 w 5486400"/>
              <a:gd name="connsiteY19" fmla="*/ 249382 h 1357745"/>
              <a:gd name="connsiteX20" fmla="*/ 1357745 w 5486400"/>
              <a:gd name="connsiteY20" fmla="*/ 304800 h 1357745"/>
              <a:gd name="connsiteX21" fmla="*/ 1399309 w 5486400"/>
              <a:gd name="connsiteY21" fmla="*/ 346363 h 1357745"/>
              <a:gd name="connsiteX22" fmla="*/ 1551709 w 5486400"/>
              <a:gd name="connsiteY22" fmla="*/ 374073 h 1357745"/>
              <a:gd name="connsiteX23" fmla="*/ 1814945 w 5486400"/>
              <a:gd name="connsiteY23" fmla="*/ 415636 h 1357745"/>
              <a:gd name="connsiteX24" fmla="*/ 1939636 w 5486400"/>
              <a:gd name="connsiteY24" fmla="*/ 484909 h 1357745"/>
              <a:gd name="connsiteX25" fmla="*/ 1981200 w 5486400"/>
              <a:gd name="connsiteY25" fmla="*/ 512618 h 1357745"/>
              <a:gd name="connsiteX26" fmla="*/ 2064327 w 5486400"/>
              <a:gd name="connsiteY26" fmla="*/ 581891 h 1357745"/>
              <a:gd name="connsiteX27" fmla="*/ 2216727 w 5486400"/>
              <a:gd name="connsiteY27" fmla="*/ 609600 h 1357745"/>
              <a:gd name="connsiteX28" fmla="*/ 2258291 w 5486400"/>
              <a:gd name="connsiteY28" fmla="*/ 623454 h 1357745"/>
              <a:gd name="connsiteX29" fmla="*/ 2313709 w 5486400"/>
              <a:gd name="connsiteY29" fmla="*/ 637309 h 1357745"/>
              <a:gd name="connsiteX30" fmla="*/ 2396836 w 5486400"/>
              <a:gd name="connsiteY30" fmla="*/ 692727 h 1357745"/>
              <a:gd name="connsiteX31" fmla="*/ 2438400 w 5486400"/>
              <a:gd name="connsiteY31" fmla="*/ 720436 h 1357745"/>
              <a:gd name="connsiteX32" fmla="*/ 2479963 w 5486400"/>
              <a:gd name="connsiteY32" fmla="*/ 734291 h 1357745"/>
              <a:gd name="connsiteX33" fmla="*/ 2521527 w 5486400"/>
              <a:gd name="connsiteY33" fmla="*/ 775854 h 1357745"/>
              <a:gd name="connsiteX34" fmla="*/ 2563091 w 5486400"/>
              <a:gd name="connsiteY34" fmla="*/ 789709 h 1357745"/>
              <a:gd name="connsiteX35" fmla="*/ 2770909 w 5486400"/>
              <a:gd name="connsiteY35" fmla="*/ 831273 h 1357745"/>
              <a:gd name="connsiteX36" fmla="*/ 3006436 w 5486400"/>
              <a:gd name="connsiteY36" fmla="*/ 858982 h 1357745"/>
              <a:gd name="connsiteX37" fmla="*/ 3089563 w 5486400"/>
              <a:gd name="connsiteY37" fmla="*/ 928254 h 1357745"/>
              <a:gd name="connsiteX38" fmla="*/ 3200400 w 5486400"/>
              <a:gd name="connsiteY38" fmla="*/ 955963 h 1357745"/>
              <a:gd name="connsiteX39" fmla="*/ 3241963 w 5486400"/>
              <a:gd name="connsiteY39" fmla="*/ 969818 h 1357745"/>
              <a:gd name="connsiteX40" fmla="*/ 3352800 w 5486400"/>
              <a:gd name="connsiteY40" fmla="*/ 983673 h 1357745"/>
              <a:gd name="connsiteX41" fmla="*/ 3408218 w 5486400"/>
              <a:gd name="connsiteY41" fmla="*/ 997527 h 1357745"/>
              <a:gd name="connsiteX42" fmla="*/ 3560618 w 5486400"/>
              <a:gd name="connsiteY42" fmla="*/ 1025236 h 1357745"/>
              <a:gd name="connsiteX43" fmla="*/ 3643745 w 5486400"/>
              <a:gd name="connsiteY43" fmla="*/ 1052945 h 1357745"/>
              <a:gd name="connsiteX44" fmla="*/ 3685309 w 5486400"/>
              <a:gd name="connsiteY44" fmla="*/ 1080654 h 1357745"/>
              <a:gd name="connsiteX45" fmla="*/ 3851563 w 5486400"/>
              <a:gd name="connsiteY45" fmla="*/ 1122218 h 1357745"/>
              <a:gd name="connsiteX46" fmla="*/ 3893127 w 5486400"/>
              <a:gd name="connsiteY46" fmla="*/ 1136073 h 1357745"/>
              <a:gd name="connsiteX47" fmla="*/ 3934691 w 5486400"/>
              <a:gd name="connsiteY47" fmla="*/ 1163782 h 1357745"/>
              <a:gd name="connsiteX48" fmla="*/ 4059382 w 5486400"/>
              <a:gd name="connsiteY48" fmla="*/ 1177636 h 1357745"/>
              <a:gd name="connsiteX49" fmla="*/ 4156363 w 5486400"/>
              <a:gd name="connsiteY49" fmla="*/ 1191491 h 1357745"/>
              <a:gd name="connsiteX50" fmla="*/ 4281054 w 5486400"/>
              <a:gd name="connsiteY50" fmla="*/ 1219200 h 1357745"/>
              <a:gd name="connsiteX51" fmla="*/ 4419600 w 5486400"/>
              <a:gd name="connsiteY51" fmla="*/ 1246909 h 1357745"/>
              <a:gd name="connsiteX52" fmla="*/ 4516582 w 5486400"/>
              <a:gd name="connsiteY52" fmla="*/ 1274618 h 1357745"/>
              <a:gd name="connsiteX53" fmla="*/ 5056909 w 5486400"/>
              <a:gd name="connsiteY53" fmla="*/ 1288473 h 1357745"/>
              <a:gd name="connsiteX54" fmla="*/ 5430982 w 5486400"/>
              <a:gd name="connsiteY54" fmla="*/ 1330036 h 1357745"/>
              <a:gd name="connsiteX55" fmla="*/ 5486400 w 5486400"/>
              <a:gd name="connsiteY55" fmla="*/ 1357745 h 135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86400" h="1357745">
                <a:moveTo>
                  <a:pt x="0" y="0"/>
                </a:moveTo>
                <a:cubicBezTo>
                  <a:pt x="32327" y="9236"/>
                  <a:pt x="65385" y="16219"/>
                  <a:pt x="96982" y="27709"/>
                </a:cubicBezTo>
                <a:cubicBezTo>
                  <a:pt x="128783" y="39273"/>
                  <a:pt x="166263" y="62981"/>
                  <a:pt x="193963" y="83127"/>
                </a:cubicBezTo>
                <a:cubicBezTo>
                  <a:pt x="231312" y="110290"/>
                  <a:pt x="304800" y="166254"/>
                  <a:pt x="304800" y="166254"/>
                </a:cubicBezTo>
                <a:cubicBezTo>
                  <a:pt x="331683" y="220020"/>
                  <a:pt x="348701" y="283267"/>
                  <a:pt x="401782" y="318654"/>
                </a:cubicBezTo>
                <a:cubicBezTo>
                  <a:pt x="413933" y="326755"/>
                  <a:pt x="429491" y="327891"/>
                  <a:pt x="443345" y="332509"/>
                </a:cubicBezTo>
                <a:cubicBezTo>
                  <a:pt x="475672" y="327891"/>
                  <a:pt x="509049" y="328038"/>
                  <a:pt x="540327" y="318654"/>
                </a:cubicBezTo>
                <a:cubicBezTo>
                  <a:pt x="556276" y="313869"/>
                  <a:pt x="566998" y="298392"/>
                  <a:pt x="581891" y="290945"/>
                </a:cubicBezTo>
                <a:cubicBezTo>
                  <a:pt x="594953" y="284414"/>
                  <a:pt x="609600" y="281709"/>
                  <a:pt x="623454" y="277091"/>
                </a:cubicBezTo>
                <a:cubicBezTo>
                  <a:pt x="654096" y="246449"/>
                  <a:pt x="673437" y="232542"/>
                  <a:pt x="692727" y="193963"/>
                </a:cubicBezTo>
                <a:cubicBezTo>
                  <a:pt x="699258" y="180901"/>
                  <a:pt x="697459" y="163804"/>
                  <a:pt x="706582" y="152400"/>
                </a:cubicBezTo>
                <a:cubicBezTo>
                  <a:pt x="730502" y="122501"/>
                  <a:pt x="770285" y="119156"/>
                  <a:pt x="803563" y="110836"/>
                </a:cubicBezTo>
                <a:cubicBezTo>
                  <a:pt x="817418" y="115454"/>
                  <a:pt x="834800" y="114364"/>
                  <a:pt x="845127" y="124691"/>
                </a:cubicBezTo>
                <a:cubicBezTo>
                  <a:pt x="851781" y="131345"/>
                  <a:pt x="872681" y="221157"/>
                  <a:pt x="872836" y="221673"/>
                </a:cubicBezTo>
                <a:cubicBezTo>
                  <a:pt x="899814" y="311602"/>
                  <a:pt x="887762" y="285625"/>
                  <a:pt x="928254" y="346363"/>
                </a:cubicBezTo>
                <a:cubicBezTo>
                  <a:pt x="974436" y="341745"/>
                  <a:pt x="1020854" y="339073"/>
                  <a:pt x="1066800" y="332509"/>
                </a:cubicBezTo>
                <a:cubicBezTo>
                  <a:pt x="1097237" y="328161"/>
                  <a:pt x="1134180" y="314667"/>
                  <a:pt x="1163782" y="304800"/>
                </a:cubicBezTo>
                <a:cubicBezTo>
                  <a:pt x="1177636" y="295564"/>
                  <a:pt x="1193571" y="288865"/>
                  <a:pt x="1205345" y="277091"/>
                </a:cubicBezTo>
                <a:cubicBezTo>
                  <a:pt x="1217119" y="265317"/>
                  <a:pt x="1217257" y="240793"/>
                  <a:pt x="1233054" y="235527"/>
                </a:cubicBezTo>
                <a:cubicBezTo>
                  <a:pt x="1251118" y="229506"/>
                  <a:pt x="1269999" y="244764"/>
                  <a:pt x="1288472" y="249382"/>
                </a:cubicBezTo>
                <a:cubicBezTo>
                  <a:pt x="1369092" y="329999"/>
                  <a:pt x="1252877" y="217411"/>
                  <a:pt x="1357745" y="304800"/>
                </a:cubicBezTo>
                <a:cubicBezTo>
                  <a:pt x="1372797" y="317343"/>
                  <a:pt x="1383006" y="335495"/>
                  <a:pt x="1399309" y="346363"/>
                </a:cubicBezTo>
                <a:cubicBezTo>
                  <a:pt x="1428882" y="366079"/>
                  <a:pt x="1547006" y="373485"/>
                  <a:pt x="1551709" y="374073"/>
                </a:cubicBezTo>
                <a:cubicBezTo>
                  <a:pt x="1691960" y="420823"/>
                  <a:pt x="1605714" y="399542"/>
                  <a:pt x="1814945" y="415636"/>
                </a:cubicBezTo>
                <a:cubicBezTo>
                  <a:pt x="1888102" y="440022"/>
                  <a:pt x="1844357" y="421390"/>
                  <a:pt x="1939636" y="484909"/>
                </a:cubicBezTo>
                <a:cubicBezTo>
                  <a:pt x="1953491" y="494145"/>
                  <a:pt x="1969426" y="500844"/>
                  <a:pt x="1981200" y="512618"/>
                </a:cubicBezTo>
                <a:cubicBezTo>
                  <a:pt x="2011841" y="543260"/>
                  <a:pt x="2025748" y="562602"/>
                  <a:pt x="2064327" y="581891"/>
                </a:cubicBezTo>
                <a:cubicBezTo>
                  <a:pt x="2107039" y="603247"/>
                  <a:pt x="2178526" y="604825"/>
                  <a:pt x="2216727" y="609600"/>
                </a:cubicBezTo>
                <a:cubicBezTo>
                  <a:pt x="2230582" y="614218"/>
                  <a:pt x="2244249" y="619442"/>
                  <a:pt x="2258291" y="623454"/>
                </a:cubicBezTo>
                <a:cubicBezTo>
                  <a:pt x="2276600" y="628685"/>
                  <a:pt x="2296678" y="628793"/>
                  <a:pt x="2313709" y="637309"/>
                </a:cubicBezTo>
                <a:cubicBezTo>
                  <a:pt x="2343495" y="652202"/>
                  <a:pt x="2369127" y="674254"/>
                  <a:pt x="2396836" y="692727"/>
                </a:cubicBezTo>
                <a:cubicBezTo>
                  <a:pt x="2410691" y="701963"/>
                  <a:pt x="2422603" y="715170"/>
                  <a:pt x="2438400" y="720436"/>
                </a:cubicBezTo>
                <a:lnTo>
                  <a:pt x="2479963" y="734291"/>
                </a:lnTo>
                <a:cubicBezTo>
                  <a:pt x="2493818" y="748145"/>
                  <a:pt x="2505224" y="764986"/>
                  <a:pt x="2521527" y="775854"/>
                </a:cubicBezTo>
                <a:cubicBezTo>
                  <a:pt x="2533678" y="783955"/>
                  <a:pt x="2548835" y="786541"/>
                  <a:pt x="2563091" y="789709"/>
                </a:cubicBezTo>
                <a:cubicBezTo>
                  <a:pt x="2632053" y="805034"/>
                  <a:pt x="2700810" y="822511"/>
                  <a:pt x="2770909" y="831273"/>
                </a:cubicBezTo>
                <a:cubicBezTo>
                  <a:pt x="2923242" y="850314"/>
                  <a:pt x="2844740" y="841015"/>
                  <a:pt x="3006436" y="858982"/>
                </a:cubicBezTo>
                <a:cubicBezTo>
                  <a:pt x="3027348" y="879893"/>
                  <a:pt x="3059254" y="917233"/>
                  <a:pt x="3089563" y="928254"/>
                </a:cubicBezTo>
                <a:cubicBezTo>
                  <a:pt x="3125353" y="941268"/>
                  <a:pt x="3164272" y="943920"/>
                  <a:pt x="3200400" y="955963"/>
                </a:cubicBezTo>
                <a:cubicBezTo>
                  <a:pt x="3214254" y="960581"/>
                  <a:pt x="3227595" y="967206"/>
                  <a:pt x="3241963" y="969818"/>
                </a:cubicBezTo>
                <a:cubicBezTo>
                  <a:pt x="3278596" y="976479"/>
                  <a:pt x="3316073" y="977552"/>
                  <a:pt x="3352800" y="983673"/>
                </a:cubicBezTo>
                <a:cubicBezTo>
                  <a:pt x="3371582" y="986803"/>
                  <a:pt x="3389547" y="993793"/>
                  <a:pt x="3408218" y="997527"/>
                </a:cubicBezTo>
                <a:cubicBezTo>
                  <a:pt x="3447802" y="1005444"/>
                  <a:pt x="3519772" y="1014096"/>
                  <a:pt x="3560618" y="1025236"/>
                </a:cubicBezTo>
                <a:cubicBezTo>
                  <a:pt x="3588797" y="1032921"/>
                  <a:pt x="3643745" y="1052945"/>
                  <a:pt x="3643745" y="1052945"/>
                </a:cubicBezTo>
                <a:cubicBezTo>
                  <a:pt x="3657600" y="1062181"/>
                  <a:pt x="3669660" y="1074964"/>
                  <a:pt x="3685309" y="1080654"/>
                </a:cubicBezTo>
                <a:cubicBezTo>
                  <a:pt x="3837713" y="1136073"/>
                  <a:pt x="3747652" y="1087580"/>
                  <a:pt x="3851563" y="1122218"/>
                </a:cubicBezTo>
                <a:cubicBezTo>
                  <a:pt x="3865418" y="1126836"/>
                  <a:pt x="3880065" y="1129542"/>
                  <a:pt x="3893127" y="1136073"/>
                </a:cubicBezTo>
                <a:cubicBezTo>
                  <a:pt x="3908020" y="1143520"/>
                  <a:pt x="3918537" y="1159744"/>
                  <a:pt x="3934691" y="1163782"/>
                </a:cubicBezTo>
                <a:cubicBezTo>
                  <a:pt x="3975262" y="1173925"/>
                  <a:pt x="4017886" y="1172449"/>
                  <a:pt x="4059382" y="1177636"/>
                </a:cubicBezTo>
                <a:cubicBezTo>
                  <a:pt x="4091785" y="1181686"/>
                  <a:pt x="4124152" y="1186123"/>
                  <a:pt x="4156363" y="1191491"/>
                </a:cubicBezTo>
                <a:cubicBezTo>
                  <a:pt x="4255368" y="1207992"/>
                  <a:pt x="4193847" y="1200513"/>
                  <a:pt x="4281054" y="1219200"/>
                </a:cubicBezTo>
                <a:cubicBezTo>
                  <a:pt x="4327105" y="1229068"/>
                  <a:pt x="4374920" y="1232016"/>
                  <a:pt x="4419600" y="1246909"/>
                </a:cubicBezTo>
                <a:cubicBezTo>
                  <a:pt x="4441363" y="1254163"/>
                  <a:pt x="4496367" y="1273678"/>
                  <a:pt x="4516582" y="1274618"/>
                </a:cubicBezTo>
                <a:cubicBezTo>
                  <a:pt x="4696556" y="1282989"/>
                  <a:pt x="4876800" y="1283855"/>
                  <a:pt x="5056909" y="1288473"/>
                </a:cubicBezTo>
                <a:cubicBezTo>
                  <a:pt x="5218884" y="1369460"/>
                  <a:pt x="5032687" y="1285782"/>
                  <a:pt x="5430982" y="1330036"/>
                </a:cubicBezTo>
                <a:cubicBezTo>
                  <a:pt x="5451509" y="1332317"/>
                  <a:pt x="5486400" y="1357745"/>
                  <a:pt x="5486400" y="1357745"/>
                </a:cubicBezTo>
              </a:path>
            </a:pathLst>
          </a:cu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a:off x="1907704" y="3942348"/>
            <a:ext cx="1517884" cy="400110"/>
          </a:xfrm>
          <a:prstGeom prst="rect">
            <a:avLst/>
          </a:prstGeom>
          <a:noFill/>
        </p:spPr>
        <p:txBody>
          <a:bodyPr wrap="square" rtlCol="0">
            <a:spAutoFit/>
          </a:bodyPr>
          <a:lstStyle>
            <a:defPPr>
              <a:defRPr lang="en-US"/>
            </a:defPPr>
            <a:lvl1pPr algn="ctr">
              <a:defRPr sz="2000" b="1">
                <a:solidFill>
                  <a:schemeClr val="accent1"/>
                </a:solidFill>
                <a:latin typeface="Georgia" panose="02040502050405020303" pitchFamily="18" charset="0"/>
              </a:defRPr>
            </a:lvl1pPr>
          </a:lstStyle>
          <a:p>
            <a:pPr algn="l"/>
            <a:r>
              <a:rPr lang="en-ZA" u="sng" dirty="0" smtClean="0"/>
              <a:t>Target:</a:t>
            </a:r>
            <a:endParaRPr lang="en-ZA" u="sng" dirty="0"/>
          </a:p>
        </p:txBody>
      </p:sp>
    </p:spTree>
    <p:extLst>
      <p:ext uri="{BB962C8B-B14F-4D97-AF65-F5344CB8AC3E}">
        <p14:creationId xmlns:p14="http://schemas.microsoft.com/office/powerpoint/2010/main" val="50895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6" y="310334"/>
            <a:ext cx="8464579" cy="908454"/>
          </a:xfrm>
        </p:spPr>
        <p:txBody>
          <a:bodyPr/>
          <a:lstStyle/>
          <a:p>
            <a:pPr marL="287336" lvl="0" indent="-285750" algn="just">
              <a:lnSpc>
                <a:spcPct val="200000"/>
              </a:lnSpc>
              <a:buFont typeface="Arial" panose="020B0604020202020204" pitchFamily="34" charset="0"/>
              <a:buChar char="•"/>
            </a:pPr>
            <a:endParaRPr lang="en-ZA" dirty="0" smtClean="0"/>
          </a:p>
          <a:p>
            <a:pPr marL="287336" lvl="0" indent="-285750" algn="just">
              <a:lnSpc>
                <a:spcPct val="200000"/>
              </a:lnSpc>
              <a:buFont typeface="Arial" panose="020B0604020202020204" pitchFamily="34" charset="0"/>
              <a:buChar char="•"/>
            </a:pPr>
            <a:endParaRPr lang="en-ZA" dirty="0"/>
          </a:p>
        </p:txBody>
      </p:sp>
      <p:sp>
        <p:nvSpPr>
          <p:cNvPr id="2" name="Title 1"/>
          <p:cNvSpPr>
            <a:spLocks noGrp="1"/>
          </p:cNvSpPr>
          <p:nvPr>
            <p:ph type="title"/>
          </p:nvPr>
        </p:nvSpPr>
        <p:spPr>
          <a:xfrm>
            <a:off x="111125" y="310333"/>
            <a:ext cx="7505700" cy="1216317"/>
          </a:xfrm>
        </p:spPr>
        <p:txBody>
          <a:bodyPr/>
          <a:lstStyle/>
          <a:p>
            <a:r>
              <a:rPr lang="en-ZA" dirty="0" smtClean="0"/>
              <a:t>     STATE OF ROAD CRASHES IN THE COUNTRY</a:t>
            </a:r>
            <a:br>
              <a:rPr lang="en-ZA" dirty="0" smtClean="0"/>
            </a:br>
            <a:endParaRPr lang="en-ZA" dirty="0"/>
          </a:p>
        </p:txBody>
      </p:sp>
      <p:pic>
        <p:nvPicPr>
          <p:cNvPr id="14" name="Picture 13"/>
          <p:cNvPicPr>
            <a:picLocks noChangeAspect="1"/>
          </p:cNvPicPr>
          <p:nvPr/>
        </p:nvPicPr>
        <p:blipFill>
          <a:blip r:embed="rId2"/>
          <a:stretch>
            <a:fillRect/>
          </a:stretch>
        </p:blipFill>
        <p:spPr>
          <a:xfrm>
            <a:off x="139959" y="1526650"/>
            <a:ext cx="8208911" cy="3689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019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236446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9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gray">
          <a:xfrm>
            <a:off x="2472940" y="3665645"/>
            <a:ext cx="4608512" cy="2488597"/>
          </a:xfrm>
          <a:prstGeom prst="rect">
            <a:avLst/>
          </a:prstGeom>
          <a:ln>
            <a:noFill/>
          </a:ln>
          <a:effectLst>
            <a:softEdge rad="241300"/>
          </a:effectLst>
        </p:spPr>
      </p:pic>
      <p:sp>
        <p:nvSpPr>
          <p:cNvPr id="2" name="Title 1"/>
          <p:cNvSpPr>
            <a:spLocks noGrp="1"/>
          </p:cNvSpPr>
          <p:nvPr>
            <p:ph type="title"/>
          </p:nvPr>
        </p:nvSpPr>
        <p:spPr bwMode="gray">
          <a:xfrm>
            <a:off x="121489" y="112032"/>
            <a:ext cx="8794113" cy="55399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ZA" dirty="0" smtClean="0"/>
              <a:t>INTERNATIONAL PERSPECTIVE (analyses </a:t>
            </a:r>
            <a:r>
              <a:rPr lang="en-ZA" dirty="0"/>
              <a:t>from which key lessons were </a:t>
            </a:r>
            <a:r>
              <a:rPr lang="en-ZA" dirty="0" smtClean="0"/>
              <a:t>learned), AND CHALLENGES </a:t>
            </a:r>
            <a:endParaRPr lang="en-ZA" dirty="0"/>
          </a:p>
        </p:txBody>
      </p:sp>
      <p:grpSp>
        <p:nvGrpSpPr>
          <p:cNvPr id="4" name="Group 3"/>
          <p:cNvGrpSpPr/>
          <p:nvPr/>
        </p:nvGrpSpPr>
        <p:grpSpPr bwMode="gray">
          <a:xfrm>
            <a:off x="2772843" y="1268760"/>
            <a:ext cx="3887390" cy="3857962"/>
            <a:chOff x="1830874" y="1177736"/>
            <a:chExt cx="5079467" cy="4991102"/>
          </a:xfrm>
        </p:grpSpPr>
        <p:sp>
          <p:nvSpPr>
            <p:cNvPr id="126" name="AutoShape 27"/>
            <p:cNvSpPr>
              <a:spLocks noChangeArrowheads="1"/>
            </p:cNvSpPr>
            <p:nvPr>
              <p:custDataLst>
                <p:tags r:id="rId3"/>
              </p:custDataLst>
            </p:nvPr>
          </p:nvSpPr>
          <p:spPr bwMode="gray">
            <a:xfrm rot="4719">
              <a:off x="3898141" y="1557193"/>
              <a:ext cx="3012200" cy="1398588"/>
            </a:xfrm>
            <a:prstGeom prst="rightArrow">
              <a:avLst>
                <a:gd name="adj1" fmla="val 78870"/>
                <a:gd name="adj2" fmla="val 24695"/>
              </a:avLst>
            </a:prstGeom>
            <a:solidFill>
              <a:schemeClr val="accent4">
                <a:lumMod val="50000"/>
              </a:schemeClr>
            </a:solidFill>
            <a:ln w="9525">
              <a:solidFill>
                <a:schemeClr val="accent1">
                  <a:lumMod val="50000"/>
                </a:schemeClr>
              </a:solidFill>
              <a:miter lim="800000"/>
              <a:headEnd/>
              <a:tailEnd/>
            </a:ln>
            <a:effectLst>
              <a:outerShdw blurRad="50800" dist="38100" algn="l" rotWithShape="0">
                <a:prstClr val="black">
                  <a:alpha val="40000"/>
                </a:prstClr>
              </a:outerShdw>
            </a:effectLst>
          </p:spPr>
          <p:txBody>
            <a:bodyPr wrap="none" lIns="90000" tIns="46800" rIns="90000" bIns="46800" anchor="ctr"/>
            <a:lstStyle>
              <a:lvl1pPr eaLnBrk="0" hangingPunct="0">
                <a:spcBef>
                  <a:spcPct val="20000"/>
                </a:spcBef>
                <a:buChar char="•"/>
                <a:defRPr sz="1600" b="1" i="1">
                  <a:solidFill>
                    <a:schemeClr val="tx1"/>
                  </a:solidFill>
                  <a:latin typeface="Arial" charset="0"/>
                </a:defRPr>
              </a:lvl1pPr>
              <a:lvl2pPr marL="742950" indent="-285750" eaLnBrk="0" hangingPunct="0">
                <a:spcBef>
                  <a:spcPct val="10000"/>
                </a:spcBef>
                <a:buChar char="–"/>
                <a:defRPr sz="1400">
                  <a:solidFill>
                    <a:schemeClr val="tx1"/>
                  </a:solidFill>
                  <a:latin typeface="Arial" charset="0"/>
                </a:defRPr>
              </a:lvl2pPr>
              <a:lvl3pPr marL="1143000" indent="-228600" eaLnBrk="0" hangingPunct="0">
                <a:spcBef>
                  <a:spcPct val="40000"/>
                </a:spcBef>
                <a:buChar char="•"/>
                <a:defRPr sz="1400">
                  <a:solidFill>
                    <a:schemeClr val="tx1"/>
                  </a:solidFill>
                  <a:latin typeface="Arial" charset="0"/>
                </a:defRPr>
              </a:lvl3pPr>
              <a:lvl4pPr marL="1600200" indent="-228600" eaLnBrk="0" hangingPunct="0">
                <a:spcBef>
                  <a:spcPct val="40000"/>
                </a:spcBef>
                <a:buChar char="–"/>
                <a:defRPr sz="1400">
                  <a:solidFill>
                    <a:schemeClr val="tx1"/>
                  </a:solidFill>
                  <a:latin typeface="Arial" charset="0"/>
                </a:defRPr>
              </a:lvl4pPr>
              <a:lvl5pPr marL="2057400" indent="-228600" eaLnBrk="0" hangingPunct="0">
                <a:spcBef>
                  <a:spcPct val="40000"/>
                </a:spcBef>
                <a:buChar char="-"/>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defRPr sz="1400">
                  <a:solidFill>
                    <a:schemeClr val="tx1"/>
                  </a:solidFill>
                  <a:latin typeface="Arial" charset="0"/>
                </a:defRPr>
              </a:lvl9pPr>
            </a:lstStyle>
            <a:p>
              <a:pPr algn="ctr" eaLnBrk="1" hangingPunct="1">
                <a:spcBef>
                  <a:spcPct val="0"/>
                </a:spcBef>
                <a:buFontTx/>
                <a:buNone/>
              </a:pPr>
              <a:endParaRPr lang="en-GB" altLang="en-US" sz="1100" b="0" i="0"/>
            </a:p>
          </p:txBody>
        </p:sp>
        <p:grpSp>
          <p:nvGrpSpPr>
            <p:cNvPr id="127" name="Group 31"/>
            <p:cNvGrpSpPr>
              <a:grpSpLocks/>
            </p:cNvGrpSpPr>
            <p:nvPr/>
          </p:nvGrpSpPr>
          <p:grpSpPr bwMode="gray">
            <a:xfrm rot="-2329705">
              <a:off x="1923602" y="1177736"/>
              <a:ext cx="4879976" cy="4991102"/>
              <a:chOff x="1348" y="821"/>
              <a:chExt cx="3074" cy="3144"/>
            </a:xfrm>
          </p:grpSpPr>
          <p:sp>
            <p:nvSpPr>
              <p:cNvPr id="128" name="Freeform 6"/>
              <p:cNvSpPr>
                <a:spLocks/>
              </p:cNvSpPr>
              <p:nvPr>
                <p:custDataLst>
                  <p:tags r:id="rId4"/>
                </p:custDataLst>
              </p:nvPr>
            </p:nvSpPr>
            <p:spPr bwMode="gray">
              <a:xfrm rot="7971305">
                <a:off x="3020" y="1864"/>
                <a:ext cx="1480" cy="1325"/>
              </a:xfrm>
              <a:custGeom>
                <a:avLst/>
                <a:gdLst>
                  <a:gd name="T0" fmla="*/ 672 w 1480"/>
                  <a:gd name="T1" fmla="*/ 1325 h 1325"/>
                  <a:gd name="T2" fmla="*/ 1264 w 1480"/>
                  <a:gd name="T3" fmla="*/ 775 h 1325"/>
                  <a:gd name="T4" fmla="*/ 1264 w 1480"/>
                  <a:gd name="T5" fmla="*/ 879 h 1325"/>
                  <a:gd name="T6" fmla="*/ 1480 w 1480"/>
                  <a:gd name="T7" fmla="*/ 438 h 1325"/>
                  <a:gd name="T8" fmla="*/ 1267 w 1480"/>
                  <a:gd name="T9" fmla="*/ 0 h 1325"/>
                  <a:gd name="T10" fmla="*/ 1266 w 1480"/>
                  <a:gd name="T11" fmla="*/ 107 h 1325"/>
                  <a:gd name="T12" fmla="*/ 0 w 1480"/>
                  <a:gd name="T13" fmla="*/ 1325 h 1325"/>
                  <a:gd name="T14" fmla="*/ 327 w 1480"/>
                  <a:gd name="T15" fmla="*/ 1155 h 1325"/>
                  <a:gd name="T16" fmla="*/ 672 w 1480"/>
                  <a:gd name="T17" fmla="*/ 1325 h 1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0"/>
                  <a:gd name="T28" fmla="*/ 0 h 1325"/>
                  <a:gd name="T29" fmla="*/ 1480 w 1480"/>
                  <a:gd name="T30" fmla="*/ 1325 h 1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0" h="1325">
                    <a:moveTo>
                      <a:pt x="672" y="1325"/>
                    </a:moveTo>
                    <a:cubicBezTo>
                      <a:pt x="735" y="823"/>
                      <a:pt x="1188" y="784"/>
                      <a:pt x="1264" y="775"/>
                    </a:cubicBezTo>
                    <a:cubicBezTo>
                      <a:pt x="1264" y="827"/>
                      <a:pt x="1264" y="879"/>
                      <a:pt x="1264" y="879"/>
                    </a:cubicBezTo>
                    <a:lnTo>
                      <a:pt x="1480" y="438"/>
                    </a:lnTo>
                    <a:lnTo>
                      <a:pt x="1267" y="0"/>
                    </a:lnTo>
                    <a:lnTo>
                      <a:pt x="1266" y="107"/>
                    </a:lnTo>
                    <a:cubicBezTo>
                      <a:pt x="873" y="91"/>
                      <a:pt x="54" y="394"/>
                      <a:pt x="0" y="1325"/>
                    </a:cubicBezTo>
                    <a:lnTo>
                      <a:pt x="327" y="1155"/>
                    </a:lnTo>
                    <a:lnTo>
                      <a:pt x="672" y="1325"/>
                    </a:lnTo>
                    <a:close/>
                  </a:path>
                </a:pathLst>
              </a:custGeom>
              <a:solidFill>
                <a:schemeClr val="accent5">
                  <a:lumMod val="20000"/>
                  <a:lumOff val="80000"/>
                </a:schemeClr>
              </a:solidFill>
              <a:ln w="9525">
                <a:solidFill>
                  <a:schemeClr val="accent6">
                    <a:lumMod val="40000"/>
                    <a:lumOff val="60000"/>
                  </a:schemeClr>
                </a:solidFill>
                <a:round/>
                <a:headEnd/>
                <a:tailEnd/>
              </a:ln>
              <a:effectLst>
                <a:outerShdw blurRad="50800" dist="38100" dir="8100000" algn="tr" rotWithShape="0">
                  <a:prstClr val="black">
                    <a:alpha val="40000"/>
                  </a:prstClr>
                </a:outerShdw>
              </a:effectLst>
            </p:spPr>
            <p:txBody>
              <a:bodyPr wrap="none" anchor="ctr"/>
              <a:lstStyle/>
              <a:p>
                <a:endParaRPr lang="en-ZA" sz="1100"/>
              </a:p>
            </p:txBody>
          </p:sp>
          <p:grpSp>
            <p:nvGrpSpPr>
              <p:cNvPr id="129" name="Group 9"/>
              <p:cNvGrpSpPr>
                <a:grpSpLocks/>
              </p:cNvGrpSpPr>
              <p:nvPr>
                <p:custDataLst>
                  <p:tags r:id="rId5"/>
                </p:custDataLst>
              </p:nvPr>
            </p:nvGrpSpPr>
            <p:grpSpPr bwMode="gray">
              <a:xfrm>
                <a:off x="2247" y="890"/>
                <a:ext cx="1479" cy="1325"/>
                <a:chOff x="868" y="813"/>
                <a:chExt cx="1479" cy="1325"/>
              </a:xfrm>
            </p:grpSpPr>
            <p:sp>
              <p:nvSpPr>
                <p:cNvPr id="133" name="Freeform 11"/>
                <p:cNvSpPr>
                  <a:spLocks/>
                </p:cNvSpPr>
                <p:nvPr>
                  <p:custDataLst>
                    <p:tags r:id="rId9"/>
                  </p:custDataLst>
                </p:nvPr>
              </p:nvSpPr>
              <p:spPr bwMode="gray">
                <a:xfrm rot="18771305">
                  <a:off x="945" y="736"/>
                  <a:ext cx="1325" cy="1479"/>
                </a:xfrm>
                <a:custGeom>
                  <a:avLst/>
                  <a:gdLst>
                    <a:gd name="T0" fmla="*/ 0 w 1325"/>
                    <a:gd name="T1" fmla="*/ 671 h 1479"/>
                    <a:gd name="T2" fmla="*/ 550 w 1325"/>
                    <a:gd name="T3" fmla="*/ 1263 h 1479"/>
                    <a:gd name="T4" fmla="*/ 446 w 1325"/>
                    <a:gd name="T5" fmla="*/ 1263 h 1479"/>
                    <a:gd name="T6" fmla="*/ 887 w 1325"/>
                    <a:gd name="T7" fmla="*/ 1479 h 1479"/>
                    <a:gd name="T8" fmla="*/ 1325 w 1325"/>
                    <a:gd name="T9" fmla="*/ 1266 h 1479"/>
                    <a:gd name="T10" fmla="*/ 1218 w 1325"/>
                    <a:gd name="T11" fmla="*/ 1265 h 1479"/>
                    <a:gd name="T12" fmla="*/ 8 w 1325"/>
                    <a:gd name="T13" fmla="*/ 0 h 1479"/>
                    <a:gd name="T14" fmla="*/ 170 w 1325"/>
                    <a:gd name="T15" fmla="*/ 326 h 1479"/>
                    <a:gd name="T16" fmla="*/ 0 w 1325"/>
                    <a:gd name="T17" fmla="*/ 671 h 14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5"/>
                    <a:gd name="T28" fmla="*/ 0 h 1479"/>
                    <a:gd name="T29" fmla="*/ 1325 w 1325"/>
                    <a:gd name="T30" fmla="*/ 1479 h 14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5" h="1479">
                      <a:moveTo>
                        <a:pt x="0" y="671"/>
                      </a:moveTo>
                      <a:cubicBezTo>
                        <a:pt x="502" y="734"/>
                        <a:pt x="541" y="1187"/>
                        <a:pt x="550" y="1263"/>
                      </a:cubicBezTo>
                      <a:cubicBezTo>
                        <a:pt x="498" y="1263"/>
                        <a:pt x="446" y="1263"/>
                        <a:pt x="446" y="1263"/>
                      </a:cubicBezTo>
                      <a:lnTo>
                        <a:pt x="887" y="1479"/>
                      </a:lnTo>
                      <a:lnTo>
                        <a:pt x="1325" y="1266"/>
                      </a:lnTo>
                      <a:lnTo>
                        <a:pt x="1218" y="1265"/>
                      </a:lnTo>
                      <a:cubicBezTo>
                        <a:pt x="1234" y="872"/>
                        <a:pt x="939" y="54"/>
                        <a:pt x="8" y="0"/>
                      </a:cubicBezTo>
                      <a:lnTo>
                        <a:pt x="170" y="326"/>
                      </a:lnTo>
                      <a:lnTo>
                        <a:pt x="0" y="671"/>
                      </a:lnTo>
                      <a:close/>
                    </a:path>
                  </a:pathLst>
                </a:custGeom>
                <a:solidFill>
                  <a:schemeClr val="accent4">
                    <a:lumMod val="50000"/>
                  </a:schemeClr>
                </a:solidFill>
                <a:ln w="9525">
                  <a:solidFill>
                    <a:schemeClr val="accent6">
                      <a:lumMod val="40000"/>
                      <a:lumOff val="60000"/>
                    </a:schemeClr>
                  </a:solidFill>
                  <a:round/>
                  <a:headEnd/>
                  <a:tailEnd/>
                </a:ln>
                <a:effectLst>
                  <a:outerShdw blurRad="50800" dist="38100" dir="2700000" algn="tl" rotWithShape="0">
                    <a:prstClr val="black">
                      <a:alpha val="40000"/>
                    </a:prstClr>
                  </a:outerShdw>
                </a:effectLst>
              </p:spPr>
              <p:txBody>
                <a:bodyPr wrap="none" anchor="ctr"/>
                <a:lstStyle/>
                <a:p>
                  <a:endParaRPr lang="en-ZA" sz="1100"/>
                </a:p>
              </p:txBody>
            </p:sp>
            <p:sp>
              <p:nvSpPr>
                <p:cNvPr id="134" name="Rectangle 24"/>
                <p:cNvSpPr>
                  <a:spLocks noChangeArrowheads="1"/>
                </p:cNvSpPr>
                <p:nvPr>
                  <p:custDataLst>
                    <p:tags r:id="rId10"/>
                  </p:custDataLst>
                </p:nvPr>
              </p:nvSpPr>
              <p:spPr bwMode="gray">
                <a:xfrm rot="2507431">
                  <a:off x="2068" y="1216"/>
                  <a:ext cx="136" cy="9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spcBef>
                      <a:spcPct val="20000"/>
                    </a:spcBef>
                    <a:buChar char="•"/>
                    <a:defRPr sz="1600" b="1" i="1">
                      <a:solidFill>
                        <a:schemeClr val="tx1"/>
                      </a:solidFill>
                      <a:latin typeface="Arial" charset="0"/>
                    </a:defRPr>
                  </a:lvl1pPr>
                  <a:lvl2pPr marL="742950" indent="-285750" eaLnBrk="0" hangingPunct="0">
                    <a:spcBef>
                      <a:spcPct val="10000"/>
                    </a:spcBef>
                    <a:buChar char="–"/>
                    <a:defRPr sz="1400">
                      <a:solidFill>
                        <a:schemeClr val="tx1"/>
                      </a:solidFill>
                      <a:latin typeface="Arial" charset="0"/>
                    </a:defRPr>
                  </a:lvl2pPr>
                  <a:lvl3pPr marL="1143000" indent="-228600" eaLnBrk="0" hangingPunct="0">
                    <a:spcBef>
                      <a:spcPct val="40000"/>
                    </a:spcBef>
                    <a:buChar char="•"/>
                    <a:defRPr sz="1400">
                      <a:solidFill>
                        <a:schemeClr val="tx1"/>
                      </a:solidFill>
                      <a:latin typeface="Arial" charset="0"/>
                    </a:defRPr>
                  </a:lvl3pPr>
                  <a:lvl4pPr marL="1600200" indent="-228600" eaLnBrk="0" hangingPunct="0">
                    <a:spcBef>
                      <a:spcPct val="40000"/>
                    </a:spcBef>
                    <a:buChar char="–"/>
                    <a:defRPr sz="1400">
                      <a:solidFill>
                        <a:schemeClr val="tx1"/>
                      </a:solidFill>
                      <a:latin typeface="Arial" charset="0"/>
                    </a:defRPr>
                  </a:lvl4pPr>
                  <a:lvl5pPr marL="2057400" indent="-228600" eaLnBrk="0" hangingPunct="0">
                    <a:spcBef>
                      <a:spcPct val="40000"/>
                    </a:spcBef>
                    <a:buChar char="-"/>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defRPr sz="1400">
                      <a:solidFill>
                        <a:schemeClr val="tx1"/>
                      </a:solidFill>
                      <a:latin typeface="Arial" charset="0"/>
                    </a:defRPr>
                  </a:lvl9pPr>
                </a:lstStyle>
                <a:p>
                  <a:pPr algn="ctr" eaLnBrk="1" hangingPunct="1">
                    <a:spcBef>
                      <a:spcPct val="0"/>
                    </a:spcBef>
                    <a:buFontTx/>
                    <a:buNone/>
                  </a:pPr>
                  <a:endParaRPr lang="en-GB" altLang="en-US" sz="1100" b="0" i="0"/>
                </a:p>
              </p:txBody>
            </p:sp>
          </p:grpSp>
          <p:sp>
            <p:nvSpPr>
              <p:cNvPr id="130" name="Freeform 25"/>
              <p:cNvSpPr>
                <a:spLocks/>
              </p:cNvSpPr>
              <p:nvPr>
                <p:custDataLst>
                  <p:tags r:id="rId6"/>
                </p:custDataLst>
              </p:nvPr>
            </p:nvSpPr>
            <p:spPr bwMode="gray">
              <a:xfrm rot="18771305">
                <a:off x="1271" y="1667"/>
                <a:ext cx="1479" cy="1325"/>
              </a:xfrm>
              <a:custGeom>
                <a:avLst/>
                <a:gdLst>
                  <a:gd name="T0" fmla="*/ 671 w 1479"/>
                  <a:gd name="T1" fmla="*/ 1325 h 1325"/>
                  <a:gd name="T2" fmla="*/ 1263 w 1479"/>
                  <a:gd name="T3" fmla="*/ 775 h 1325"/>
                  <a:gd name="T4" fmla="*/ 1263 w 1479"/>
                  <a:gd name="T5" fmla="*/ 879 h 1325"/>
                  <a:gd name="T6" fmla="*/ 1479 w 1479"/>
                  <a:gd name="T7" fmla="*/ 438 h 1325"/>
                  <a:gd name="T8" fmla="*/ 1266 w 1479"/>
                  <a:gd name="T9" fmla="*/ 0 h 1325"/>
                  <a:gd name="T10" fmla="*/ 1265 w 1479"/>
                  <a:gd name="T11" fmla="*/ 107 h 1325"/>
                  <a:gd name="T12" fmla="*/ 0 w 1479"/>
                  <a:gd name="T13" fmla="*/ 1310 h 1325"/>
                  <a:gd name="T14" fmla="*/ 326 w 1479"/>
                  <a:gd name="T15" fmla="*/ 1155 h 1325"/>
                  <a:gd name="T16" fmla="*/ 671 w 1479"/>
                  <a:gd name="T17" fmla="*/ 1325 h 1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9"/>
                  <a:gd name="T28" fmla="*/ 0 h 1325"/>
                  <a:gd name="T29" fmla="*/ 1479 w 1479"/>
                  <a:gd name="T30" fmla="*/ 1325 h 1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9" h="1325">
                    <a:moveTo>
                      <a:pt x="671" y="1325"/>
                    </a:moveTo>
                    <a:cubicBezTo>
                      <a:pt x="734" y="823"/>
                      <a:pt x="1187" y="784"/>
                      <a:pt x="1263" y="775"/>
                    </a:cubicBezTo>
                    <a:cubicBezTo>
                      <a:pt x="1263" y="827"/>
                      <a:pt x="1263" y="879"/>
                      <a:pt x="1263" y="879"/>
                    </a:cubicBezTo>
                    <a:lnTo>
                      <a:pt x="1479" y="438"/>
                    </a:lnTo>
                    <a:lnTo>
                      <a:pt x="1266" y="0"/>
                    </a:lnTo>
                    <a:lnTo>
                      <a:pt x="1265" y="107"/>
                    </a:lnTo>
                    <a:cubicBezTo>
                      <a:pt x="872" y="91"/>
                      <a:pt x="54" y="379"/>
                      <a:pt x="0" y="1310"/>
                    </a:cubicBezTo>
                    <a:lnTo>
                      <a:pt x="326" y="1155"/>
                    </a:lnTo>
                    <a:lnTo>
                      <a:pt x="671" y="1325"/>
                    </a:lnTo>
                    <a:close/>
                  </a:path>
                </a:pathLst>
              </a:custGeom>
              <a:solidFill>
                <a:schemeClr val="accent5">
                  <a:lumMod val="60000"/>
                  <a:lumOff val="40000"/>
                </a:schemeClr>
              </a:solidFill>
              <a:ln w="9525">
                <a:solidFill>
                  <a:schemeClr val="accent6">
                    <a:lumMod val="40000"/>
                    <a:lumOff val="60000"/>
                  </a:schemeClr>
                </a:solidFill>
                <a:round/>
                <a:headEnd/>
                <a:tailEnd/>
              </a:ln>
              <a:effectLst>
                <a:outerShdw blurRad="50800" dist="38100" dir="18900000" algn="bl" rotWithShape="0">
                  <a:prstClr val="black">
                    <a:alpha val="40000"/>
                  </a:prstClr>
                </a:outerShdw>
              </a:effectLst>
            </p:spPr>
            <p:txBody>
              <a:bodyPr wrap="none" anchor="ctr"/>
              <a:lstStyle/>
              <a:p>
                <a:endParaRPr lang="en-ZA" sz="1100"/>
              </a:p>
            </p:txBody>
          </p:sp>
          <p:sp>
            <p:nvSpPr>
              <p:cNvPr id="131" name="AutoShape 27"/>
              <p:cNvSpPr>
                <a:spLocks noChangeArrowheads="1"/>
              </p:cNvSpPr>
              <p:nvPr>
                <p:custDataLst>
                  <p:tags r:id="rId7"/>
                </p:custDataLst>
              </p:nvPr>
            </p:nvSpPr>
            <p:spPr bwMode="gray">
              <a:xfrm rot="2334424">
                <a:off x="1894" y="821"/>
                <a:ext cx="2042" cy="881"/>
              </a:xfrm>
              <a:prstGeom prst="rightArrow">
                <a:avLst>
                  <a:gd name="adj1" fmla="val 78870"/>
                  <a:gd name="adj2" fmla="val 24695"/>
                </a:avLst>
              </a:prstGeom>
              <a:solidFill>
                <a:schemeClr val="bg1"/>
              </a:solidFill>
              <a:ln w="9525">
                <a:solidFill>
                  <a:schemeClr val="accent6">
                    <a:lumMod val="40000"/>
                    <a:lumOff val="60000"/>
                  </a:schemeClr>
                </a:solidFill>
                <a:miter lim="800000"/>
                <a:headEnd/>
                <a:tailEnd/>
              </a:ln>
              <a:effectLst>
                <a:outerShdw blurRad="50800" dist="38100" algn="l" rotWithShape="0">
                  <a:prstClr val="black">
                    <a:alpha val="40000"/>
                  </a:prstClr>
                </a:outerShdw>
              </a:effectLst>
            </p:spPr>
            <p:txBody>
              <a:bodyPr wrap="none" lIns="90000" tIns="46800" rIns="90000" bIns="46800" anchor="ctr"/>
              <a:lstStyle>
                <a:lvl1pPr eaLnBrk="0" hangingPunct="0">
                  <a:spcBef>
                    <a:spcPct val="20000"/>
                  </a:spcBef>
                  <a:buChar char="•"/>
                  <a:defRPr sz="1600" b="1" i="1">
                    <a:solidFill>
                      <a:schemeClr val="tx1"/>
                    </a:solidFill>
                    <a:latin typeface="Arial" charset="0"/>
                  </a:defRPr>
                </a:lvl1pPr>
                <a:lvl2pPr marL="742950" indent="-285750" eaLnBrk="0" hangingPunct="0">
                  <a:spcBef>
                    <a:spcPct val="10000"/>
                  </a:spcBef>
                  <a:buChar char="–"/>
                  <a:defRPr sz="1400">
                    <a:solidFill>
                      <a:schemeClr val="tx1"/>
                    </a:solidFill>
                    <a:latin typeface="Arial" charset="0"/>
                  </a:defRPr>
                </a:lvl2pPr>
                <a:lvl3pPr marL="1143000" indent="-228600" eaLnBrk="0" hangingPunct="0">
                  <a:spcBef>
                    <a:spcPct val="40000"/>
                  </a:spcBef>
                  <a:buChar char="•"/>
                  <a:defRPr sz="1400">
                    <a:solidFill>
                      <a:schemeClr val="tx1"/>
                    </a:solidFill>
                    <a:latin typeface="Arial" charset="0"/>
                  </a:defRPr>
                </a:lvl3pPr>
                <a:lvl4pPr marL="1600200" indent="-228600" eaLnBrk="0" hangingPunct="0">
                  <a:spcBef>
                    <a:spcPct val="40000"/>
                  </a:spcBef>
                  <a:buChar char="–"/>
                  <a:defRPr sz="1400">
                    <a:solidFill>
                      <a:schemeClr val="tx1"/>
                    </a:solidFill>
                    <a:latin typeface="Arial" charset="0"/>
                  </a:defRPr>
                </a:lvl4pPr>
                <a:lvl5pPr marL="2057400" indent="-228600" eaLnBrk="0" hangingPunct="0">
                  <a:spcBef>
                    <a:spcPct val="40000"/>
                  </a:spcBef>
                  <a:buChar char="-"/>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defRPr sz="1400">
                    <a:solidFill>
                      <a:schemeClr val="tx1"/>
                    </a:solidFill>
                    <a:latin typeface="Arial" charset="0"/>
                  </a:defRPr>
                </a:lvl9pPr>
              </a:lstStyle>
              <a:p>
                <a:pPr algn="ctr" eaLnBrk="1" hangingPunct="1">
                  <a:spcBef>
                    <a:spcPct val="0"/>
                  </a:spcBef>
                  <a:buFontTx/>
                  <a:buNone/>
                </a:pPr>
                <a:endParaRPr lang="en-GB" altLang="en-US" sz="1100" b="0" i="0"/>
              </a:p>
            </p:txBody>
          </p:sp>
          <p:sp>
            <p:nvSpPr>
              <p:cNvPr id="132" name="Freeform 29"/>
              <p:cNvSpPr>
                <a:spLocks/>
              </p:cNvSpPr>
              <p:nvPr>
                <p:custDataLst>
                  <p:tags r:id="rId8"/>
                </p:custDataLst>
              </p:nvPr>
            </p:nvSpPr>
            <p:spPr bwMode="gray">
              <a:xfrm rot="18771305">
                <a:off x="2120" y="2564"/>
                <a:ext cx="1325" cy="1478"/>
              </a:xfrm>
              <a:custGeom>
                <a:avLst/>
                <a:gdLst>
                  <a:gd name="T0" fmla="*/ 1325 w 1325"/>
                  <a:gd name="T1" fmla="*/ 808 h 1478"/>
                  <a:gd name="T2" fmla="*/ 775 w 1325"/>
                  <a:gd name="T3" fmla="*/ 216 h 1478"/>
                  <a:gd name="T4" fmla="*/ 879 w 1325"/>
                  <a:gd name="T5" fmla="*/ 216 h 1478"/>
                  <a:gd name="T6" fmla="*/ 438 w 1325"/>
                  <a:gd name="T7" fmla="*/ 0 h 1478"/>
                  <a:gd name="T8" fmla="*/ 0 w 1325"/>
                  <a:gd name="T9" fmla="*/ 213 h 1478"/>
                  <a:gd name="T10" fmla="*/ 107 w 1325"/>
                  <a:gd name="T11" fmla="*/ 214 h 1478"/>
                  <a:gd name="T12" fmla="*/ 1316 w 1325"/>
                  <a:gd name="T13" fmla="*/ 1478 h 1478"/>
                  <a:gd name="T14" fmla="*/ 1155 w 1325"/>
                  <a:gd name="T15" fmla="*/ 1153 h 1478"/>
                  <a:gd name="T16" fmla="*/ 1325 w 1325"/>
                  <a:gd name="T17" fmla="*/ 808 h 14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5"/>
                  <a:gd name="T28" fmla="*/ 0 h 1478"/>
                  <a:gd name="T29" fmla="*/ 1325 w 1325"/>
                  <a:gd name="T30" fmla="*/ 1478 h 14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5" h="1478">
                    <a:moveTo>
                      <a:pt x="1325" y="808"/>
                    </a:moveTo>
                    <a:cubicBezTo>
                      <a:pt x="823" y="745"/>
                      <a:pt x="784" y="292"/>
                      <a:pt x="775" y="216"/>
                    </a:cubicBezTo>
                    <a:cubicBezTo>
                      <a:pt x="827" y="216"/>
                      <a:pt x="879" y="216"/>
                      <a:pt x="879" y="216"/>
                    </a:cubicBezTo>
                    <a:lnTo>
                      <a:pt x="438" y="0"/>
                    </a:lnTo>
                    <a:lnTo>
                      <a:pt x="0" y="213"/>
                    </a:lnTo>
                    <a:lnTo>
                      <a:pt x="107" y="214"/>
                    </a:lnTo>
                    <a:cubicBezTo>
                      <a:pt x="91" y="607"/>
                      <a:pt x="385" y="1424"/>
                      <a:pt x="1316" y="1478"/>
                    </a:cubicBezTo>
                    <a:lnTo>
                      <a:pt x="1155" y="1153"/>
                    </a:lnTo>
                    <a:lnTo>
                      <a:pt x="1325" y="808"/>
                    </a:lnTo>
                    <a:close/>
                  </a:path>
                </a:pathLst>
              </a:custGeom>
              <a:solidFill>
                <a:schemeClr val="accent5">
                  <a:lumMod val="40000"/>
                  <a:lumOff val="60000"/>
                </a:schemeClr>
              </a:solidFill>
              <a:ln w="9525">
                <a:solidFill>
                  <a:schemeClr val="accent6">
                    <a:lumMod val="40000"/>
                    <a:lumOff val="60000"/>
                  </a:schemeClr>
                </a:solidFill>
                <a:round/>
                <a:headEnd/>
                <a:tailEnd/>
              </a:ln>
              <a:effectLst>
                <a:outerShdw blurRad="50800" dist="38100" dir="10800000" algn="r" rotWithShape="0">
                  <a:prstClr val="black">
                    <a:alpha val="40000"/>
                  </a:prstClr>
                </a:outerShdw>
              </a:effectLst>
            </p:spPr>
            <p:txBody>
              <a:bodyPr wrap="none" anchor="ctr"/>
              <a:lstStyle/>
              <a:p>
                <a:endParaRPr lang="en-ZA" sz="1100"/>
              </a:p>
            </p:txBody>
          </p:sp>
        </p:grpSp>
        <p:sp>
          <p:nvSpPr>
            <p:cNvPr id="136" name="Rectangle 33"/>
            <p:cNvSpPr>
              <a:spLocks noChangeArrowheads="1"/>
            </p:cNvSpPr>
            <p:nvPr/>
          </p:nvSpPr>
          <p:spPr bwMode="gray">
            <a:xfrm>
              <a:off x="5122641" y="2668261"/>
              <a:ext cx="1112216" cy="55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eaLnBrk="0" hangingPunct="0">
                <a:spcBef>
                  <a:spcPct val="20000"/>
                </a:spcBef>
                <a:buChar char="•"/>
                <a:tabLst>
                  <a:tab pos="6464300" algn="r"/>
                </a:tabLst>
                <a:defRPr sz="1600" b="1" i="1">
                  <a:solidFill>
                    <a:schemeClr val="tx1"/>
                  </a:solidFill>
                  <a:latin typeface="Arial" charset="0"/>
                </a:defRPr>
              </a:lvl1pPr>
              <a:lvl2pPr marL="742950" indent="-285750" eaLnBrk="0" hangingPunct="0">
                <a:spcBef>
                  <a:spcPct val="10000"/>
                </a:spcBef>
                <a:buChar char="–"/>
                <a:tabLst>
                  <a:tab pos="6464300" algn="r"/>
                </a:tabLst>
                <a:defRPr sz="1400">
                  <a:solidFill>
                    <a:schemeClr val="tx1"/>
                  </a:solidFill>
                  <a:latin typeface="Arial" charset="0"/>
                </a:defRPr>
              </a:lvl2pPr>
              <a:lvl3pPr marL="1143000" indent="-228600" eaLnBrk="0" hangingPunct="0">
                <a:spcBef>
                  <a:spcPct val="40000"/>
                </a:spcBef>
                <a:buChar char="•"/>
                <a:tabLst>
                  <a:tab pos="6464300" algn="r"/>
                </a:tabLst>
                <a:defRPr sz="1400">
                  <a:solidFill>
                    <a:schemeClr val="tx1"/>
                  </a:solidFill>
                  <a:latin typeface="Arial" charset="0"/>
                </a:defRPr>
              </a:lvl3pPr>
              <a:lvl4pPr marL="1600200" indent="-228600" eaLnBrk="0" hangingPunct="0">
                <a:spcBef>
                  <a:spcPct val="40000"/>
                </a:spcBef>
                <a:buChar char="–"/>
                <a:tabLst>
                  <a:tab pos="6464300" algn="r"/>
                </a:tabLst>
                <a:defRPr sz="1400">
                  <a:solidFill>
                    <a:schemeClr val="tx1"/>
                  </a:solidFill>
                  <a:latin typeface="Arial" charset="0"/>
                </a:defRPr>
              </a:lvl4pPr>
              <a:lvl5pPr marL="2057400" indent="-228600" eaLnBrk="0" hangingPunct="0">
                <a:spcBef>
                  <a:spcPct val="40000"/>
                </a:spcBef>
                <a:buChar char="-"/>
                <a:tabLst>
                  <a:tab pos="6464300" algn="r"/>
                </a:tabLst>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9pPr>
            </a:lstStyle>
            <a:p>
              <a:pPr algn="ctr">
                <a:spcBef>
                  <a:spcPct val="0"/>
                </a:spcBef>
                <a:buFontTx/>
                <a:buNone/>
              </a:pPr>
              <a:r>
                <a:rPr lang="en-GB" altLang="en-US" sz="1100" i="0" dirty="0">
                  <a:solidFill>
                    <a:schemeClr val="accent1">
                      <a:lumMod val="50000"/>
                    </a:schemeClr>
                  </a:solidFill>
                </a:rPr>
                <a:t>Past </a:t>
              </a:r>
              <a:endParaRPr lang="en-GB" altLang="en-US" sz="1100" i="0" dirty="0" smtClean="0">
                <a:solidFill>
                  <a:schemeClr val="accent1">
                    <a:lumMod val="50000"/>
                  </a:schemeClr>
                </a:solidFill>
              </a:endParaRPr>
            </a:p>
            <a:p>
              <a:pPr algn="ctr">
                <a:spcBef>
                  <a:spcPct val="0"/>
                </a:spcBef>
                <a:buFontTx/>
                <a:buNone/>
              </a:pPr>
              <a:r>
                <a:rPr lang="en-GB" altLang="en-US" sz="1100" i="0" dirty="0" smtClean="0">
                  <a:solidFill>
                    <a:schemeClr val="accent1">
                      <a:lumMod val="50000"/>
                    </a:schemeClr>
                  </a:solidFill>
                </a:rPr>
                <a:t>strategies</a:t>
              </a:r>
              <a:endParaRPr lang="en-GB" altLang="en-US" sz="1100" i="0" dirty="0">
                <a:solidFill>
                  <a:schemeClr val="accent1">
                    <a:lumMod val="50000"/>
                  </a:schemeClr>
                </a:solidFill>
              </a:endParaRPr>
            </a:p>
          </p:txBody>
        </p:sp>
        <p:sp>
          <p:nvSpPr>
            <p:cNvPr id="137" name="Rectangle 34"/>
            <p:cNvSpPr>
              <a:spLocks noChangeArrowheads="1"/>
            </p:cNvSpPr>
            <p:nvPr/>
          </p:nvSpPr>
          <p:spPr bwMode="gray">
            <a:xfrm>
              <a:off x="2465810" y="4092372"/>
              <a:ext cx="1227417" cy="55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eaLnBrk="0" hangingPunct="0">
                <a:spcBef>
                  <a:spcPct val="20000"/>
                </a:spcBef>
                <a:buChar char="•"/>
                <a:tabLst>
                  <a:tab pos="6464300" algn="r"/>
                </a:tabLst>
                <a:defRPr sz="1600" b="1" i="1">
                  <a:solidFill>
                    <a:schemeClr val="tx1"/>
                  </a:solidFill>
                  <a:latin typeface="Arial" charset="0"/>
                </a:defRPr>
              </a:lvl1pPr>
              <a:lvl2pPr marL="742950" indent="-285750" eaLnBrk="0" hangingPunct="0">
                <a:spcBef>
                  <a:spcPct val="10000"/>
                </a:spcBef>
                <a:buChar char="–"/>
                <a:tabLst>
                  <a:tab pos="6464300" algn="r"/>
                </a:tabLst>
                <a:defRPr sz="1400">
                  <a:solidFill>
                    <a:schemeClr val="tx1"/>
                  </a:solidFill>
                  <a:latin typeface="Arial" charset="0"/>
                </a:defRPr>
              </a:lvl2pPr>
              <a:lvl3pPr marL="1143000" indent="-228600" eaLnBrk="0" hangingPunct="0">
                <a:spcBef>
                  <a:spcPct val="40000"/>
                </a:spcBef>
                <a:buChar char="•"/>
                <a:tabLst>
                  <a:tab pos="6464300" algn="r"/>
                </a:tabLst>
                <a:defRPr sz="1400">
                  <a:solidFill>
                    <a:schemeClr val="tx1"/>
                  </a:solidFill>
                  <a:latin typeface="Arial" charset="0"/>
                </a:defRPr>
              </a:lvl3pPr>
              <a:lvl4pPr marL="1600200" indent="-228600" eaLnBrk="0" hangingPunct="0">
                <a:spcBef>
                  <a:spcPct val="40000"/>
                </a:spcBef>
                <a:buChar char="–"/>
                <a:tabLst>
                  <a:tab pos="6464300" algn="r"/>
                </a:tabLst>
                <a:defRPr sz="1400">
                  <a:solidFill>
                    <a:schemeClr val="tx1"/>
                  </a:solidFill>
                  <a:latin typeface="Arial" charset="0"/>
                </a:defRPr>
              </a:lvl4pPr>
              <a:lvl5pPr marL="2057400" indent="-228600" eaLnBrk="0" hangingPunct="0">
                <a:spcBef>
                  <a:spcPct val="40000"/>
                </a:spcBef>
                <a:buChar char="-"/>
                <a:tabLst>
                  <a:tab pos="6464300" algn="r"/>
                </a:tabLst>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9pPr>
            </a:lstStyle>
            <a:p>
              <a:pPr algn="ctr">
                <a:spcBef>
                  <a:spcPct val="0"/>
                </a:spcBef>
                <a:buFontTx/>
                <a:buNone/>
              </a:pPr>
              <a:r>
                <a:rPr lang="en-GB" altLang="en-US" sz="1100" i="0" dirty="0" smtClean="0">
                  <a:solidFill>
                    <a:schemeClr val="accent1">
                      <a:lumMod val="50000"/>
                    </a:schemeClr>
                  </a:solidFill>
                </a:rPr>
                <a:t>Current</a:t>
              </a:r>
            </a:p>
            <a:p>
              <a:pPr algn="ctr">
                <a:spcBef>
                  <a:spcPct val="0"/>
                </a:spcBef>
                <a:buFontTx/>
                <a:buNone/>
              </a:pPr>
              <a:r>
                <a:rPr lang="en-GB" altLang="en-US" sz="1100" i="0" dirty="0" smtClean="0">
                  <a:solidFill>
                    <a:schemeClr val="accent1">
                      <a:lumMod val="50000"/>
                    </a:schemeClr>
                  </a:solidFill>
                </a:rPr>
                <a:t>Challenges</a:t>
              </a:r>
              <a:endParaRPr lang="en-GB" altLang="en-US" sz="1100" i="0" dirty="0">
                <a:solidFill>
                  <a:schemeClr val="accent1">
                    <a:lumMod val="50000"/>
                  </a:schemeClr>
                </a:solidFill>
              </a:endParaRPr>
            </a:p>
          </p:txBody>
        </p:sp>
        <p:sp>
          <p:nvSpPr>
            <p:cNvPr id="138" name="Rectangle 35"/>
            <p:cNvSpPr>
              <a:spLocks noChangeArrowheads="1"/>
            </p:cNvSpPr>
            <p:nvPr/>
          </p:nvSpPr>
          <p:spPr bwMode="gray">
            <a:xfrm>
              <a:off x="1830874" y="2067334"/>
              <a:ext cx="2417130" cy="33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7" rIns="92075" bIns="46037">
              <a:spAutoFit/>
            </a:bodyPr>
            <a:lstStyle>
              <a:lvl1pPr eaLnBrk="0" hangingPunct="0">
                <a:spcBef>
                  <a:spcPct val="20000"/>
                </a:spcBef>
                <a:buChar char="•"/>
                <a:tabLst>
                  <a:tab pos="6464300" algn="r"/>
                </a:tabLst>
                <a:defRPr sz="1600" b="1" i="1">
                  <a:solidFill>
                    <a:schemeClr val="tx1"/>
                  </a:solidFill>
                  <a:latin typeface="Arial" charset="0"/>
                </a:defRPr>
              </a:lvl1pPr>
              <a:lvl2pPr marL="742950" indent="-285750" eaLnBrk="0" hangingPunct="0">
                <a:spcBef>
                  <a:spcPct val="10000"/>
                </a:spcBef>
                <a:buChar char="–"/>
                <a:tabLst>
                  <a:tab pos="6464300" algn="r"/>
                </a:tabLst>
                <a:defRPr sz="1400">
                  <a:solidFill>
                    <a:schemeClr val="tx1"/>
                  </a:solidFill>
                  <a:latin typeface="Arial" charset="0"/>
                </a:defRPr>
              </a:lvl2pPr>
              <a:lvl3pPr marL="1143000" indent="-228600" eaLnBrk="0" hangingPunct="0">
                <a:spcBef>
                  <a:spcPct val="40000"/>
                </a:spcBef>
                <a:buChar char="•"/>
                <a:tabLst>
                  <a:tab pos="6464300" algn="r"/>
                </a:tabLst>
                <a:defRPr sz="1400">
                  <a:solidFill>
                    <a:schemeClr val="tx1"/>
                  </a:solidFill>
                  <a:latin typeface="Arial" charset="0"/>
                </a:defRPr>
              </a:lvl3pPr>
              <a:lvl4pPr marL="1600200" indent="-228600" eaLnBrk="0" hangingPunct="0">
                <a:spcBef>
                  <a:spcPct val="40000"/>
                </a:spcBef>
                <a:buChar char="–"/>
                <a:tabLst>
                  <a:tab pos="6464300" algn="r"/>
                </a:tabLst>
                <a:defRPr sz="1400">
                  <a:solidFill>
                    <a:schemeClr val="tx1"/>
                  </a:solidFill>
                  <a:latin typeface="Arial" charset="0"/>
                </a:defRPr>
              </a:lvl4pPr>
              <a:lvl5pPr marL="2057400" indent="-228600" eaLnBrk="0" hangingPunct="0">
                <a:spcBef>
                  <a:spcPct val="40000"/>
                </a:spcBef>
                <a:buChar char="-"/>
                <a:tabLst>
                  <a:tab pos="6464300" algn="r"/>
                </a:tabLst>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9pPr>
            </a:lstStyle>
            <a:p>
              <a:pPr algn="ctr">
                <a:spcBef>
                  <a:spcPct val="0"/>
                </a:spcBef>
                <a:buFontTx/>
                <a:buNone/>
              </a:pPr>
              <a:r>
                <a:rPr lang="en-GB" altLang="en-US" sz="1100" i="0" dirty="0" smtClean="0">
                  <a:solidFill>
                    <a:schemeClr val="accent1"/>
                  </a:solidFill>
                </a:rPr>
                <a:t>Context and background</a:t>
              </a:r>
              <a:endParaRPr lang="en-GB" altLang="en-US" sz="1100" i="0" dirty="0">
                <a:solidFill>
                  <a:schemeClr val="accent1"/>
                </a:solidFill>
              </a:endParaRPr>
            </a:p>
          </p:txBody>
        </p:sp>
        <p:sp>
          <p:nvSpPr>
            <p:cNvPr id="139" name="Rectangle 36"/>
            <p:cNvSpPr>
              <a:spLocks noChangeArrowheads="1"/>
            </p:cNvSpPr>
            <p:nvPr/>
          </p:nvSpPr>
          <p:spPr bwMode="gray">
            <a:xfrm>
              <a:off x="4602430" y="4662896"/>
              <a:ext cx="1399171" cy="339277"/>
            </a:xfrm>
            <a:prstGeom prst="rect">
              <a:avLst/>
            </a:prstGeom>
            <a:noFill/>
            <a:ln>
              <a:noFill/>
            </a:ln>
            <a:extLst/>
          </p:spPr>
          <p:txBody>
            <a:bodyPr wrap="none" lIns="92075" tIns="46037" rIns="92075" bIns="46037">
              <a:spAutoFit/>
            </a:bodyPr>
            <a:lstStyle>
              <a:lvl1pPr eaLnBrk="0" hangingPunct="0">
                <a:spcBef>
                  <a:spcPct val="20000"/>
                </a:spcBef>
                <a:buChar char="•"/>
                <a:tabLst>
                  <a:tab pos="6464300" algn="r"/>
                </a:tabLst>
                <a:defRPr sz="1600" b="1" i="1">
                  <a:solidFill>
                    <a:schemeClr val="tx1"/>
                  </a:solidFill>
                  <a:latin typeface="Arial" charset="0"/>
                </a:defRPr>
              </a:lvl1pPr>
              <a:lvl2pPr marL="742950" indent="-285750" eaLnBrk="0" hangingPunct="0">
                <a:spcBef>
                  <a:spcPct val="10000"/>
                </a:spcBef>
                <a:buChar char="–"/>
                <a:tabLst>
                  <a:tab pos="6464300" algn="r"/>
                </a:tabLst>
                <a:defRPr sz="1400">
                  <a:solidFill>
                    <a:schemeClr val="tx1"/>
                  </a:solidFill>
                  <a:latin typeface="Arial" charset="0"/>
                </a:defRPr>
              </a:lvl2pPr>
              <a:lvl3pPr marL="1143000" indent="-228600" eaLnBrk="0" hangingPunct="0">
                <a:spcBef>
                  <a:spcPct val="40000"/>
                </a:spcBef>
                <a:buChar char="•"/>
                <a:tabLst>
                  <a:tab pos="6464300" algn="r"/>
                </a:tabLst>
                <a:defRPr sz="1400">
                  <a:solidFill>
                    <a:schemeClr val="tx1"/>
                  </a:solidFill>
                  <a:latin typeface="Arial" charset="0"/>
                </a:defRPr>
              </a:lvl3pPr>
              <a:lvl4pPr marL="1600200" indent="-228600" eaLnBrk="0" hangingPunct="0">
                <a:spcBef>
                  <a:spcPct val="40000"/>
                </a:spcBef>
                <a:buChar char="–"/>
                <a:tabLst>
                  <a:tab pos="6464300" algn="r"/>
                </a:tabLst>
                <a:defRPr sz="1400">
                  <a:solidFill>
                    <a:schemeClr val="tx1"/>
                  </a:solidFill>
                  <a:latin typeface="Arial" charset="0"/>
                </a:defRPr>
              </a:lvl4pPr>
              <a:lvl5pPr marL="2057400" indent="-228600" eaLnBrk="0" hangingPunct="0">
                <a:spcBef>
                  <a:spcPct val="40000"/>
                </a:spcBef>
                <a:buChar char="-"/>
                <a:tabLst>
                  <a:tab pos="6464300" algn="r"/>
                </a:tabLst>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9pPr>
            </a:lstStyle>
            <a:p>
              <a:pPr algn="ctr">
                <a:spcBef>
                  <a:spcPct val="0"/>
                </a:spcBef>
                <a:buFontTx/>
                <a:buNone/>
              </a:pPr>
              <a:r>
                <a:rPr lang="en-GB" altLang="en-US" sz="1100" i="0" dirty="0">
                  <a:solidFill>
                    <a:schemeClr val="accent1">
                      <a:lumMod val="50000"/>
                    </a:schemeClr>
                  </a:solidFill>
                </a:rPr>
                <a:t>Best practice</a:t>
              </a:r>
            </a:p>
          </p:txBody>
        </p:sp>
      </p:grpSp>
      <p:sp>
        <p:nvSpPr>
          <p:cNvPr id="141" name="Rectangle 140"/>
          <p:cNvSpPr/>
          <p:nvPr/>
        </p:nvSpPr>
        <p:spPr bwMode="gray">
          <a:xfrm>
            <a:off x="6608220" y="4368942"/>
            <a:ext cx="2465079" cy="1983973"/>
          </a:xfrm>
          <a:prstGeom prst="rect">
            <a:avLst/>
          </a:prstGeom>
          <a:solidFill>
            <a:srgbClr val="FFFFFF"/>
          </a:solidFill>
          <a:ln w="9525" cap="flat" cmpd="sng" algn="ctr">
            <a:solidFill>
              <a:schemeClr val="accent6"/>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pPr fontAlgn="base">
              <a:lnSpc>
                <a:spcPct val="90000"/>
              </a:lnSpc>
              <a:spcBef>
                <a:spcPct val="0"/>
              </a:spcBef>
              <a:spcAft>
                <a:spcPts val="300"/>
              </a:spcAft>
            </a:pPr>
            <a:r>
              <a:rPr lang="en-ZA" sz="1050" b="1" u="sng" dirty="0" smtClean="0">
                <a:solidFill>
                  <a:srgbClr val="002060"/>
                </a:solidFill>
                <a:latin typeface="Arial" charset="0"/>
              </a:rPr>
              <a:t>International</a:t>
            </a:r>
            <a:r>
              <a:rPr lang="en-ZA" sz="1050" b="1" dirty="0" smtClean="0">
                <a:solidFill>
                  <a:srgbClr val="002060"/>
                </a:solidFill>
                <a:latin typeface="Arial" charset="0"/>
              </a:rPr>
              <a:t> best practice focus on:</a:t>
            </a:r>
          </a:p>
          <a:p>
            <a:pPr fontAlgn="base">
              <a:lnSpc>
                <a:spcPct val="90000"/>
              </a:lnSpc>
              <a:spcBef>
                <a:spcPct val="0"/>
              </a:spcBef>
              <a:spcAft>
                <a:spcPts val="300"/>
              </a:spcAft>
            </a:pPr>
            <a:r>
              <a:rPr lang="en-ZA" sz="900" b="1" dirty="0" smtClean="0">
                <a:solidFill>
                  <a:srgbClr val="002060"/>
                </a:solidFill>
                <a:latin typeface="Arial" charset="0"/>
              </a:rPr>
              <a:t>*Countries like Australia, Sweden, UK employed the principles below and reduced fatalities remarkably;</a:t>
            </a:r>
            <a:endParaRPr lang="en-ZA" sz="900" b="1" dirty="0" smtClean="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800" dirty="0" smtClean="0">
                <a:latin typeface="Arial" charset="0"/>
              </a:rPr>
              <a:t>Focus first on educating </a:t>
            </a:r>
            <a:r>
              <a:rPr lang="en-ZA" sz="800" dirty="0">
                <a:latin typeface="Arial" charset="0"/>
              </a:rPr>
              <a:t>and training of road users</a:t>
            </a:r>
          </a:p>
          <a:p>
            <a:pPr marL="103188" indent="-103188" fontAlgn="base">
              <a:lnSpc>
                <a:spcPct val="90000"/>
              </a:lnSpc>
              <a:spcBef>
                <a:spcPct val="0"/>
              </a:spcBef>
              <a:spcAft>
                <a:spcPts val="300"/>
              </a:spcAft>
              <a:buFont typeface="Arial" panose="020B0604020202020204" pitchFamily="34" charset="0"/>
              <a:buChar char="•"/>
            </a:pPr>
            <a:r>
              <a:rPr lang="en-ZA" sz="800" dirty="0" smtClean="0">
                <a:latin typeface="Arial" charset="0"/>
              </a:rPr>
              <a:t>Encourage good road user behaviour through enforcement</a:t>
            </a:r>
            <a:endParaRPr lang="en-ZA" sz="800" dirty="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800" dirty="0" smtClean="0">
                <a:latin typeface="Arial" charset="0"/>
              </a:rPr>
              <a:t>Manage accurate and complete data to inform strategy</a:t>
            </a:r>
            <a:endParaRPr lang="en-ZA" sz="800" dirty="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800" dirty="0" smtClean="0">
                <a:latin typeface="Arial" charset="0"/>
              </a:rPr>
              <a:t>Road infrastructure and environment must be forgiving</a:t>
            </a:r>
            <a:endParaRPr lang="en-ZA" sz="800" dirty="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800" dirty="0" smtClean="0">
                <a:latin typeface="Arial" charset="0"/>
              </a:rPr>
              <a:t>Make sure vehicles make the driving task easy and safe </a:t>
            </a:r>
          </a:p>
          <a:p>
            <a:pPr marL="103188" indent="-103188" fontAlgn="base">
              <a:lnSpc>
                <a:spcPct val="90000"/>
              </a:lnSpc>
              <a:spcBef>
                <a:spcPct val="0"/>
              </a:spcBef>
              <a:spcAft>
                <a:spcPts val="300"/>
              </a:spcAft>
              <a:buFont typeface="Arial" panose="020B0604020202020204" pitchFamily="34" charset="0"/>
              <a:buChar char="•"/>
            </a:pPr>
            <a:r>
              <a:rPr lang="en-ZA" sz="1050" b="1" dirty="0" smtClean="0">
                <a:solidFill>
                  <a:srgbClr val="0070C0"/>
                </a:solidFill>
                <a:latin typeface="Arial" charset="0"/>
              </a:rPr>
              <a:t>Demerit Points System</a:t>
            </a:r>
            <a:endParaRPr lang="en-ZA" sz="1050" b="1" dirty="0">
              <a:solidFill>
                <a:srgbClr val="0070C0"/>
              </a:solidFill>
              <a:latin typeface="Arial" charset="0"/>
            </a:endParaRPr>
          </a:p>
        </p:txBody>
      </p:sp>
      <p:sp>
        <p:nvSpPr>
          <p:cNvPr id="21" name="Rectangle 20"/>
          <p:cNvSpPr/>
          <p:nvPr/>
        </p:nvSpPr>
        <p:spPr bwMode="gray">
          <a:xfrm>
            <a:off x="121489" y="949487"/>
            <a:ext cx="2304256" cy="1723896"/>
          </a:xfrm>
          <a:prstGeom prst="rect">
            <a:avLst/>
          </a:prstGeom>
          <a:solidFill>
            <a:srgbClr val="FFFFFF"/>
          </a:solidFill>
          <a:ln w="9525" cap="flat" cmpd="sng" algn="ctr">
            <a:solidFill>
              <a:schemeClr val="accent6"/>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noAutofit/>
          </a:bodyPr>
          <a:lstStyle/>
          <a:p>
            <a:pPr marL="103188" indent="-103188" fontAlgn="base">
              <a:lnSpc>
                <a:spcPct val="90000"/>
              </a:lnSpc>
              <a:spcBef>
                <a:spcPct val="0"/>
              </a:spcBef>
              <a:spcAft>
                <a:spcPts val="300"/>
              </a:spcAft>
              <a:buFont typeface="Arial" panose="020B0604020202020204" pitchFamily="34" charset="0"/>
              <a:buChar char="•"/>
            </a:pPr>
            <a:r>
              <a:rPr lang="en-ZA" sz="1050" dirty="0" smtClean="0">
                <a:latin typeface="Arial" charset="0"/>
              </a:rPr>
              <a:t>12 702 road fatalities in 2014</a:t>
            </a:r>
          </a:p>
          <a:p>
            <a:pPr marL="103188" indent="-103188" fontAlgn="base">
              <a:lnSpc>
                <a:spcPct val="90000"/>
              </a:lnSpc>
              <a:spcBef>
                <a:spcPct val="0"/>
              </a:spcBef>
              <a:spcAft>
                <a:spcPts val="300"/>
              </a:spcAft>
              <a:buFont typeface="Arial" panose="020B0604020202020204" pitchFamily="34" charset="0"/>
              <a:buChar char="•"/>
            </a:pPr>
            <a:r>
              <a:rPr lang="en-ZA" sz="1050" dirty="0" smtClean="0">
                <a:latin typeface="Arial" charset="0"/>
              </a:rPr>
              <a:t>Growing population and number of road users</a:t>
            </a:r>
            <a:endParaRPr lang="en-ZA" sz="1050" dirty="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1050" dirty="0" smtClean="0">
                <a:latin typeface="Arial" charset="0"/>
              </a:rPr>
              <a:t>NDP </a:t>
            </a:r>
            <a:r>
              <a:rPr lang="en-ZA" sz="1050" dirty="0">
                <a:latin typeface="Arial" charset="0"/>
              </a:rPr>
              <a:t>objective include reducing number of road deaths </a:t>
            </a:r>
            <a:endParaRPr lang="en-ZA" sz="1050" dirty="0" smtClean="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1050" dirty="0">
                <a:latin typeface="Arial" charset="0"/>
              </a:rPr>
              <a:t>SA Participant of </a:t>
            </a:r>
            <a:r>
              <a:rPr lang="en-ZA" sz="1050" dirty="0" err="1" smtClean="0">
                <a:latin typeface="Arial" charset="0"/>
              </a:rPr>
              <a:t>DoA</a:t>
            </a:r>
            <a:endParaRPr lang="en-ZA" sz="1050" dirty="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1050" dirty="0" err="1" smtClean="0">
                <a:latin typeface="Arial" charset="0"/>
              </a:rPr>
              <a:t>DoA</a:t>
            </a:r>
            <a:r>
              <a:rPr lang="en-ZA" sz="1050" dirty="0" smtClean="0">
                <a:latin typeface="Arial" charset="0"/>
              </a:rPr>
              <a:t> </a:t>
            </a:r>
            <a:r>
              <a:rPr lang="en-ZA" sz="1050" dirty="0">
                <a:latin typeface="Arial" charset="0"/>
              </a:rPr>
              <a:t>framework for road safety</a:t>
            </a:r>
            <a:r>
              <a:rPr lang="en-ZA" sz="1050" dirty="0" smtClean="0">
                <a:latin typeface="Arial" charset="0"/>
              </a:rPr>
              <a:t>:</a:t>
            </a:r>
          </a:p>
          <a:p>
            <a:pPr marL="276225" lvl="1" indent="-190500" fontAlgn="base">
              <a:lnSpc>
                <a:spcPct val="90000"/>
              </a:lnSpc>
              <a:spcBef>
                <a:spcPct val="0"/>
              </a:spcBef>
              <a:spcAft>
                <a:spcPts val="300"/>
              </a:spcAft>
              <a:buFont typeface="Arial" panose="020B0604020202020204" pitchFamily="34" charset="0"/>
              <a:buChar char="‒"/>
            </a:pPr>
            <a:r>
              <a:rPr lang="en-ZA" sz="1050" dirty="0">
                <a:latin typeface="Arial" charset="0"/>
              </a:rPr>
              <a:t>5 pillars of road safety </a:t>
            </a:r>
          </a:p>
          <a:p>
            <a:pPr marL="276225" lvl="1" indent="-190500" fontAlgn="base">
              <a:lnSpc>
                <a:spcPct val="90000"/>
              </a:lnSpc>
              <a:spcBef>
                <a:spcPct val="0"/>
              </a:spcBef>
              <a:spcAft>
                <a:spcPts val="300"/>
              </a:spcAft>
              <a:buFont typeface="Arial" panose="020B0604020202020204" pitchFamily="34" charset="0"/>
              <a:buChar char="‒"/>
            </a:pPr>
            <a:r>
              <a:rPr lang="en-ZA" sz="1050" dirty="0">
                <a:latin typeface="Arial" charset="0"/>
              </a:rPr>
              <a:t>Safe Systems </a:t>
            </a:r>
            <a:r>
              <a:rPr lang="en-ZA" sz="1050" dirty="0" smtClean="0">
                <a:latin typeface="Arial" charset="0"/>
              </a:rPr>
              <a:t>Approach</a:t>
            </a:r>
            <a:endParaRPr lang="en-ZA" sz="1050" dirty="0">
              <a:latin typeface="Arial" charset="0"/>
            </a:endParaRPr>
          </a:p>
        </p:txBody>
      </p:sp>
      <p:sp>
        <p:nvSpPr>
          <p:cNvPr id="23" name="Rectangle 35"/>
          <p:cNvSpPr>
            <a:spLocks noChangeArrowheads="1"/>
          </p:cNvSpPr>
          <p:nvPr/>
        </p:nvSpPr>
        <p:spPr bwMode="gray">
          <a:xfrm>
            <a:off x="6732240" y="1882924"/>
            <a:ext cx="1584176" cy="43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7" rIns="92075" bIns="46037">
            <a:spAutoFit/>
          </a:bodyPr>
          <a:lstStyle>
            <a:lvl1pPr eaLnBrk="0" hangingPunct="0">
              <a:spcBef>
                <a:spcPct val="20000"/>
              </a:spcBef>
              <a:buChar char="•"/>
              <a:tabLst>
                <a:tab pos="6464300" algn="r"/>
              </a:tabLst>
              <a:defRPr sz="1600" b="1" i="1">
                <a:solidFill>
                  <a:schemeClr val="tx1"/>
                </a:solidFill>
                <a:latin typeface="Arial" charset="0"/>
              </a:defRPr>
            </a:lvl1pPr>
            <a:lvl2pPr marL="742950" indent="-285750" eaLnBrk="0" hangingPunct="0">
              <a:spcBef>
                <a:spcPct val="10000"/>
              </a:spcBef>
              <a:buChar char="–"/>
              <a:tabLst>
                <a:tab pos="6464300" algn="r"/>
              </a:tabLst>
              <a:defRPr sz="1400">
                <a:solidFill>
                  <a:schemeClr val="tx1"/>
                </a:solidFill>
                <a:latin typeface="Arial" charset="0"/>
              </a:defRPr>
            </a:lvl2pPr>
            <a:lvl3pPr marL="1143000" indent="-228600" eaLnBrk="0" hangingPunct="0">
              <a:spcBef>
                <a:spcPct val="40000"/>
              </a:spcBef>
              <a:buChar char="•"/>
              <a:tabLst>
                <a:tab pos="6464300" algn="r"/>
              </a:tabLst>
              <a:defRPr sz="1400">
                <a:solidFill>
                  <a:schemeClr val="tx1"/>
                </a:solidFill>
                <a:latin typeface="Arial" charset="0"/>
              </a:defRPr>
            </a:lvl3pPr>
            <a:lvl4pPr marL="1600200" indent="-228600" eaLnBrk="0" hangingPunct="0">
              <a:spcBef>
                <a:spcPct val="40000"/>
              </a:spcBef>
              <a:buChar char="–"/>
              <a:tabLst>
                <a:tab pos="6464300" algn="r"/>
              </a:tabLst>
              <a:defRPr sz="1400">
                <a:solidFill>
                  <a:schemeClr val="tx1"/>
                </a:solidFill>
                <a:latin typeface="Arial" charset="0"/>
              </a:defRPr>
            </a:lvl4pPr>
            <a:lvl5pPr marL="2057400" indent="-228600" eaLnBrk="0" hangingPunct="0">
              <a:spcBef>
                <a:spcPct val="40000"/>
              </a:spcBef>
              <a:buChar char="-"/>
              <a:tabLst>
                <a:tab pos="6464300" algn="r"/>
              </a:tabLst>
              <a:defRPr sz="1400">
                <a:solidFill>
                  <a:schemeClr val="tx1"/>
                </a:solidFill>
                <a:latin typeface="Arial" charset="0"/>
              </a:defRPr>
            </a:lvl5pPr>
            <a:lvl6pPr marL="25146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6pPr>
            <a:lvl7pPr marL="29718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7pPr>
            <a:lvl8pPr marL="34290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8pPr>
            <a:lvl9pPr marL="3886200" indent="-228600" eaLnBrk="0" fontAlgn="base" hangingPunct="0">
              <a:lnSpc>
                <a:spcPct val="90000"/>
              </a:lnSpc>
              <a:spcBef>
                <a:spcPct val="40000"/>
              </a:spcBef>
              <a:spcAft>
                <a:spcPct val="0"/>
              </a:spcAft>
              <a:buChar char="-"/>
              <a:tabLst>
                <a:tab pos="6464300" algn="r"/>
              </a:tabLst>
              <a:defRPr sz="1400">
                <a:solidFill>
                  <a:schemeClr val="tx1"/>
                </a:solidFill>
                <a:latin typeface="Arial" charset="0"/>
              </a:defRPr>
            </a:lvl9pPr>
          </a:lstStyle>
          <a:p>
            <a:pPr>
              <a:spcBef>
                <a:spcPct val="0"/>
              </a:spcBef>
              <a:buFontTx/>
              <a:buNone/>
            </a:pPr>
            <a:r>
              <a:rPr lang="en-ZA" altLang="en-US" sz="1100" i="0" dirty="0" smtClean="0">
                <a:solidFill>
                  <a:schemeClr val="accent1"/>
                </a:solidFill>
              </a:rPr>
              <a:t>National road safety strategy Initiatives</a:t>
            </a:r>
            <a:endParaRPr lang="en-GB" altLang="en-US" sz="1100" i="0" dirty="0">
              <a:solidFill>
                <a:schemeClr val="accent1"/>
              </a:solidFill>
            </a:endParaRPr>
          </a:p>
        </p:txBody>
      </p:sp>
      <p:sp>
        <p:nvSpPr>
          <p:cNvPr id="10" name="Freeform 9"/>
          <p:cNvSpPr/>
          <p:nvPr/>
        </p:nvSpPr>
        <p:spPr bwMode="gray">
          <a:xfrm>
            <a:off x="2428875" y="1285875"/>
            <a:ext cx="1019175" cy="581025"/>
          </a:xfrm>
          <a:custGeom>
            <a:avLst/>
            <a:gdLst>
              <a:gd name="connsiteX0" fmla="*/ 0 w 1019175"/>
              <a:gd name="connsiteY0" fmla="*/ 0 h 581025"/>
              <a:gd name="connsiteX1" fmla="*/ 1019175 w 1019175"/>
              <a:gd name="connsiteY1" fmla="*/ 0 h 581025"/>
              <a:gd name="connsiteX2" fmla="*/ 1019175 w 1019175"/>
              <a:gd name="connsiteY2" fmla="*/ 581025 h 581025"/>
            </a:gdLst>
            <a:ahLst/>
            <a:cxnLst>
              <a:cxn ang="0">
                <a:pos x="connsiteX0" y="connsiteY0"/>
              </a:cxn>
              <a:cxn ang="0">
                <a:pos x="connsiteX1" y="connsiteY1"/>
              </a:cxn>
              <a:cxn ang="0">
                <a:pos x="connsiteX2" y="connsiteY2"/>
              </a:cxn>
            </a:cxnLst>
            <a:rect l="l" t="t" r="r" b="b"/>
            <a:pathLst>
              <a:path w="1019175" h="581025">
                <a:moveTo>
                  <a:pt x="0" y="0"/>
                </a:moveTo>
                <a:lnTo>
                  <a:pt x="1019175" y="0"/>
                </a:lnTo>
                <a:lnTo>
                  <a:pt x="1019175" y="581025"/>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Freeform 35"/>
          <p:cNvSpPr/>
          <p:nvPr/>
        </p:nvSpPr>
        <p:spPr bwMode="gray">
          <a:xfrm flipV="1">
            <a:off x="2771800" y="4005064"/>
            <a:ext cx="1019175" cy="581025"/>
          </a:xfrm>
          <a:custGeom>
            <a:avLst/>
            <a:gdLst>
              <a:gd name="connsiteX0" fmla="*/ 0 w 1019175"/>
              <a:gd name="connsiteY0" fmla="*/ 0 h 581025"/>
              <a:gd name="connsiteX1" fmla="*/ 1019175 w 1019175"/>
              <a:gd name="connsiteY1" fmla="*/ 0 h 581025"/>
              <a:gd name="connsiteX2" fmla="*/ 1019175 w 1019175"/>
              <a:gd name="connsiteY2" fmla="*/ 581025 h 581025"/>
            </a:gdLst>
            <a:ahLst/>
            <a:cxnLst>
              <a:cxn ang="0">
                <a:pos x="connsiteX0" y="connsiteY0"/>
              </a:cxn>
              <a:cxn ang="0">
                <a:pos x="connsiteX1" y="connsiteY1"/>
              </a:cxn>
              <a:cxn ang="0">
                <a:pos x="connsiteX2" y="connsiteY2"/>
              </a:cxn>
            </a:cxnLst>
            <a:rect l="l" t="t" r="r" b="b"/>
            <a:pathLst>
              <a:path w="1019175" h="581025">
                <a:moveTo>
                  <a:pt x="0" y="0"/>
                </a:moveTo>
                <a:lnTo>
                  <a:pt x="1019175" y="0"/>
                </a:lnTo>
                <a:lnTo>
                  <a:pt x="1019175" y="581025"/>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2" name="Rectangle 141"/>
          <p:cNvSpPr/>
          <p:nvPr/>
        </p:nvSpPr>
        <p:spPr bwMode="gray">
          <a:xfrm>
            <a:off x="121489" y="2879380"/>
            <a:ext cx="2866335" cy="3542274"/>
          </a:xfrm>
          <a:prstGeom prst="rect">
            <a:avLst/>
          </a:prstGeom>
          <a:solidFill>
            <a:srgbClr val="FFFFFF"/>
          </a:solidFill>
          <a:ln w="9525" cap="flat" cmpd="sng" algn="ctr">
            <a:solidFill>
              <a:schemeClr val="accent6"/>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bodyPr>
          <a:lstStyle/>
          <a:p>
            <a:pPr fontAlgn="base">
              <a:lnSpc>
                <a:spcPct val="90000"/>
              </a:lnSpc>
              <a:spcBef>
                <a:spcPct val="0"/>
              </a:spcBef>
              <a:spcAft>
                <a:spcPts val="300"/>
              </a:spcAft>
            </a:pPr>
            <a:r>
              <a:rPr lang="en-ZA" sz="1050" b="1" dirty="0" smtClean="0">
                <a:solidFill>
                  <a:srgbClr val="002060"/>
                </a:solidFill>
                <a:latin typeface="Arial" charset="0"/>
              </a:rPr>
              <a:t>Road Safety management:</a:t>
            </a:r>
          </a:p>
          <a:p>
            <a:pPr marL="171450" indent="-171450" fontAlgn="base">
              <a:lnSpc>
                <a:spcPct val="90000"/>
              </a:lnSpc>
              <a:spcBef>
                <a:spcPct val="0"/>
              </a:spcBef>
              <a:spcAft>
                <a:spcPts val="300"/>
              </a:spcAft>
              <a:buFont typeface="Arial" panose="020B0604020202020204" pitchFamily="34" charset="0"/>
              <a:buChar char="•"/>
            </a:pPr>
            <a:r>
              <a:rPr kumimoji="0" lang="en-ZA" sz="1050" b="0" u="none" strike="noStrike" cap="none" normalizeH="0" baseline="0" dirty="0" smtClean="0">
                <a:ln>
                  <a:noFill/>
                </a:ln>
                <a:solidFill>
                  <a:schemeClr val="tx1"/>
                </a:solidFill>
                <a:effectLst/>
                <a:latin typeface="Arial" charset="0"/>
              </a:rPr>
              <a:t>Limitations</a:t>
            </a:r>
            <a:r>
              <a:rPr kumimoji="0" lang="en-ZA" sz="1050" b="0" u="none" strike="noStrike" cap="none" normalizeH="0" dirty="0" smtClean="0">
                <a:ln>
                  <a:noFill/>
                </a:ln>
                <a:solidFill>
                  <a:schemeClr val="tx1"/>
                </a:solidFill>
                <a:effectLst/>
                <a:latin typeface="Arial" charset="0"/>
              </a:rPr>
              <a:t> of national crash data</a:t>
            </a:r>
          </a:p>
          <a:p>
            <a:pPr marL="171450" indent="-171450" fontAlgn="base">
              <a:lnSpc>
                <a:spcPct val="90000"/>
              </a:lnSpc>
              <a:spcBef>
                <a:spcPct val="0"/>
              </a:spcBef>
              <a:spcAft>
                <a:spcPts val="300"/>
              </a:spcAft>
              <a:buFont typeface="Arial" panose="020B0604020202020204" pitchFamily="34" charset="0"/>
              <a:buChar char="•"/>
            </a:pPr>
            <a:r>
              <a:rPr kumimoji="0" lang="en-ZA" sz="1050" b="0" u="none" strike="noStrike" cap="none" normalizeH="0" baseline="0" dirty="0" smtClean="0">
                <a:ln>
                  <a:noFill/>
                </a:ln>
                <a:solidFill>
                  <a:schemeClr val="tx1"/>
                </a:solidFill>
                <a:effectLst/>
                <a:latin typeface="Arial" charset="0"/>
              </a:rPr>
              <a:t>Coordination</a:t>
            </a:r>
            <a:r>
              <a:rPr kumimoji="0" lang="en-ZA" sz="1050" b="0" u="none" strike="noStrike" cap="none" normalizeH="0" dirty="0" smtClean="0">
                <a:ln>
                  <a:noFill/>
                </a:ln>
                <a:solidFill>
                  <a:schemeClr val="tx1"/>
                </a:solidFill>
                <a:effectLst/>
                <a:latin typeface="Arial" charset="0"/>
              </a:rPr>
              <a:t> and management </a:t>
            </a:r>
            <a:endParaRPr kumimoji="0" lang="en-ZA" sz="1050" b="0" u="none" strike="noStrike" cap="none" normalizeH="0" baseline="0" dirty="0" smtClean="0">
              <a:ln>
                <a:noFill/>
              </a:ln>
              <a:solidFill>
                <a:schemeClr val="tx1"/>
              </a:solidFill>
              <a:effectLst/>
              <a:latin typeface="Arial" charset="0"/>
            </a:endParaRPr>
          </a:p>
          <a:p>
            <a:pPr marL="171450" indent="-171450" fontAlgn="base">
              <a:lnSpc>
                <a:spcPct val="90000"/>
              </a:lnSpc>
              <a:spcBef>
                <a:spcPct val="0"/>
              </a:spcBef>
              <a:spcAft>
                <a:spcPts val="300"/>
              </a:spcAft>
              <a:buFont typeface="Arial" panose="020B0604020202020204" pitchFamily="34" charset="0"/>
              <a:buChar char="•"/>
            </a:pPr>
            <a:r>
              <a:rPr kumimoji="0" lang="en-ZA" sz="1050" b="0" u="none" strike="noStrike" cap="none" normalizeH="0" baseline="0" dirty="0" smtClean="0">
                <a:ln>
                  <a:noFill/>
                </a:ln>
                <a:solidFill>
                  <a:schemeClr val="tx1"/>
                </a:solidFill>
                <a:effectLst/>
                <a:latin typeface="Arial" charset="0"/>
              </a:rPr>
              <a:t>Fraud</a:t>
            </a:r>
            <a:r>
              <a:rPr kumimoji="0" lang="en-ZA" sz="1050" b="0" u="none" strike="noStrike" cap="none" normalizeH="0" dirty="0" smtClean="0">
                <a:ln>
                  <a:noFill/>
                </a:ln>
                <a:solidFill>
                  <a:schemeClr val="tx1"/>
                </a:solidFill>
                <a:effectLst/>
                <a:latin typeface="Arial" charset="0"/>
              </a:rPr>
              <a:t> and corruption</a:t>
            </a:r>
          </a:p>
          <a:p>
            <a:pPr fontAlgn="base">
              <a:lnSpc>
                <a:spcPct val="90000"/>
              </a:lnSpc>
              <a:spcBef>
                <a:spcPct val="0"/>
              </a:spcBef>
              <a:spcAft>
                <a:spcPts val="300"/>
              </a:spcAft>
            </a:pPr>
            <a:r>
              <a:rPr kumimoji="0" lang="en-ZA" sz="1050" b="1" strike="noStrike" cap="none" normalizeH="0" dirty="0" smtClean="0">
                <a:ln>
                  <a:noFill/>
                </a:ln>
                <a:solidFill>
                  <a:srgbClr val="002060"/>
                </a:solidFill>
                <a:effectLst/>
                <a:latin typeface="Arial" charset="0"/>
              </a:rPr>
              <a:t>Safer roads and mobility:</a:t>
            </a:r>
            <a:endParaRPr lang="en-ZA" sz="1050" b="1" dirty="0" smtClean="0">
              <a:solidFill>
                <a:srgbClr val="002060"/>
              </a:solidFill>
              <a:latin typeface="Arial" charset="0"/>
            </a:endParaRP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Road safety assessments</a:t>
            </a: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Safe road environments</a:t>
            </a:r>
          </a:p>
          <a:p>
            <a:pPr fontAlgn="base">
              <a:lnSpc>
                <a:spcPct val="90000"/>
              </a:lnSpc>
              <a:spcBef>
                <a:spcPct val="0"/>
              </a:spcBef>
              <a:spcAft>
                <a:spcPts val="300"/>
              </a:spcAft>
            </a:pPr>
            <a:r>
              <a:rPr kumimoji="0" lang="en-ZA" sz="1050" b="1" strike="noStrike" cap="none" normalizeH="0" baseline="0" dirty="0" smtClean="0">
                <a:ln>
                  <a:noFill/>
                </a:ln>
                <a:solidFill>
                  <a:srgbClr val="002060"/>
                </a:solidFill>
                <a:effectLst/>
                <a:latin typeface="Arial" charset="0"/>
              </a:rPr>
              <a:t>Safer</a:t>
            </a:r>
            <a:r>
              <a:rPr kumimoji="0" lang="en-ZA" sz="1050" b="1" strike="noStrike" cap="none" normalizeH="0" dirty="0" smtClean="0">
                <a:ln>
                  <a:noFill/>
                </a:ln>
                <a:solidFill>
                  <a:srgbClr val="002060"/>
                </a:solidFill>
                <a:effectLst/>
                <a:latin typeface="Arial" charset="0"/>
              </a:rPr>
              <a:t> vehicles:</a:t>
            </a:r>
            <a:endParaRPr kumimoji="0" lang="en-ZA" sz="1050" b="1" strike="noStrike" cap="none" normalizeH="0" baseline="0" dirty="0" smtClean="0">
              <a:ln>
                <a:noFill/>
              </a:ln>
              <a:solidFill>
                <a:srgbClr val="002060"/>
              </a:solidFill>
              <a:effectLst/>
              <a:latin typeface="Arial" charset="0"/>
            </a:endParaRP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Roadworthiness of vehicles on roads</a:t>
            </a:r>
          </a:p>
          <a:p>
            <a:pPr fontAlgn="base">
              <a:lnSpc>
                <a:spcPct val="90000"/>
              </a:lnSpc>
              <a:spcBef>
                <a:spcPct val="0"/>
              </a:spcBef>
              <a:spcAft>
                <a:spcPts val="300"/>
              </a:spcAft>
            </a:pPr>
            <a:r>
              <a:rPr lang="en-ZA" sz="1050" b="1" dirty="0" smtClean="0">
                <a:solidFill>
                  <a:srgbClr val="002060"/>
                </a:solidFill>
                <a:latin typeface="Arial" charset="0"/>
              </a:rPr>
              <a:t>Safer road users:</a:t>
            </a:r>
            <a:endParaRPr lang="en-ZA" sz="1050" b="1" dirty="0">
              <a:solidFill>
                <a:srgbClr val="002060"/>
              </a:solidFill>
              <a:latin typeface="Arial" charset="0"/>
            </a:endParaRP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Unprotected VRUs</a:t>
            </a: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Non-compliance with laws</a:t>
            </a: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Alcohol / drug driving/ speed</a:t>
            </a:r>
          </a:p>
          <a:p>
            <a:pPr fontAlgn="base">
              <a:lnSpc>
                <a:spcPct val="90000"/>
              </a:lnSpc>
              <a:spcBef>
                <a:spcPct val="0"/>
              </a:spcBef>
              <a:spcAft>
                <a:spcPts val="300"/>
              </a:spcAft>
            </a:pPr>
            <a:r>
              <a:rPr lang="en-ZA" sz="1050" b="1" dirty="0" smtClean="0">
                <a:solidFill>
                  <a:srgbClr val="002060"/>
                </a:solidFill>
                <a:latin typeface="Arial" charset="0"/>
              </a:rPr>
              <a:t>Post crash response:</a:t>
            </a:r>
            <a:endParaRPr kumimoji="0" lang="en-ZA" sz="1050" b="1" strike="noStrike" cap="none" normalizeH="0" baseline="0" dirty="0" smtClean="0">
              <a:ln>
                <a:noFill/>
              </a:ln>
              <a:solidFill>
                <a:srgbClr val="002060"/>
              </a:solidFill>
              <a:effectLst/>
              <a:latin typeface="Arial" charset="0"/>
            </a:endParaRP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Inconsistent responsiveness</a:t>
            </a:r>
          </a:p>
          <a:p>
            <a:pPr marL="171450" indent="-171450" fontAlgn="base">
              <a:lnSpc>
                <a:spcPct val="90000"/>
              </a:lnSpc>
              <a:spcBef>
                <a:spcPct val="0"/>
              </a:spcBef>
              <a:spcAft>
                <a:spcPts val="300"/>
              </a:spcAft>
              <a:buFont typeface="Arial" panose="020B0604020202020204" pitchFamily="34" charset="0"/>
              <a:buChar char="•"/>
            </a:pPr>
            <a:r>
              <a:rPr lang="en-ZA" sz="1050" dirty="0" smtClean="0">
                <a:latin typeface="Arial" charset="0"/>
              </a:rPr>
              <a:t>Barriers to access and quality of treatments</a:t>
            </a:r>
          </a:p>
          <a:p>
            <a:pPr marL="171450" indent="-171450" fontAlgn="base">
              <a:lnSpc>
                <a:spcPct val="90000"/>
              </a:lnSpc>
              <a:spcBef>
                <a:spcPct val="0"/>
              </a:spcBef>
              <a:spcAft>
                <a:spcPts val="300"/>
              </a:spcAft>
              <a:buFont typeface="Arial" panose="020B0604020202020204" pitchFamily="34" charset="0"/>
              <a:buChar char="•"/>
            </a:pPr>
            <a:endParaRPr lang="en-ZA" sz="1050" dirty="0">
              <a:latin typeface="Arial" charset="0"/>
            </a:endParaRPr>
          </a:p>
          <a:p>
            <a:pPr marL="171450" indent="-171450" fontAlgn="base">
              <a:lnSpc>
                <a:spcPct val="90000"/>
              </a:lnSpc>
              <a:spcBef>
                <a:spcPct val="0"/>
              </a:spcBef>
              <a:spcAft>
                <a:spcPts val="300"/>
              </a:spcAft>
              <a:buFont typeface="Arial" panose="020B0604020202020204" pitchFamily="34" charset="0"/>
              <a:buChar char="•"/>
            </a:pPr>
            <a:r>
              <a:rPr lang="en-ZA" sz="1050" b="1" dirty="0" smtClean="0">
                <a:solidFill>
                  <a:srgbClr val="FF0000"/>
                </a:solidFill>
                <a:latin typeface="Arial" charset="0"/>
              </a:rPr>
              <a:t>ARRIVE ALIVE 4 E’s CONCEPT</a:t>
            </a:r>
            <a:r>
              <a:rPr lang="en-ZA" sz="1050" dirty="0" smtClean="0">
                <a:latin typeface="Arial" charset="0"/>
              </a:rPr>
              <a:t>:</a:t>
            </a:r>
          </a:p>
          <a:p>
            <a:pPr fontAlgn="base">
              <a:lnSpc>
                <a:spcPct val="90000"/>
              </a:lnSpc>
              <a:spcBef>
                <a:spcPct val="0"/>
              </a:spcBef>
              <a:spcAft>
                <a:spcPts val="300"/>
              </a:spcAft>
            </a:pPr>
            <a:r>
              <a:rPr lang="en-ZA" sz="1050" b="1" dirty="0" smtClean="0">
                <a:solidFill>
                  <a:srgbClr val="0070C0"/>
                </a:solidFill>
                <a:latin typeface="Arial" charset="0"/>
              </a:rPr>
              <a:t> ENGINEERING, EDUCATE, ENFORCE AND EVALUATE</a:t>
            </a:r>
          </a:p>
        </p:txBody>
      </p:sp>
      <p:sp>
        <p:nvSpPr>
          <p:cNvPr id="37" name="Freeform 36"/>
          <p:cNvSpPr/>
          <p:nvPr/>
        </p:nvSpPr>
        <p:spPr bwMode="gray">
          <a:xfrm flipH="1" flipV="1">
            <a:off x="5436095" y="4365102"/>
            <a:ext cx="1152128" cy="288033"/>
          </a:xfrm>
          <a:custGeom>
            <a:avLst/>
            <a:gdLst>
              <a:gd name="connsiteX0" fmla="*/ 0 w 1019175"/>
              <a:gd name="connsiteY0" fmla="*/ 0 h 581025"/>
              <a:gd name="connsiteX1" fmla="*/ 1019175 w 1019175"/>
              <a:gd name="connsiteY1" fmla="*/ 0 h 581025"/>
              <a:gd name="connsiteX2" fmla="*/ 1019175 w 1019175"/>
              <a:gd name="connsiteY2" fmla="*/ 581025 h 581025"/>
            </a:gdLst>
            <a:ahLst/>
            <a:cxnLst>
              <a:cxn ang="0">
                <a:pos x="connsiteX0" y="connsiteY0"/>
              </a:cxn>
              <a:cxn ang="0">
                <a:pos x="connsiteX1" y="connsiteY1"/>
              </a:cxn>
              <a:cxn ang="0">
                <a:pos x="connsiteX2" y="connsiteY2"/>
              </a:cxn>
            </a:cxnLst>
            <a:rect l="l" t="t" r="r" b="b"/>
            <a:pathLst>
              <a:path w="1019175" h="581025">
                <a:moveTo>
                  <a:pt x="0" y="0"/>
                </a:moveTo>
                <a:lnTo>
                  <a:pt x="1019175" y="0"/>
                </a:lnTo>
                <a:lnTo>
                  <a:pt x="1019175" y="581025"/>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Freeform 37"/>
          <p:cNvSpPr/>
          <p:nvPr/>
        </p:nvSpPr>
        <p:spPr bwMode="gray">
          <a:xfrm flipH="1" flipV="1">
            <a:off x="5796136" y="2924944"/>
            <a:ext cx="1152128" cy="144016"/>
          </a:xfrm>
          <a:custGeom>
            <a:avLst/>
            <a:gdLst>
              <a:gd name="connsiteX0" fmla="*/ 0 w 1019175"/>
              <a:gd name="connsiteY0" fmla="*/ 0 h 581025"/>
              <a:gd name="connsiteX1" fmla="*/ 1019175 w 1019175"/>
              <a:gd name="connsiteY1" fmla="*/ 0 h 581025"/>
              <a:gd name="connsiteX2" fmla="*/ 1019175 w 1019175"/>
              <a:gd name="connsiteY2" fmla="*/ 581025 h 581025"/>
            </a:gdLst>
            <a:ahLst/>
            <a:cxnLst>
              <a:cxn ang="0">
                <a:pos x="connsiteX0" y="connsiteY0"/>
              </a:cxn>
              <a:cxn ang="0">
                <a:pos x="connsiteX1" y="connsiteY1"/>
              </a:cxn>
              <a:cxn ang="0">
                <a:pos x="connsiteX2" y="connsiteY2"/>
              </a:cxn>
            </a:cxnLst>
            <a:rect l="l" t="t" r="r" b="b"/>
            <a:pathLst>
              <a:path w="1019175" h="581025">
                <a:moveTo>
                  <a:pt x="0" y="0"/>
                </a:moveTo>
                <a:lnTo>
                  <a:pt x="1019175" y="0"/>
                </a:lnTo>
                <a:lnTo>
                  <a:pt x="1019175" y="581025"/>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0" name="Rectangle 139"/>
          <p:cNvSpPr/>
          <p:nvPr/>
        </p:nvSpPr>
        <p:spPr bwMode="gray">
          <a:xfrm>
            <a:off x="6644917" y="2702295"/>
            <a:ext cx="2391687" cy="1230761"/>
          </a:xfrm>
          <a:prstGeom prst="rect">
            <a:avLst/>
          </a:prstGeom>
          <a:solidFill>
            <a:srgbClr val="FFFFFF"/>
          </a:solidFill>
          <a:ln w="9525" cap="flat" cmpd="sng" algn="ctr">
            <a:solidFill>
              <a:schemeClr val="accent6"/>
            </a:solidFill>
            <a:prstDash val="solid"/>
            <a:round/>
            <a:headEnd type="none" w="med" len="med"/>
            <a:tailEnd type="none" w="med" len="med"/>
          </a:ln>
          <a:effectLst/>
        </p:spPr>
        <p:txBody>
          <a:bodyPr vert="horz" wrap="square" lIns="72000" tIns="36000" rIns="36000" bIns="36000" numCol="1" rtlCol="0" anchor="ctr" anchorCtr="0" compatLnSpc="1">
            <a:prstTxWarp prst="textNoShape">
              <a:avLst/>
            </a:prstTxWarp>
            <a:noAutofit/>
          </a:bodyPr>
          <a:lstStyle/>
          <a:p>
            <a:pPr fontAlgn="base">
              <a:lnSpc>
                <a:spcPct val="90000"/>
              </a:lnSpc>
              <a:spcBef>
                <a:spcPct val="0"/>
              </a:spcBef>
              <a:spcAft>
                <a:spcPts val="300"/>
              </a:spcAft>
            </a:pPr>
            <a:r>
              <a:rPr lang="en-ZA" sz="1050" b="1" dirty="0" smtClean="0">
                <a:solidFill>
                  <a:srgbClr val="002060"/>
                </a:solidFill>
                <a:latin typeface="Arial" charset="0"/>
              </a:rPr>
              <a:t>Past strategies identify the need to:</a:t>
            </a:r>
          </a:p>
          <a:p>
            <a:pPr marL="103188" indent="-103188" fontAlgn="base">
              <a:lnSpc>
                <a:spcPct val="90000"/>
              </a:lnSpc>
              <a:spcBef>
                <a:spcPct val="0"/>
              </a:spcBef>
              <a:spcAft>
                <a:spcPts val="300"/>
              </a:spcAft>
              <a:buFont typeface="Arial" panose="020B0604020202020204" pitchFamily="34" charset="0"/>
              <a:buChar char="•"/>
            </a:pPr>
            <a:r>
              <a:rPr lang="en-ZA" sz="1050" dirty="0" smtClean="0">
                <a:latin typeface="Arial" charset="0"/>
              </a:rPr>
              <a:t>Build </a:t>
            </a:r>
            <a:r>
              <a:rPr lang="en-ZA" sz="1050" dirty="0">
                <a:latin typeface="Arial" charset="0"/>
              </a:rPr>
              <a:t>on </a:t>
            </a:r>
            <a:r>
              <a:rPr lang="en-ZA" sz="1050" dirty="0" smtClean="0">
                <a:latin typeface="Arial" charset="0"/>
              </a:rPr>
              <a:t>existing institutions </a:t>
            </a:r>
            <a:endParaRPr lang="en-ZA" sz="1050" dirty="0">
              <a:latin typeface="Arial" charset="0"/>
            </a:endParaRPr>
          </a:p>
          <a:p>
            <a:pPr marL="103188" indent="-103188" fontAlgn="base">
              <a:lnSpc>
                <a:spcPct val="90000"/>
              </a:lnSpc>
              <a:spcBef>
                <a:spcPct val="0"/>
              </a:spcBef>
              <a:spcAft>
                <a:spcPts val="300"/>
              </a:spcAft>
              <a:buFont typeface="Arial" panose="020B0604020202020204" pitchFamily="34" charset="0"/>
              <a:buChar char="•"/>
            </a:pPr>
            <a:r>
              <a:rPr lang="en-ZA" sz="1050" dirty="0">
                <a:latin typeface="Arial" charset="0"/>
              </a:rPr>
              <a:t>Prioritise initiatives appropriately</a:t>
            </a:r>
          </a:p>
          <a:p>
            <a:pPr marL="103188" indent="-103188" fontAlgn="base">
              <a:lnSpc>
                <a:spcPct val="90000"/>
              </a:lnSpc>
              <a:spcBef>
                <a:spcPct val="0"/>
              </a:spcBef>
              <a:spcAft>
                <a:spcPts val="300"/>
              </a:spcAft>
              <a:buFont typeface="Arial" panose="020B0604020202020204" pitchFamily="34" charset="0"/>
              <a:buChar char="•"/>
            </a:pPr>
            <a:r>
              <a:rPr lang="en-ZA" sz="1050" dirty="0">
                <a:latin typeface="Arial" charset="0"/>
              </a:rPr>
              <a:t>Obtain broad stakeholder participation </a:t>
            </a:r>
          </a:p>
          <a:p>
            <a:pPr marL="103188" indent="-103188" fontAlgn="base">
              <a:lnSpc>
                <a:spcPct val="90000"/>
              </a:lnSpc>
              <a:spcBef>
                <a:spcPct val="0"/>
              </a:spcBef>
              <a:spcAft>
                <a:spcPts val="300"/>
              </a:spcAft>
              <a:buFont typeface="Arial" panose="020B0604020202020204" pitchFamily="34" charset="0"/>
              <a:buChar char="•"/>
            </a:pPr>
            <a:r>
              <a:rPr lang="en-ZA" sz="1050" dirty="0">
                <a:latin typeface="Arial" charset="0"/>
              </a:rPr>
              <a:t>Focus on educating road </a:t>
            </a:r>
            <a:r>
              <a:rPr lang="en-ZA" sz="1050" dirty="0" smtClean="0">
                <a:latin typeface="Arial" charset="0"/>
              </a:rPr>
              <a:t>users</a:t>
            </a:r>
          </a:p>
          <a:p>
            <a:pPr marL="103188" indent="-103188" fontAlgn="base">
              <a:lnSpc>
                <a:spcPct val="90000"/>
              </a:lnSpc>
              <a:spcBef>
                <a:spcPct val="0"/>
              </a:spcBef>
              <a:spcAft>
                <a:spcPts val="300"/>
              </a:spcAft>
              <a:buFont typeface="Arial" panose="020B0604020202020204" pitchFamily="34" charset="0"/>
              <a:buChar char="•"/>
            </a:pPr>
            <a:r>
              <a:rPr lang="en-ZA" sz="1050" dirty="0" smtClean="0">
                <a:latin typeface="Arial" charset="0"/>
              </a:rPr>
              <a:t>Ensure implementation is effective</a:t>
            </a:r>
          </a:p>
        </p:txBody>
      </p:sp>
      <p:sp>
        <p:nvSpPr>
          <p:cNvPr id="40" name="5. Source"/>
          <p:cNvSpPr>
            <a:spLocks noChangeArrowheads="1"/>
          </p:cNvSpPr>
          <p:nvPr/>
        </p:nvSpPr>
        <p:spPr bwMode="gray">
          <a:xfrm>
            <a:off x="121489" y="6490305"/>
            <a:ext cx="70025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buFont typeface="Wingdings" panose="05000000000000000000" pitchFamily="2" charset="2"/>
              <a:buChar char="§"/>
              <a:tabLst>
                <a:tab pos="625214" algn="l"/>
              </a:tabLst>
            </a:pPr>
            <a:r>
              <a:rPr lang="en-US" sz="1000" b="1" dirty="0" smtClean="0">
                <a:solidFill>
                  <a:srgbClr val="FF0000"/>
                </a:solidFill>
                <a:latin typeface="Arial" panose="020B0604020202020204" pitchFamily="34" charset="0"/>
              </a:rPr>
              <a:t>Decade of Action (</a:t>
            </a:r>
            <a:r>
              <a:rPr lang="en-US" sz="1000" b="1" dirty="0" err="1" smtClean="0">
                <a:solidFill>
                  <a:srgbClr val="FF0000"/>
                </a:solidFill>
                <a:latin typeface="Arial" panose="020B0604020202020204" pitchFamily="34" charset="0"/>
              </a:rPr>
              <a:t>DoA</a:t>
            </a:r>
            <a:r>
              <a:rPr lang="en-US" sz="1000" b="1" dirty="0" smtClean="0">
                <a:solidFill>
                  <a:srgbClr val="FF0000"/>
                </a:solidFill>
                <a:latin typeface="Arial" panose="020B0604020202020204" pitchFamily="34" charset="0"/>
              </a:rPr>
              <a:t>) is a global program </a:t>
            </a:r>
          </a:p>
          <a:p>
            <a:pPr marL="621975" indent="-621975" defTabSz="913526" fontAlgn="base">
              <a:spcBef>
                <a:spcPct val="0"/>
              </a:spcBef>
              <a:spcAft>
                <a:spcPct val="0"/>
              </a:spcAft>
              <a:buFont typeface="Wingdings" panose="05000000000000000000" pitchFamily="2" charset="2"/>
              <a:buChar char="§"/>
              <a:tabLst>
                <a:tab pos="625214" algn="l"/>
              </a:tabLst>
            </a:pPr>
            <a:r>
              <a:rPr lang="en-US" sz="1000" b="1" dirty="0" smtClean="0">
                <a:solidFill>
                  <a:srgbClr val="FF0000"/>
                </a:solidFill>
                <a:latin typeface="Arial" panose="020B0604020202020204" pitchFamily="34" charset="0"/>
              </a:rPr>
              <a:t>ARRIVE ALIVE is the local program</a:t>
            </a:r>
            <a:endParaRPr lang="en-US" sz="1000" b="1" dirty="0">
              <a:solidFill>
                <a:srgbClr val="FF0000"/>
              </a:solidFill>
              <a:latin typeface="Arial" panose="020B0604020202020204" pitchFamily="34" charset="0"/>
            </a:endParaRPr>
          </a:p>
        </p:txBody>
      </p:sp>
      <p:pic>
        <p:nvPicPr>
          <p:cNvPr id="3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98514" y="4107790"/>
            <a:ext cx="317996"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03500" y="4107790"/>
            <a:ext cx="316800"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20868" y="4107790"/>
            <a:ext cx="316800"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0289" y="4107790"/>
            <a:ext cx="316800"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764079" y="4107790"/>
            <a:ext cx="317500" cy="21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7" descr="https://tourismconcern.org.uk/wp-content/uploads/2015/11/2000px-Flag_of_the_Netherlands.svg_.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42921" y="4107790"/>
            <a:ext cx="3168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81447" y="4107790"/>
            <a:ext cx="31769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645814" y="2316959"/>
            <a:ext cx="2390790" cy="356715"/>
            <a:chOff x="6479614" y="2420888"/>
            <a:chExt cx="2067934" cy="316756"/>
          </a:xfrm>
        </p:grpSpPr>
        <p:sp>
          <p:nvSpPr>
            <p:cNvPr id="5" name="Pentagon 4"/>
            <p:cNvSpPr/>
            <p:nvPr/>
          </p:nvSpPr>
          <p:spPr>
            <a:xfrm>
              <a:off x="6479614" y="2420935"/>
              <a:ext cx="740624" cy="316709"/>
            </a:xfrm>
            <a:prstGeom prst="homePlate">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dirty="0" smtClean="0">
                  <a:solidFill>
                    <a:schemeClr val="tx1"/>
                  </a:solidFill>
                </a:rPr>
                <a:t>1996</a:t>
              </a:r>
            </a:p>
          </p:txBody>
        </p:sp>
        <p:sp>
          <p:nvSpPr>
            <p:cNvPr id="6" name="Chevron 5"/>
            <p:cNvSpPr/>
            <p:nvPr/>
          </p:nvSpPr>
          <p:spPr>
            <a:xfrm>
              <a:off x="7009886" y="2420888"/>
              <a:ext cx="866101" cy="316427"/>
            </a:xfrm>
            <a:prstGeom prst="chevr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ZA" sz="900" dirty="0" smtClean="0">
                  <a:solidFill>
                    <a:schemeClr val="tx1"/>
                  </a:solidFill>
                </a:rPr>
                <a:t>2001</a:t>
              </a:r>
              <a:endParaRPr lang="en-ZA" sz="900" dirty="0">
                <a:solidFill>
                  <a:schemeClr val="tx1"/>
                </a:solidFill>
              </a:endParaRPr>
            </a:p>
          </p:txBody>
        </p:sp>
        <p:sp>
          <p:nvSpPr>
            <p:cNvPr id="54" name="Chevron 53"/>
            <p:cNvSpPr/>
            <p:nvPr/>
          </p:nvSpPr>
          <p:spPr>
            <a:xfrm>
              <a:off x="7681447" y="2420888"/>
              <a:ext cx="866101" cy="316427"/>
            </a:xfrm>
            <a:prstGeom prst="chevron">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ZA" sz="900" dirty="0" smtClean="0">
                  <a:solidFill>
                    <a:schemeClr val="tx1"/>
                  </a:solidFill>
                </a:rPr>
                <a:t>2006</a:t>
              </a:r>
              <a:endParaRPr lang="en-ZA" sz="900" dirty="0">
                <a:solidFill>
                  <a:schemeClr val="tx1"/>
                </a:solidFill>
              </a:endParaRPr>
            </a:p>
          </p:txBody>
        </p:sp>
      </p:grpSp>
    </p:spTree>
    <p:extLst>
      <p:ext uri="{BB962C8B-B14F-4D97-AF65-F5344CB8AC3E}">
        <p14:creationId xmlns:p14="http://schemas.microsoft.com/office/powerpoint/2010/main" val="981896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550416425"/>
              </p:ext>
            </p:extLst>
          </p:nvPr>
        </p:nvGraphicFramePr>
        <p:xfrm>
          <a:off x="1255663" y="1582471"/>
          <a:ext cx="5371714" cy="3232289"/>
        </p:xfrm>
        <a:graphic>
          <a:graphicData uri="http://schemas.openxmlformats.org/drawingml/2006/table">
            <a:tbl>
              <a:tblPr firstRow="1" firstCol="1" bandRow="1">
                <a:tableStyleId>{5C22544A-7EE6-4342-B048-85BDC9FD1C3A}</a:tableStyleId>
              </a:tblPr>
              <a:tblGrid>
                <a:gridCol w="703762">
                  <a:extLst>
                    <a:ext uri="{9D8B030D-6E8A-4147-A177-3AD203B41FA5}">
                      <a16:colId xmlns:a16="http://schemas.microsoft.com/office/drawing/2014/main" val="1708165330"/>
                    </a:ext>
                  </a:extLst>
                </a:gridCol>
                <a:gridCol w="611967">
                  <a:extLst>
                    <a:ext uri="{9D8B030D-6E8A-4147-A177-3AD203B41FA5}">
                      <a16:colId xmlns:a16="http://schemas.microsoft.com/office/drawing/2014/main" val="3903935828"/>
                    </a:ext>
                  </a:extLst>
                </a:gridCol>
                <a:gridCol w="856755">
                  <a:extLst>
                    <a:ext uri="{9D8B030D-6E8A-4147-A177-3AD203B41FA5}">
                      <a16:colId xmlns:a16="http://schemas.microsoft.com/office/drawing/2014/main" val="653396606"/>
                    </a:ext>
                  </a:extLst>
                </a:gridCol>
                <a:gridCol w="948548">
                  <a:extLst>
                    <a:ext uri="{9D8B030D-6E8A-4147-A177-3AD203B41FA5}">
                      <a16:colId xmlns:a16="http://schemas.microsoft.com/office/drawing/2014/main" val="3118902103"/>
                    </a:ext>
                  </a:extLst>
                </a:gridCol>
                <a:gridCol w="688462">
                  <a:extLst>
                    <a:ext uri="{9D8B030D-6E8A-4147-A177-3AD203B41FA5}">
                      <a16:colId xmlns:a16="http://schemas.microsoft.com/office/drawing/2014/main" val="2115874771"/>
                    </a:ext>
                  </a:extLst>
                </a:gridCol>
                <a:gridCol w="1562220">
                  <a:extLst>
                    <a:ext uri="{9D8B030D-6E8A-4147-A177-3AD203B41FA5}">
                      <a16:colId xmlns:a16="http://schemas.microsoft.com/office/drawing/2014/main" val="1327750458"/>
                    </a:ext>
                  </a:extLst>
                </a:gridCol>
              </a:tblGrid>
              <a:tr h="704821">
                <a:tc>
                  <a:txBody>
                    <a:bodyPr/>
                    <a:lstStyle/>
                    <a:p>
                      <a:pPr>
                        <a:lnSpc>
                          <a:spcPct val="150000"/>
                        </a:lnSpc>
                        <a:spcAft>
                          <a:spcPts val="0"/>
                        </a:spcAft>
                      </a:pPr>
                      <a:r>
                        <a:rPr lang="en-ZA" sz="700">
                          <a:effectLst/>
                        </a:rPr>
                        <a:t>Year</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ctr">
                        <a:lnSpc>
                          <a:spcPct val="150000"/>
                        </a:lnSpc>
                        <a:spcAft>
                          <a:spcPts val="0"/>
                        </a:spcAft>
                      </a:pPr>
                      <a:r>
                        <a:rPr lang="en-ZA" sz="700">
                          <a:effectLst/>
                        </a:rPr>
                        <a:t>Drivers</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ctr">
                        <a:lnSpc>
                          <a:spcPct val="150000"/>
                        </a:lnSpc>
                        <a:spcAft>
                          <a:spcPts val="0"/>
                        </a:spcAft>
                      </a:pPr>
                      <a:r>
                        <a:rPr lang="en-ZA" sz="700">
                          <a:effectLst/>
                        </a:rPr>
                        <a:t>Passengers</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ctr">
                        <a:lnSpc>
                          <a:spcPct val="150000"/>
                        </a:lnSpc>
                        <a:spcAft>
                          <a:spcPts val="0"/>
                        </a:spcAft>
                      </a:pPr>
                      <a:r>
                        <a:rPr lang="en-ZA" sz="700">
                          <a:effectLst/>
                        </a:rPr>
                        <a:t>Pedestrians</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ctr">
                        <a:lnSpc>
                          <a:spcPct val="150000"/>
                        </a:lnSpc>
                        <a:spcAft>
                          <a:spcPts val="0"/>
                        </a:spcAft>
                      </a:pPr>
                      <a:r>
                        <a:rPr lang="en-ZA" sz="700">
                          <a:effectLst/>
                        </a:rPr>
                        <a:t>Cyclists</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ctr">
                        <a:lnSpc>
                          <a:spcPct val="150000"/>
                        </a:lnSpc>
                        <a:spcAft>
                          <a:spcPts val="0"/>
                        </a:spcAft>
                      </a:pPr>
                      <a:r>
                        <a:rPr lang="en-ZA" sz="700">
                          <a:effectLst/>
                        </a:rPr>
                        <a:t>Unknown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extLst>
                  <a:ext uri="{0D108BD9-81ED-4DB2-BD59-A6C34878D82A}">
                    <a16:rowId xmlns:a16="http://schemas.microsoft.com/office/drawing/2014/main" val="2624186334"/>
                  </a:ext>
                </a:extLst>
              </a:tr>
              <a:tr h="631867">
                <a:tc>
                  <a:txBody>
                    <a:bodyPr/>
                    <a:lstStyle/>
                    <a:p>
                      <a:pPr>
                        <a:lnSpc>
                          <a:spcPct val="150000"/>
                        </a:lnSpc>
                        <a:spcAft>
                          <a:spcPts val="0"/>
                        </a:spcAft>
                      </a:pPr>
                      <a:r>
                        <a:rPr lang="en-ZA" sz="700">
                          <a:effectLst/>
                        </a:rPr>
                        <a:t>2015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27.0%</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32.7%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37.6%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2.5%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0.2%</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extLst>
                  <a:ext uri="{0D108BD9-81ED-4DB2-BD59-A6C34878D82A}">
                    <a16:rowId xmlns:a16="http://schemas.microsoft.com/office/drawing/2014/main" val="1126281244"/>
                  </a:ext>
                </a:extLst>
              </a:tr>
              <a:tr h="631867">
                <a:tc>
                  <a:txBody>
                    <a:bodyPr/>
                    <a:lstStyle/>
                    <a:p>
                      <a:pPr>
                        <a:lnSpc>
                          <a:spcPct val="150000"/>
                        </a:lnSpc>
                        <a:spcAft>
                          <a:spcPts val="0"/>
                        </a:spcAft>
                      </a:pPr>
                      <a:r>
                        <a:rPr lang="en-ZA" sz="700">
                          <a:effectLst/>
                        </a:rPr>
                        <a:t>2016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25.6%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32.7%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38.4%</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r">
                        <a:lnSpc>
                          <a:spcPct val="150000"/>
                        </a:lnSpc>
                        <a:spcAft>
                          <a:spcPts val="0"/>
                        </a:spcAft>
                      </a:pPr>
                      <a:r>
                        <a:rPr lang="en-ZA" sz="700">
                          <a:effectLst/>
                        </a:rPr>
                        <a:t>3.2%</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r">
                        <a:lnSpc>
                          <a:spcPct val="150000"/>
                        </a:lnSpc>
                        <a:spcAft>
                          <a:spcPts val="0"/>
                        </a:spcAft>
                      </a:pPr>
                      <a:r>
                        <a:rPr lang="en-ZA" sz="700">
                          <a:effectLst/>
                        </a:rPr>
                        <a:t>0.0%</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extLst>
                  <a:ext uri="{0D108BD9-81ED-4DB2-BD59-A6C34878D82A}">
                    <a16:rowId xmlns:a16="http://schemas.microsoft.com/office/drawing/2014/main" val="3050887960"/>
                  </a:ext>
                </a:extLst>
              </a:tr>
              <a:tr h="631867">
                <a:tc>
                  <a:txBody>
                    <a:bodyPr/>
                    <a:lstStyle/>
                    <a:p>
                      <a:pPr>
                        <a:lnSpc>
                          <a:spcPct val="150000"/>
                        </a:lnSpc>
                        <a:spcAft>
                          <a:spcPts val="0"/>
                        </a:spcAft>
                      </a:pPr>
                      <a:r>
                        <a:rPr lang="en-ZA" sz="700">
                          <a:effectLst/>
                        </a:rPr>
                        <a:t>2017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26.2%</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32.6%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38.0%</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r">
                        <a:lnSpc>
                          <a:spcPct val="150000"/>
                        </a:lnSpc>
                        <a:spcAft>
                          <a:spcPts val="0"/>
                        </a:spcAft>
                      </a:pPr>
                      <a:r>
                        <a:rPr lang="en-ZA" sz="700">
                          <a:effectLst/>
                        </a:rPr>
                        <a:t>2.6%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ctr"/>
                </a:tc>
                <a:tc>
                  <a:txBody>
                    <a:bodyPr/>
                    <a:lstStyle/>
                    <a:p>
                      <a:pPr algn="r">
                        <a:lnSpc>
                          <a:spcPct val="150000"/>
                        </a:lnSpc>
                        <a:spcAft>
                          <a:spcPts val="0"/>
                        </a:spcAft>
                      </a:pPr>
                      <a:r>
                        <a:rPr lang="en-ZA" sz="700">
                          <a:effectLst/>
                        </a:rPr>
                        <a:t>0.5%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extLst>
                  <a:ext uri="{0D108BD9-81ED-4DB2-BD59-A6C34878D82A}">
                    <a16:rowId xmlns:a16="http://schemas.microsoft.com/office/drawing/2014/main" val="2498604855"/>
                  </a:ext>
                </a:extLst>
              </a:tr>
              <a:tr h="631867">
                <a:tc>
                  <a:txBody>
                    <a:bodyPr/>
                    <a:lstStyle/>
                    <a:p>
                      <a:pPr>
                        <a:lnSpc>
                          <a:spcPct val="150000"/>
                        </a:lnSpc>
                        <a:spcAft>
                          <a:spcPts val="0"/>
                        </a:spcAft>
                      </a:pPr>
                      <a:r>
                        <a:rPr lang="en-ZA" sz="700">
                          <a:effectLst/>
                        </a:rPr>
                        <a:t>2018</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26.3%</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32.8%</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38.5%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a:effectLst/>
                        </a:rPr>
                        <a:t>2.5%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tc>
                  <a:txBody>
                    <a:bodyPr/>
                    <a:lstStyle/>
                    <a:p>
                      <a:pPr algn="r">
                        <a:lnSpc>
                          <a:spcPct val="150000"/>
                        </a:lnSpc>
                        <a:spcAft>
                          <a:spcPts val="0"/>
                        </a:spcAft>
                      </a:pPr>
                      <a:r>
                        <a:rPr lang="en-ZA" sz="700" dirty="0">
                          <a:effectLst/>
                        </a:rPr>
                        <a:t>0.0%</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677" marR="45677" marT="0" marB="0" anchor="b"/>
                </a:tc>
                <a:extLst>
                  <a:ext uri="{0D108BD9-81ED-4DB2-BD59-A6C34878D82A}">
                    <a16:rowId xmlns:a16="http://schemas.microsoft.com/office/drawing/2014/main" val="607246998"/>
                  </a:ext>
                </a:extLst>
              </a:tr>
            </a:tbl>
          </a:graphicData>
        </a:graphic>
      </p:graphicFrame>
      <p:sp>
        <p:nvSpPr>
          <p:cNvPr id="3" name="Title 2"/>
          <p:cNvSpPr>
            <a:spLocks noGrp="1"/>
          </p:cNvSpPr>
          <p:nvPr>
            <p:ph type="title"/>
          </p:nvPr>
        </p:nvSpPr>
        <p:spPr>
          <a:xfrm>
            <a:off x="111125" y="199881"/>
            <a:ext cx="7505700" cy="292388"/>
          </a:xfrm>
        </p:spPr>
        <p:txBody>
          <a:bodyPr/>
          <a:lstStyle/>
          <a:p>
            <a:r>
              <a:rPr lang="en-ZA" dirty="0" smtClean="0"/>
              <a:t>Fatalities </a:t>
            </a:r>
            <a:r>
              <a:rPr lang="en-ZA" dirty="0"/>
              <a:t>per road user group</a:t>
            </a:r>
          </a:p>
        </p:txBody>
      </p:sp>
      <p:sp>
        <p:nvSpPr>
          <p:cNvPr id="10" name="Rectangle 3"/>
          <p:cNvSpPr>
            <a:spLocks noChangeArrowheads="1"/>
          </p:cNvSpPr>
          <p:nvPr/>
        </p:nvSpPr>
        <p:spPr bwMode="auto">
          <a:xfrm>
            <a:off x="1254982" y="1582471"/>
            <a:ext cx="165387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25823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6" y="765175"/>
            <a:ext cx="8464579" cy="492443"/>
          </a:xfrm>
        </p:spPr>
        <p:txBody>
          <a:bodyPr/>
          <a:lstStyle/>
          <a:p>
            <a:endParaRPr lang="en-ZA" dirty="0" smtClean="0"/>
          </a:p>
          <a:p>
            <a:endParaRPr lang="en-ZA" dirty="0"/>
          </a:p>
        </p:txBody>
      </p:sp>
      <p:sp>
        <p:nvSpPr>
          <p:cNvPr id="3" name="Title 2"/>
          <p:cNvSpPr>
            <a:spLocks noGrp="1"/>
          </p:cNvSpPr>
          <p:nvPr>
            <p:ph type="title"/>
          </p:nvPr>
        </p:nvSpPr>
        <p:spPr>
          <a:xfrm>
            <a:off x="111125" y="199880"/>
            <a:ext cx="7505700" cy="292388"/>
          </a:xfrm>
        </p:spPr>
        <p:txBody>
          <a:bodyPr/>
          <a:lstStyle/>
          <a:p>
            <a:r>
              <a:rPr lang="en-ZA" cap="small" dirty="0"/>
              <a:t>Times fatal crashes occurred for the period 2015 to 2018 </a:t>
            </a:r>
            <a:endParaRPr lang="en-ZA" dirty="0"/>
          </a:p>
        </p:txBody>
      </p:sp>
      <p:pic>
        <p:nvPicPr>
          <p:cNvPr id="4" name="Picture 3"/>
          <p:cNvPicPr>
            <a:picLocks noChangeAspect="1"/>
          </p:cNvPicPr>
          <p:nvPr/>
        </p:nvPicPr>
        <p:blipFill>
          <a:blip r:embed="rId2"/>
          <a:stretch>
            <a:fillRect/>
          </a:stretch>
        </p:blipFill>
        <p:spPr>
          <a:xfrm>
            <a:off x="863527" y="1181670"/>
            <a:ext cx="9552681" cy="4553297"/>
          </a:xfrm>
          <a:prstGeom prst="rect">
            <a:avLst/>
          </a:prstGeom>
        </p:spPr>
      </p:pic>
    </p:spTree>
    <p:extLst>
      <p:ext uri="{BB962C8B-B14F-4D97-AF65-F5344CB8AC3E}">
        <p14:creationId xmlns:p14="http://schemas.microsoft.com/office/powerpoint/2010/main" val="42857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6" y="765176"/>
            <a:ext cx="8464579" cy="492443"/>
          </a:xfrm>
        </p:spPr>
        <p:txBody>
          <a:bodyPr/>
          <a:lstStyle/>
          <a:p>
            <a:endParaRPr lang="en-ZA" dirty="0" smtClean="0"/>
          </a:p>
          <a:p>
            <a:endParaRPr lang="en-ZA" dirty="0"/>
          </a:p>
        </p:txBody>
      </p:sp>
      <p:sp>
        <p:nvSpPr>
          <p:cNvPr id="3" name="Title 2"/>
          <p:cNvSpPr>
            <a:spLocks noGrp="1"/>
          </p:cNvSpPr>
          <p:nvPr>
            <p:ph type="title"/>
          </p:nvPr>
        </p:nvSpPr>
        <p:spPr/>
        <p:txBody>
          <a:bodyPr/>
          <a:lstStyle/>
          <a:p>
            <a:r>
              <a:rPr lang="en-ZA" dirty="0" smtClean="0"/>
              <a:t>VEHICLE POPULATION</a:t>
            </a:r>
            <a:endParaRPr lang="en-ZA" dirty="0"/>
          </a:p>
        </p:txBody>
      </p:sp>
      <p:graphicFrame>
        <p:nvGraphicFramePr>
          <p:cNvPr id="4" name="Chart 3"/>
          <p:cNvGraphicFramePr/>
          <p:nvPr>
            <p:extLst>
              <p:ext uri="{D42A27DB-BD31-4B8C-83A1-F6EECF244321}">
                <p14:modId xmlns:p14="http://schemas.microsoft.com/office/powerpoint/2010/main" val="3294846234"/>
              </p:ext>
            </p:extLst>
          </p:nvPr>
        </p:nvGraphicFramePr>
        <p:xfrm>
          <a:off x="1689100" y="1781093"/>
          <a:ext cx="5765800" cy="26712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8994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ISNEWSLIDENUMBER" val="False"/>
  <p:tag name="PREVIOUSNAME" val="C:\Users\Kathy Torlage\Documents\McKinsey Work\22 Feb 16\ZZE944\Summary Pack_20160219-KT.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Y3CtR7cnkC.uR4qOi_r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_brNIRpOEW2p.2PP5OI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70B7zKmlEWAs9ORr0uo8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QhIT1okP0Sw.fU1qzBZ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B5eeGIYnUu9y_Ba_v9L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tjcJI2EY0yzTmRXQr4N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70B7zKmlEWAs9ORr0uo8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_poJMIpT0eUjwLR0pgj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O_LuPl87kqpB7rT.04a3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CL1B9wt3kKuqWBXhjKU0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25.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26.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27.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28.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29.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kenirW8CE6L8qgwLzcE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HX8H3jb7U.DWTT36lNa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kUUJa3jBvkSJqy21e.h.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RWhiCciB0WQQp2U5ukdhA"/>
</p:tagLst>
</file>

<file path=ppt/theme/theme1.xml><?xml version="1.0" encoding="utf-8"?>
<a:theme xmlns:a="http://schemas.openxmlformats.org/drawingml/2006/main" name="Firm Format - English (US)">
  <a:themeElements>
    <a:clrScheme name="Custom 24">
      <a:dk1>
        <a:srgbClr val="000000"/>
      </a:dk1>
      <a:lt1>
        <a:srgbClr val="FFFFFF"/>
      </a:lt1>
      <a:dk2>
        <a:srgbClr val="00AB4E"/>
      </a:dk2>
      <a:lt2>
        <a:srgbClr val="FFFFFF"/>
      </a:lt2>
      <a:accent1>
        <a:srgbClr val="0091D0"/>
      </a:accent1>
      <a:accent2>
        <a:srgbClr val="F58220"/>
      </a:accent2>
      <a:accent3>
        <a:srgbClr val="00AB4E"/>
      </a:accent3>
      <a:accent4>
        <a:srgbClr val="AAC7E4"/>
      </a:accent4>
      <a:accent5>
        <a:srgbClr val="75BEE9"/>
      </a:accent5>
      <a:accent6>
        <a:srgbClr val="7C7C7C"/>
      </a:accent6>
      <a:hlink>
        <a:srgbClr val="99CA3C"/>
      </a:hlink>
      <a:folHlink>
        <a:srgbClr val="75BEE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English (US).potx" id="{04F4158E-B82F-4005-BC45-DDA695879C64}" vid="{E11D8FF4-BD1A-4D1E-85C9-98B2B42913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PG Document" ma:contentTypeID="0x010100B67F6B36DABEB9418C5703D161F5F278007E5128AE1B75254495F7BED96FED1A33" ma:contentTypeVersion="20" ma:contentTypeDescription="GPG Document" ma:contentTypeScope="" ma:versionID="10050ff54b4b4397df786be0add132dc">
  <xsd:schema xmlns:xsd="http://www.w3.org/2001/XMLSchema" xmlns:xs="http://www.w3.org/2001/XMLSchema" xmlns:p="http://schemas.microsoft.com/office/2006/metadata/properties" xmlns:ns2="717b7141-7f23-42af-b22b-c0c60267f442" targetNamespace="http://schemas.microsoft.com/office/2006/metadata/properties" ma:root="true" ma:fieldsID="99824958980de4db601bdf1181fb5f36" ns2:_="">
    <xsd:import namespace="717b7141-7f23-42af-b22b-c0c60267f442"/>
    <xsd:element name="properties">
      <xsd:complexType>
        <xsd:sequence>
          <xsd:element name="documentManagement">
            <xsd:complexType>
              <xsd:all>
                <xsd:element ref="ns2:ShortDescription" minOccurs="0"/>
                <xsd:element ref="ns2:LongDescription" minOccurs="0"/>
                <xsd:element ref="ns2:GPGRelatedItems" minOccurs="0"/>
                <xsd:element ref="ns2:GPGAuthor"/>
                <xsd:element ref="ns2:GPGPublishedDate" minOccurs="0"/>
                <xsd:element ref="ns2:GPGPinned" minOccurs="0"/>
                <xsd:element ref="ns2:Publish"/>
                <xsd:element ref="ns2:TaxKeywordTaxHTField" minOccurs="0"/>
                <xsd:element ref="ns2:p91fb22744e049aeb6162be868c49623" minOccurs="0"/>
                <xsd:element ref="ns2:TaxCatchAllLabel" minOccurs="0"/>
                <xsd:element ref="ns2:b1109b75629b44379794e795be35aa32" minOccurs="0"/>
                <xsd:element ref="ns2:m1277dd290534f34a1857b2ad139f533" minOccurs="0"/>
                <xsd:element ref="ns2:b3ca1afc04214caabd4c59d0f833b9e8" minOccurs="0"/>
                <xsd:element ref="ns2:a2b5a463018346989bc308b766cf193d" minOccurs="0"/>
                <xsd:element ref="ns2:o89be4ab3f304157a0badcb897af9b4e"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b7141-7f23-42af-b22b-c0c60267f442" elementFormDefault="qualified">
    <xsd:import namespace="http://schemas.microsoft.com/office/2006/documentManagement/types"/>
    <xsd:import namespace="http://schemas.microsoft.com/office/infopath/2007/PartnerControls"/>
    <xsd:element name="ShortDescription" ma:index="2" nillable="true" ma:displayName="Short Description" ma:format="None" ma:internalName="ShortDescription">
      <xsd:simpleType>
        <xsd:restriction base="dms:Text"/>
      </xsd:simpleType>
    </xsd:element>
    <xsd:element name="LongDescription" ma:index="3" nillable="true" ma:displayName="Long Description" ma:format="None" ma:internalName="LongDescription">
      <xsd:simpleType>
        <xsd:restriction base="dms:Note"/>
      </xsd:simpleType>
    </xsd:element>
    <xsd:element name="GPGRelatedItems" ma:index="4" nillable="true" ma:displayName="GPG Related Items" ma:format="None" ma:internalName="GPGRelatedItems">
      <xsd:simpleType>
        <xsd:restriction base="dms:Note"/>
      </xsd:simpleType>
    </xsd:element>
    <xsd:element name="GPGAuthor" ma:index="5" ma:displayName="GPG Author" ma:format="PeopleOnly" ma:internalName="GPGAutho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GPGPublishedDate" ma:index="7" nillable="true" ma:displayName="Published Date" ma:default="[today]" ma:format="DateOnly" ma:internalName="GPGPublishedDate">
      <xsd:simpleType>
        <xsd:restriction base="dms:DateTime"/>
      </xsd:simpleType>
    </xsd:element>
    <xsd:element name="GPGPinned" ma:index="8" nillable="true" ma:displayName="Pinned" ma:default="0" ma:internalName="GPGPinned">
      <xsd:simpleType>
        <xsd:restriction base="dms:Boolean"/>
      </xsd:simpleType>
    </xsd:element>
    <xsd:element name="Publish" ma:index="15" ma:displayName="Publish" ma:internalName="Publish">
      <xsd:simpleType>
        <xsd:restriction base="dms:Choice">
          <xsd:enumeration value="Show on both Citizens Portal and Mobile (default)"/>
          <xsd:enumeration value="Show on Citizens Portal"/>
          <xsd:enumeration value="Show on Mobile"/>
          <xsd:enumeration value="Hidden"/>
        </xsd:restriction>
      </xsd:simpleType>
    </xsd:element>
    <xsd:element name="TaxKeywordTaxHTField" ma:index="19" nillable="true" ma:taxonomy="true" ma:internalName="TaxKeywordTaxHTField" ma:taxonomyFieldName="TaxKeyword" ma:displayName="Enterprise Keywords" ma:fieldId="{23f27201-bee3-471e-b2e7-b64fd8b7ca38}" ma:taxonomyMulti="true" ma:sspId="161ce519-5e86-4309-bcb7-f7b616b1ede8" ma:termSetId="00000000-0000-0000-0000-000000000000" ma:anchorId="00000000-0000-0000-0000-000000000000" ma:open="true" ma:isKeyword="true">
      <xsd:complexType>
        <xsd:sequence>
          <xsd:element ref="pc:Terms" minOccurs="0" maxOccurs="1"/>
        </xsd:sequence>
      </xsd:complexType>
    </xsd:element>
    <xsd:element name="p91fb22744e049aeb6162be868c49623" ma:index="22" nillable="true" ma:taxonomy="true" ma:internalName="p91fb22744e049aeb6162be868c49623" ma:taxonomyFieldName="GPGLifeEvents" ma:displayName="GPG Life Events" ma:fieldId="{991fb227-44e0-49ae-b616-2be868c49623}" ma:taxonomyMulti="true" ma:sspId="161ce519-5e86-4309-bcb7-f7b616b1ede8" ma:termSetId="cba165f9-9d13-411b-adea-ec56876cdf4a"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d4d9e212-5efa-415c-8caa-34abb3d334e0}" ma:internalName="TaxCatchAllLabel" ma:readOnly="true" ma:showField="CatchAllDataLabel" ma:web="dfc05906-f4cd-420c-9b59-042d909462c7">
      <xsd:complexType>
        <xsd:complexContent>
          <xsd:extension base="dms:MultiChoiceLookup">
            <xsd:sequence>
              <xsd:element name="Value" type="dms:Lookup" maxOccurs="unbounded" minOccurs="0" nillable="true"/>
            </xsd:sequence>
          </xsd:extension>
        </xsd:complexContent>
      </xsd:complexType>
    </xsd:element>
    <xsd:element name="b1109b75629b44379794e795be35aa32" ma:index="24" nillable="true" ma:taxonomy="true" ma:internalName="b1109b75629b44379794e795be35aa32" ma:taxonomyFieldName="GPGPersonas" ma:displayName="GPG Personas" ma:fieldId="{b1109b75-629b-4437-9794-e795be35aa32}" ma:taxonomyMulti="true" ma:sspId="161ce519-5e86-4309-bcb7-f7b616b1ede8" ma:termSetId="1706685e-e244-41be-8f56-79afc092c5fb" ma:anchorId="00000000-0000-0000-0000-000000000000" ma:open="false" ma:isKeyword="false">
      <xsd:complexType>
        <xsd:sequence>
          <xsd:element ref="pc:Terms" minOccurs="0" maxOccurs="1"/>
        </xsd:sequence>
      </xsd:complexType>
    </xsd:element>
    <xsd:element name="m1277dd290534f34a1857b2ad139f533" ma:index="25" nillable="true" ma:taxonomy="true" ma:internalName="m1277dd290534f34a1857b2ad139f533" ma:taxonomyFieldName="GPGMunicipality" ma:displayName="GPG Municipality" ma:fieldId="{61277dd2-9053-4f34-a185-7b2ad139f533}" ma:taxonomyMulti="true" ma:sspId="161ce519-5e86-4309-bcb7-f7b616b1ede8" ma:termSetId="517b5f04-968a-4c28-84ed-93c4bf5e433d" ma:anchorId="00000000-0000-0000-0000-000000000000" ma:open="false" ma:isKeyword="false">
      <xsd:complexType>
        <xsd:sequence>
          <xsd:element ref="pc:Terms" minOccurs="0" maxOccurs="1"/>
        </xsd:sequence>
      </xsd:complexType>
    </xsd:element>
    <xsd:element name="b3ca1afc04214caabd4c59d0f833b9e8" ma:index="26" nillable="true" ma:taxonomy="true" ma:internalName="b3ca1afc04214caabd4c59d0f833b9e8" ma:taxonomyFieldName="GPGTopics" ma:displayName="GPG Topics" ma:fieldId="{b3ca1afc-0421-4caa-bd4c-59d0f833b9e8}" ma:taxonomyMulti="true" ma:sspId="161ce519-5e86-4309-bcb7-f7b616b1ede8" ma:termSetId="851da418-158d-4585-9599-b16d04a89b29" ma:anchorId="00000000-0000-0000-0000-000000000000" ma:open="false" ma:isKeyword="false">
      <xsd:complexType>
        <xsd:sequence>
          <xsd:element ref="pc:Terms" minOccurs="0" maxOccurs="1"/>
        </xsd:sequence>
      </xsd:complexType>
    </xsd:element>
    <xsd:element name="a2b5a463018346989bc308b766cf193d" ma:index="27" nillable="true" ma:taxonomy="true" ma:internalName="a2b5a463018346989bc308b766cf193d" ma:taxonomyFieldName="GPGDepartment" ma:displayName="GPG Department" ma:fieldId="{a2b5a463-0183-4698-9bc3-08b766cf193d}" ma:taxonomyMulti="true" ma:sspId="161ce519-5e86-4309-bcb7-f7b616b1ede8" ma:termSetId="b26f7d84-91a6-47b6-9b9a-01a387388a6b" ma:anchorId="00000000-0000-0000-0000-000000000000" ma:open="false" ma:isKeyword="false">
      <xsd:complexType>
        <xsd:sequence>
          <xsd:element ref="pc:Terms" minOccurs="0" maxOccurs="1"/>
        </xsd:sequence>
      </xsd:complexType>
    </xsd:element>
    <xsd:element name="o89be4ab3f304157a0badcb897af9b4e" ma:index="28" ma:taxonomy="true" ma:internalName="o89be4ab3f304157a0badcb897af9b4e" ma:taxonomyFieldName="GPGDocumentCategory" ma:displayName="Category" ma:fieldId="{889be4ab-3f30-4157-a0ba-dcb897af9b4e}" ma:taxonomyMulti="true" ma:sspId="161ce519-5e86-4309-bcb7-f7b616b1ede8" ma:termSetId="7093908c-474b-4b36-a385-956151799af4"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d4d9e212-5efa-415c-8caa-34abb3d334e0}" ma:internalName="TaxCatchAll" ma:showField="CatchAllData" ma:web="dfc05906-f4cd-420c-9b59-042d90946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61ce519-5e86-4309-bcb7-f7b616b1ede8" ContentTypeId="0x010100B67F6B36DABEB9418C5703D161F5F27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PGPublishedDate xmlns="717b7141-7f23-42af-b22b-c0c60267f442">2019-11-06T23:00:00+00:00</GPGPublishedDate>
    <GPGPinned xmlns="717b7141-7f23-42af-b22b-c0c60267f442">false</GPGPinned>
    <o89be4ab3f304157a0badcb897af9b4e xmlns="717b7141-7f23-42af-b22b-c0c60267f442">
      <Terms xmlns="http://schemas.microsoft.com/office/infopath/2007/PartnerControls">
        <TermInfo xmlns="http://schemas.microsoft.com/office/infopath/2007/PartnerControls">
          <TermName xmlns="http://schemas.microsoft.com/office/infopath/2007/PartnerControls">Reports, plans, strategies</TermName>
          <TermId xmlns="http://schemas.microsoft.com/office/infopath/2007/PartnerControls">a3a5cbce-ccab-4200-a100-46a4b1a13216</TermId>
        </TermInfo>
      </Terms>
    </o89be4ab3f304157a0badcb897af9b4e>
    <TaxCatchAll xmlns="717b7141-7f23-42af-b22b-c0c60267f442">
      <Value>62</Value>
      <Value>14</Value>
      <Value>13</Value>
      <Value>12</Value>
      <Value>11</Value>
      <Value>10</Value>
      <Value>909</Value>
      <Value>36</Value>
      <Value>2</Value>
      <Value>1</Value>
    </TaxCatchAll>
    <b1109b75629b44379794e795be35aa32 xmlns="717b7141-7f23-42af-b22b-c0c60267f442">
      <Terms xmlns="http://schemas.microsoft.com/office/infopath/2007/PartnerControls">
        <TermInfo xmlns="http://schemas.microsoft.com/office/infopath/2007/PartnerControls">
          <TermName xmlns="http://schemas.microsoft.com/office/infopath/2007/PartnerControls">Business Person</TermName>
          <TermId xmlns="http://schemas.microsoft.com/office/infopath/2007/PartnerControls">371b71d8-21f2-4477-962f-f3116528c86d</TermId>
        </TermInfo>
        <TermInfo xmlns="http://schemas.microsoft.com/office/infopath/2007/PartnerControls">
          <TermName xmlns="http://schemas.microsoft.com/office/infopath/2007/PartnerControls">Disablities</TermName>
          <TermId xmlns="http://schemas.microsoft.com/office/infopath/2007/PartnerControls">88b9eff6-1878-4948-bbab-c2190ca73d32</TermId>
        </TermInfo>
        <TermInfo xmlns="http://schemas.microsoft.com/office/infopath/2007/PartnerControls">
          <TermName xmlns="http://schemas.microsoft.com/office/infopath/2007/PartnerControls">Investor</TermName>
          <TermId xmlns="http://schemas.microsoft.com/office/infopath/2007/PartnerControls">d96e14c8-a3b8-4de2-9388-dd1fc81341e8</TermId>
        </TermInfo>
        <TermInfo xmlns="http://schemas.microsoft.com/office/infopath/2007/PartnerControls">
          <TermName xmlns="http://schemas.microsoft.com/office/infopath/2007/PartnerControls">Parent</TermName>
          <TermId xmlns="http://schemas.microsoft.com/office/infopath/2007/PartnerControls">6018ed53-6274-473b-a7f3-692b98511ce2</TermId>
        </TermInfo>
        <TermInfo xmlns="http://schemas.microsoft.com/office/infopath/2007/PartnerControls">
          <TermName xmlns="http://schemas.microsoft.com/office/infopath/2007/PartnerControls">Student</TermName>
          <TermId xmlns="http://schemas.microsoft.com/office/infopath/2007/PartnerControls">31791b3d-d012-4449-8842-8911a2fce990</TermId>
        </TermInfo>
      </Terms>
    </b1109b75629b44379794e795be35aa32>
    <m1277dd290534f34a1857b2ad139f533 xmlns="717b7141-7f23-42af-b22b-c0c60267f442">
      <Terms xmlns="http://schemas.microsoft.com/office/infopath/2007/PartnerControls">
        <TermInfo xmlns="http://schemas.microsoft.com/office/infopath/2007/PartnerControls">
          <TermName xmlns="http://schemas.microsoft.com/office/infopath/2007/PartnerControls">All Municipalities</TermName>
          <TermId xmlns="http://schemas.microsoft.com/office/infopath/2007/PartnerControls">6b95750f-93a4-4398-9bde-c8d6eaff1cc0</TermId>
        </TermInfo>
      </Terms>
    </m1277dd290534f34a1857b2ad139f533>
    <ShortDescription xmlns="717b7141-7f23-42af-b22b-c0c60267f442">National Dept of Transport</ShortDescription>
    <b3ca1afc04214caabd4c59d0f833b9e8 xmlns="717b7141-7f23-42af-b22b-c0c60267f442">
      <Terms xmlns="http://schemas.microsoft.com/office/infopath/2007/PartnerControls">
        <TermInfo xmlns="http://schemas.microsoft.com/office/infopath/2007/PartnerControls">
          <TermName xmlns="http://schemas.microsoft.com/office/infopath/2007/PartnerControls">Driving, transport and roads</TermName>
          <TermId xmlns="http://schemas.microsoft.com/office/infopath/2007/PartnerControls">c684a624-22da-45ab-8658-e4f5c96e5147</TermId>
        </TermInfo>
      </Terms>
    </b3ca1afc04214caabd4c59d0f833b9e8>
    <GPGRelatedItems xmlns="717b7141-7f23-42af-b22b-c0c60267f442" xsi:nil="true"/>
    <LongDescription xmlns="717b7141-7f23-42af-b22b-c0c60267f442">&lt;div class="ExternalClassC437A600D4A846A1920FA2744F045367"&gt;National Dept of Transport&lt;/div&gt;</LongDescription>
    <Publish xmlns="717b7141-7f23-42af-b22b-c0c60267f442">Show on both Citizens Portal and Mobile (default)</Publish>
    <p91fb22744e049aeb6162be868c49623 xmlns="717b7141-7f23-42af-b22b-c0c60267f442">
      <Terms xmlns="http://schemas.microsoft.com/office/infopath/2007/PartnerControls"/>
    </p91fb22744e049aeb6162be868c49623>
    <GPGAuthor xmlns="717b7141-7f23-42af-b22b-c0c60267f442">
      <UserInfo>
        <DisplayName>Department of Roads and Transport</DisplayName>
        <AccountId>32</AccountId>
        <AccountType/>
      </UserInfo>
    </GPGAuthor>
    <a2b5a463018346989bc308b766cf193d xmlns="717b7141-7f23-42af-b22b-c0c60267f442">
      <Terms xmlns="http://schemas.microsoft.com/office/infopath/2007/PartnerControls">
        <TermInfo xmlns="http://schemas.microsoft.com/office/infopath/2007/PartnerControls">
          <TermName xmlns="http://schemas.microsoft.com/office/infopath/2007/PartnerControls">Department of Roads and Transport</TermName>
          <TermId xmlns="http://schemas.microsoft.com/office/infopath/2007/PartnerControls">4ca25ef3-bead-4f04-a5d6-bfb6799100ab</TermId>
        </TermInfo>
      </Terms>
    </a2b5a463018346989bc308b766cf193d>
    <TaxKeywordTaxHTField xmlns="717b7141-7f23-42af-b22b-c0c60267f442">
      <Terms xmlns="http://schemas.microsoft.com/office/infopath/2007/PartnerControls">
        <TermInfo xmlns="http://schemas.microsoft.com/office/infopath/2007/PartnerControls">
          <TermName xmlns="http://schemas.microsoft.com/office/infopath/2007/PartnerControls">Road safety seminar</TermName>
          <TermId xmlns="http://schemas.microsoft.com/office/infopath/2007/PartnerControls">21823698-e0f8-4f21-b51d-d8d3b20a19d7</TermId>
        </TermInfo>
      </Terms>
    </TaxKeywordTaxHTField>
  </documentManagement>
</p:properties>
</file>

<file path=customXml/itemProps1.xml><?xml version="1.0" encoding="utf-8"?>
<ds:datastoreItem xmlns:ds="http://schemas.openxmlformats.org/officeDocument/2006/customXml" ds:itemID="{9A33D4C4-996D-4D4F-AD0F-70C45501BCD2}"/>
</file>

<file path=customXml/itemProps2.xml><?xml version="1.0" encoding="utf-8"?>
<ds:datastoreItem xmlns:ds="http://schemas.openxmlformats.org/officeDocument/2006/customXml" ds:itemID="{5CC30AFF-8E7E-41D5-BC63-F65207ED9A48}"/>
</file>

<file path=customXml/itemProps3.xml><?xml version="1.0" encoding="utf-8"?>
<ds:datastoreItem xmlns:ds="http://schemas.openxmlformats.org/officeDocument/2006/customXml" ds:itemID="{3BB5614F-FC47-446F-9208-3D070837BFD8}"/>
</file>

<file path=customXml/itemProps4.xml><?xml version="1.0" encoding="utf-8"?>
<ds:datastoreItem xmlns:ds="http://schemas.openxmlformats.org/officeDocument/2006/customXml" ds:itemID="{FA730C35-A1F3-4AC2-B4E9-7B1B5F7D8E4C}"/>
</file>

<file path=docProps/app.xml><?xml version="1.0" encoding="utf-8"?>
<Properties xmlns="http://schemas.openxmlformats.org/officeDocument/2006/extended-properties" xmlns:vt="http://schemas.openxmlformats.org/officeDocument/2006/docPropsVTypes">
  <TotalTime>3218</TotalTime>
  <Words>2159</Words>
  <Application>Microsoft Office PowerPoint</Application>
  <PresentationFormat>On-screen Show (4:3)</PresentationFormat>
  <Paragraphs>369</Paragraphs>
  <Slides>22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MS PGothic</vt:lpstr>
      <vt:lpstr>Arial</vt:lpstr>
      <vt:lpstr>Calibri</vt:lpstr>
      <vt:lpstr>Georgia</vt:lpstr>
      <vt:lpstr>Lucida Sans Unicode</vt:lpstr>
      <vt:lpstr>Tahoma</vt:lpstr>
      <vt:lpstr>Times New Roman</vt:lpstr>
      <vt:lpstr>Wingdings</vt:lpstr>
      <vt:lpstr>Firm Format - English (US)</vt:lpstr>
      <vt:lpstr>think-cell Slide</vt:lpstr>
      <vt:lpstr>PowerPoint Presentation</vt:lpstr>
      <vt:lpstr>PowerPoint Presentation</vt:lpstr>
      <vt:lpstr>South Africa’s vision for road safety defines a state wherein the safety and security of people’s lives is not compromised by entering the road network system</vt:lpstr>
      <vt:lpstr>PROBLEM STATEMENT ( first steps to achieving this vision by 2030)</vt:lpstr>
      <vt:lpstr>     STATE OF ROAD CRASHES IN THE COUNTRY </vt:lpstr>
      <vt:lpstr>INTERNATIONAL PERSPECTIVE (analyses from which key lessons were learned), AND CHALLENGES </vt:lpstr>
      <vt:lpstr>Fatalities per road user group</vt:lpstr>
      <vt:lpstr>Times fatal crashes occurred for the period 2015 to 2018 </vt:lpstr>
      <vt:lpstr>VEHICLE POPULATION</vt:lpstr>
      <vt:lpstr>TOTAL NUMBER OF TRAFFIC OFFICERS IN THE PROVINCES</vt:lpstr>
      <vt:lpstr>2010 KM ROAD NETWORD</vt:lpstr>
      <vt:lpstr>The DoA 5 Pillar framework guides the structure of the NRSS and is used to examine challenges and identify solutions</vt:lpstr>
      <vt:lpstr>SUMMARY OF INTERVENTIONS &amp; IMPLEMENTATION PILLAR 1</vt:lpstr>
      <vt:lpstr>SUMMARY OF INTERVENTIONS &amp; IMPLEMENTATION, CONT.  PILLAR 2</vt:lpstr>
      <vt:lpstr>SUMMARY OF INTERVENTIONS &amp; IMPLEMENTATION, CONT.  PILLAR 3</vt:lpstr>
      <vt:lpstr>SUMMARY OF INTERVENTIONS &amp; IMPLEMENTATION, CONT.  PILLAR 4</vt:lpstr>
      <vt:lpstr>SUMMARY OF INTERVENTIONS &amp; IMPLEMENTATION, CONT.  PILLAR 4</vt:lpstr>
      <vt:lpstr>SUMMARY OF INTERVENTIONS &amp; IMPLEMENTATION, CONT.  PILLAR 5</vt:lpstr>
      <vt:lpstr>AARTO – ADMNISTRATIVE ADJUDICATION OF ROAD TRAFFIC OFFENCES </vt:lpstr>
      <vt:lpstr>IMPLEMENTATION PHASES OF THE ABOVE INTEGRATED INITIATIVES OF THE 365 DAYS PLAN</vt:lpstr>
      <vt:lpstr>365 DAYS THEMES:  WAYA-WAYA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Department of Roads and Transport intergrated road safety initiatives moving South Africa forward</dc:title>
  <dc:creator>Sinazo Nkwelo</dc:creator>
  <cp:keywords>Road safety seminar</cp:keywords>
  <cp:lastModifiedBy>Stephinah Segalagala</cp:lastModifiedBy>
  <cp:revision>302</cp:revision>
  <cp:lastPrinted>2019-11-02T13:23:03Z</cp:lastPrinted>
  <dcterms:created xsi:type="dcterms:W3CDTF">2016-01-11T13:59:51Z</dcterms:created>
  <dcterms:modified xsi:type="dcterms:W3CDTF">2019-11-02T14:18:46Z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Office2010WasSaved">
    <vt:lpwstr>1</vt:lpwstr>
  </property>
  <property fmtid="{D5CDD505-2E9C-101B-9397-08002B2CF9AE}" pid="6" name="ContentTypeId">
    <vt:lpwstr>0x010100B67F6B36DABEB9418C5703D161F5F278007E5128AE1B75254495F7BED96FED1A33</vt:lpwstr>
  </property>
  <property fmtid="{D5CDD505-2E9C-101B-9397-08002B2CF9AE}" pid="7" name="TaxKeyword">
    <vt:lpwstr>909;#Road safety seminar|21823698-e0f8-4f21-b51d-d8d3b20a19d7</vt:lpwstr>
  </property>
  <property fmtid="{D5CDD505-2E9C-101B-9397-08002B2CF9AE}" pid="8" name="GPGTopics">
    <vt:lpwstr>10;#Driving, transport and roads|c684a624-22da-45ab-8658-e4f5c96e5147</vt:lpwstr>
  </property>
  <property fmtid="{D5CDD505-2E9C-101B-9397-08002B2CF9AE}" pid="9" name="GPGDocumentCategory">
    <vt:lpwstr>62;#Reports, plans, strategies|a3a5cbce-ccab-4200-a100-46a4b1a13216</vt:lpwstr>
  </property>
  <property fmtid="{D5CDD505-2E9C-101B-9397-08002B2CF9AE}" pid="10" name="Pinned Status">
    <vt:bool>false</vt:bool>
  </property>
  <property fmtid="{D5CDD505-2E9C-101B-9397-08002B2CF9AE}" pid="11" name="WorkflowChangePath">
    <vt:lpwstr>1d76ee2e-2bc3-458c-b4ce-f3a68e3cea98,3;1d76ee2e-2bc3-458c-b4ce-f3a68e3cea98,3;1d76ee2e-2bc3-458c-b4ce-f3a68e3cea98,17;1d76ee2e-2bc3-458c-b4ce-f3a68e3cea98,18;</vt:lpwstr>
  </property>
  <property fmtid="{D5CDD505-2E9C-101B-9397-08002B2CF9AE}" pid="12" name="GPGLifeEvents">
    <vt:lpwstr/>
  </property>
  <property fmtid="{D5CDD505-2E9C-101B-9397-08002B2CF9AE}" pid="13" name="GPG Approval Status">
    <vt:lpwstr>Approved</vt:lpwstr>
  </property>
  <property fmtid="{D5CDD505-2E9C-101B-9397-08002B2CF9AE}" pid="14" name="GPGPersonas">
    <vt:lpwstr>11;#Business Person|371b71d8-21f2-4477-962f-f3116528c86d;#36;#Disablities|88b9eff6-1878-4948-bbab-c2190ca73d32;#12;#Investor|d96e14c8-a3b8-4de2-9388-dd1fc81341e8;#13;#Parent|6018ed53-6274-473b-a7f3-692b98511ce2;#14;#Student|31791b3d-d012-4449-8842-8911a2fce990</vt:lpwstr>
  </property>
  <property fmtid="{D5CDD505-2E9C-101B-9397-08002B2CF9AE}" pid="15" name="GPGDepartment">
    <vt:lpwstr>1;#Department of Roads and Transport|4ca25ef3-bead-4f04-a5d6-bfb6799100ab</vt:lpwstr>
  </property>
  <property fmtid="{D5CDD505-2E9C-101B-9397-08002B2CF9AE}" pid="16" name="GPGMunicipality">
    <vt:lpwstr>2;#All Municipalities|6b95750f-93a4-4398-9bde-c8d6eaff1cc0</vt:lpwstr>
  </property>
</Properties>
</file>