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516" r:id="rId3"/>
    <p:sldId id="489" r:id="rId4"/>
    <p:sldId id="497" r:id="rId5"/>
    <p:sldId id="500" r:id="rId6"/>
    <p:sldId id="498" r:id="rId7"/>
    <p:sldId id="501" r:id="rId8"/>
    <p:sldId id="502" r:id="rId9"/>
    <p:sldId id="503" r:id="rId10"/>
    <p:sldId id="517" r:id="rId11"/>
    <p:sldId id="504" r:id="rId12"/>
    <p:sldId id="505" r:id="rId13"/>
    <p:sldId id="506" r:id="rId14"/>
    <p:sldId id="507" r:id="rId15"/>
    <p:sldId id="508" r:id="rId16"/>
    <p:sldId id="535" r:id="rId17"/>
    <p:sldId id="512" r:id="rId18"/>
    <p:sldId id="513" r:id="rId19"/>
    <p:sldId id="510" r:id="rId20"/>
    <p:sldId id="509" r:id="rId21"/>
    <p:sldId id="518" r:id="rId22"/>
    <p:sldId id="521" r:id="rId23"/>
    <p:sldId id="523" r:id="rId24"/>
    <p:sldId id="524" r:id="rId25"/>
    <p:sldId id="533" r:id="rId26"/>
    <p:sldId id="525" r:id="rId27"/>
    <p:sldId id="526" r:id="rId28"/>
    <p:sldId id="527" r:id="rId29"/>
    <p:sldId id="528" r:id="rId30"/>
    <p:sldId id="531" r:id="rId31"/>
    <p:sldId id="519" r:id="rId32"/>
    <p:sldId id="520" r:id="rId33"/>
    <p:sldId id="532" r:id="rId34"/>
    <p:sldId id="515" r:id="rId35"/>
    <p:sldId id="534" r:id="rId36"/>
    <p:sldId id="483" r:id="rId37"/>
  </p:sldIdLst>
  <p:sldSz cx="9144000" cy="6858000" type="screen4x3"/>
  <p:notesSz cx="6881813" cy="100139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0" autoAdjust="0"/>
    <p:restoredTop sz="88007" autoAdjust="0"/>
  </p:normalViewPr>
  <p:slideViewPr>
    <p:cSldViewPr snapToGrid="0" snapToObjects="1">
      <p:cViewPr>
        <p:scale>
          <a:sx n="75" d="100"/>
          <a:sy n="75" d="100"/>
        </p:scale>
        <p:origin x="141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47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760" cy="501018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452" y="0"/>
            <a:ext cx="2982760" cy="501018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/>
            </a:lvl1pPr>
          </a:lstStyle>
          <a:p>
            <a:fld id="{95C6B4C0-C615-4B66-B21D-5B2B0099EE7D}" type="datetimeFigureOut">
              <a:rPr lang="en-ZA" smtClean="0"/>
              <a:pPr/>
              <a:t>2019/11/04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1332"/>
            <a:ext cx="2982760" cy="501018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452" y="9511332"/>
            <a:ext cx="2982760" cy="501018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/>
            </a:lvl1pPr>
          </a:lstStyle>
          <a:p>
            <a:fld id="{81F452F3-E60B-41E1-846B-9079AEF9661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323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698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698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/>
            </a:lvl1pPr>
          </a:lstStyle>
          <a:p>
            <a:fld id="{7389DA39-2DBE-4FF1-A410-94986644C6A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5387" cy="3754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6" tIns="46113" rIns="92226" bIns="461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6626"/>
            <a:ext cx="5505450" cy="4506278"/>
          </a:xfrm>
          <a:prstGeom prst="rect">
            <a:avLst/>
          </a:prstGeom>
        </p:spPr>
        <p:txBody>
          <a:bodyPr vert="horz" lIns="92226" tIns="46113" rIns="92226" bIns="461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1514"/>
            <a:ext cx="2982119" cy="500698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11514"/>
            <a:ext cx="2982119" cy="500698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/>
            </a:lvl1pPr>
          </a:lstStyle>
          <a:p>
            <a:fld id="{CF275B5A-3040-4CFF-8A40-A5DAA6D1A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7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7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0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2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2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1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5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5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2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6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6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180" y="832100"/>
            <a:ext cx="8013659" cy="427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180" y="1412384"/>
            <a:ext cx="8013659" cy="525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076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rtmc.co.za/images/rtmc/docs/traffic_reports/calendar/calendar_jan_dec_2018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tmc.co.za/images/rtmc/docs/traffic_reports/calendar/calendar_jan_dec_2018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Picture 4" descr="Powerpoint template (gpg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12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946" y="400591"/>
            <a:ext cx="868410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GAUTENG ROAD SAFETY SUMMIT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PROFILING OF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GAUTENG ROAD FATALITIES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4 Nov. 2019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Compiled by: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Gauteng Dept. of Community Safety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GTIC (Gauteng Traffic Information Centre)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41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4.1 Fatal Crash Trends: Annual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NOTE ON COSTS OF CLAIMS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According to RAF Information, the National Cost of all settled claims for 2018 is </a:t>
            </a:r>
          </a:p>
          <a:p>
            <a:pPr marL="0" indent="0">
              <a:buNone/>
            </a:pPr>
            <a:r>
              <a:rPr lang="en-US" sz="4000" b="1" dirty="0"/>
              <a:t>R42,6 BILLION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average cost per claim settled:</a:t>
            </a:r>
          </a:p>
          <a:p>
            <a:pPr marL="0" indent="0">
              <a:buNone/>
            </a:pPr>
            <a:r>
              <a:rPr lang="en-US" sz="4000" b="1" dirty="0"/>
              <a:t>R114,008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0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4.2 Trends: Tracking of Fatalities – October 2019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665" y="5977350"/>
            <a:ext cx="8013659" cy="88065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As at end of October 2019, the known number of Fatalities already exceed the same period last year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90" y="1309010"/>
            <a:ext cx="8589008" cy="461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06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4.3 Fatal Crash Trends: Jan to Dec 2018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913785"/>
              </p:ext>
            </p:extLst>
          </p:nvPr>
        </p:nvGraphicFramePr>
        <p:xfrm>
          <a:off x="1007141" y="1436302"/>
          <a:ext cx="8013698" cy="733116"/>
        </p:xfrm>
        <a:graphic>
          <a:graphicData uri="http://schemas.openxmlformats.org/drawingml/2006/table">
            <a:tbl>
              <a:tblPr/>
              <a:tblGrid>
                <a:gridCol w="1812257">
                  <a:extLst>
                    <a:ext uri="{9D8B030D-6E8A-4147-A177-3AD203B41FA5}">
                      <a16:colId xmlns:a16="http://schemas.microsoft.com/office/drawing/2014/main" val="2773780362"/>
                    </a:ext>
                  </a:extLst>
                </a:gridCol>
                <a:gridCol w="1189037">
                  <a:extLst>
                    <a:ext uri="{9D8B030D-6E8A-4147-A177-3AD203B41FA5}">
                      <a16:colId xmlns:a16="http://schemas.microsoft.com/office/drawing/2014/main" val="3355638244"/>
                    </a:ext>
                  </a:extLst>
                </a:gridCol>
                <a:gridCol w="688821">
                  <a:extLst>
                    <a:ext uri="{9D8B030D-6E8A-4147-A177-3AD203B41FA5}">
                      <a16:colId xmlns:a16="http://schemas.microsoft.com/office/drawing/2014/main" val="72621965"/>
                    </a:ext>
                  </a:extLst>
                </a:gridCol>
                <a:gridCol w="688821">
                  <a:extLst>
                    <a:ext uri="{9D8B030D-6E8A-4147-A177-3AD203B41FA5}">
                      <a16:colId xmlns:a16="http://schemas.microsoft.com/office/drawing/2014/main" val="1732017046"/>
                    </a:ext>
                  </a:extLst>
                </a:gridCol>
                <a:gridCol w="688821">
                  <a:extLst>
                    <a:ext uri="{9D8B030D-6E8A-4147-A177-3AD203B41FA5}">
                      <a16:colId xmlns:a16="http://schemas.microsoft.com/office/drawing/2014/main" val="312092807"/>
                    </a:ext>
                  </a:extLst>
                </a:gridCol>
                <a:gridCol w="688821">
                  <a:extLst>
                    <a:ext uri="{9D8B030D-6E8A-4147-A177-3AD203B41FA5}">
                      <a16:colId xmlns:a16="http://schemas.microsoft.com/office/drawing/2014/main" val="3795000837"/>
                    </a:ext>
                  </a:extLst>
                </a:gridCol>
                <a:gridCol w="688821">
                  <a:extLst>
                    <a:ext uri="{9D8B030D-6E8A-4147-A177-3AD203B41FA5}">
                      <a16:colId xmlns:a16="http://schemas.microsoft.com/office/drawing/2014/main" val="3427589971"/>
                    </a:ext>
                  </a:extLst>
                </a:gridCol>
                <a:gridCol w="688821">
                  <a:extLst>
                    <a:ext uri="{9D8B030D-6E8A-4147-A177-3AD203B41FA5}">
                      <a16:colId xmlns:a16="http://schemas.microsoft.com/office/drawing/2014/main" val="832310514"/>
                    </a:ext>
                  </a:extLst>
                </a:gridCol>
                <a:gridCol w="879478">
                  <a:extLst>
                    <a:ext uri="{9D8B030D-6E8A-4147-A177-3AD203B41FA5}">
                      <a16:colId xmlns:a16="http://schemas.microsoft.com/office/drawing/2014/main" val="1306562199"/>
                    </a:ext>
                  </a:extLst>
                </a:gridCol>
              </a:tblGrid>
              <a:tr h="428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REPORTING PERIOD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FATAL CRASHES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Pedestrian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Driver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Passenger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Motor Cyclist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Cyclist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Unknown Road User Status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TOTAL FATALITIES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613135"/>
                  </a:ext>
                </a:extLst>
              </a:tr>
              <a:tr h="2399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2018: Jan to Dec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2506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07366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679" y="2169418"/>
            <a:ext cx="66957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99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4.4 Fatalities Per Municipal Area: Summary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280" y="1435100"/>
            <a:ext cx="6137332" cy="52954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4700" y="1587500"/>
            <a:ext cx="18961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Almost 80% of Fatalities recorded in the 3 Metropolitan Municipalities (all routes)</a:t>
            </a:r>
          </a:p>
        </p:txBody>
      </p:sp>
    </p:spTree>
    <p:extLst>
      <p:ext uri="{BB962C8B-B14F-4D97-AF65-F5344CB8AC3E}">
        <p14:creationId xmlns:p14="http://schemas.microsoft.com/office/powerpoint/2010/main" val="259355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4.5 Fatalities Per Municipal Area: Road Users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259101"/>
            <a:ext cx="8420100" cy="549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90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4.6.1 Fatalities per Route Category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011" y="1919286"/>
            <a:ext cx="4348828" cy="3635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71" y="1919287"/>
            <a:ext cx="4521902" cy="36359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7955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4.6.2 Fatalities per Motor Vehicle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230526"/>
              </p:ext>
            </p:extLst>
          </p:nvPr>
        </p:nvGraphicFramePr>
        <p:xfrm>
          <a:off x="1009469" y="1654178"/>
          <a:ext cx="8046720" cy="2078850"/>
        </p:xfrm>
        <a:graphic>
          <a:graphicData uri="http://schemas.openxmlformats.org/drawingml/2006/table">
            <a:tbl>
              <a:tblPr/>
              <a:tblGrid>
                <a:gridCol w="2128672">
                  <a:extLst>
                    <a:ext uri="{9D8B030D-6E8A-4147-A177-3AD203B41FA5}">
                      <a16:colId xmlns:a16="http://schemas.microsoft.com/office/drawing/2014/main" val="1259151814"/>
                    </a:ext>
                  </a:extLst>
                </a:gridCol>
                <a:gridCol w="684559">
                  <a:extLst>
                    <a:ext uri="{9D8B030D-6E8A-4147-A177-3AD203B41FA5}">
                      <a16:colId xmlns:a16="http://schemas.microsoft.com/office/drawing/2014/main" val="4228274658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583022065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622689455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12653727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437124579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3964457886"/>
                    </a:ext>
                  </a:extLst>
                </a:gridCol>
                <a:gridCol w="686351">
                  <a:extLst>
                    <a:ext uri="{9D8B030D-6E8A-4147-A177-3AD203B41FA5}">
                      <a16:colId xmlns:a16="http://schemas.microsoft.com/office/drawing/2014/main" val="195609522"/>
                    </a:ext>
                  </a:extLst>
                </a:gridCol>
                <a:gridCol w="965738">
                  <a:extLst>
                    <a:ext uri="{9D8B030D-6E8A-4147-A177-3AD203B41FA5}">
                      <a16:colId xmlns:a16="http://schemas.microsoft.com/office/drawing/2014/main" val="2933766733"/>
                    </a:ext>
                  </a:extLst>
                </a:gridCol>
              </a:tblGrid>
              <a:tr h="6158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CRASH TYPE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LMV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LDV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HMV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Motor Cycle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Bicycle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Unknown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504685"/>
                  </a:ext>
                </a:extLst>
              </a:tr>
              <a:tr h="200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Pedestrians</a:t>
                      </a:r>
                    </a:p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/Cyclists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549130"/>
                  </a:ext>
                </a:extLst>
              </a:tr>
              <a:tr h="200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Vehicle Occupant Only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479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280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4.6.2 Fatalities per Route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926579"/>
              </p:ext>
            </p:extLst>
          </p:nvPr>
        </p:nvGraphicFramePr>
        <p:xfrm>
          <a:off x="659568" y="1507741"/>
          <a:ext cx="8361311" cy="4833191"/>
        </p:xfrm>
        <a:graphic>
          <a:graphicData uri="http://schemas.openxmlformats.org/drawingml/2006/table">
            <a:tbl>
              <a:tblPr/>
              <a:tblGrid>
                <a:gridCol w="3051821">
                  <a:extLst>
                    <a:ext uri="{9D8B030D-6E8A-4147-A177-3AD203B41FA5}">
                      <a16:colId xmlns:a16="http://schemas.microsoft.com/office/drawing/2014/main" val="3077440060"/>
                    </a:ext>
                  </a:extLst>
                </a:gridCol>
                <a:gridCol w="508019">
                  <a:extLst>
                    <a:ext uri="{9D8B030D-6E8A-4147-A177-3AD203B41FA5}">
                      <a16:colId xmlns:a16="http://schemas.microsoft.com/office/drawing/2014/main" val="921109716"/>
                    </a:ext>
                  </a:extLst>
                </a:gridCol>
                <a:gridCol w="158955">
                  <a:extLst>
                    <a:ext uri="{9D8B030D-6E8A-4147-A177-3AD203B41FA5}">
                      <a16:colId xmlns:a16="http://schemas.microsoft.com/office/drawing/2014/main" val="702909016"/>
                    </a:ext>
                  </a:extLst>
                </a:gridCol>
                <a:gridCol w="623944">
                  <a:extLst>
                    <a:ext uri="{9D8B030D-6E8A-4147-A177-3AD203B41FA5}">
                      <a16:colId xmlns:a16="http://schemas.microsoft.com/office/drawing/2014/main" val="358485445"/>
                    </a:ext>
                  </a:extLst>
                </a:gridCol>
                <a:gridCol w="742278">
                  <a:extLst>
                    <a:ext uri="{9D8B030D-6E8A-4147-A177-3AD203B41FA5}">
                      <a16:colId xmlns:a16="http://schemas.microsoft.com/office/drawing/2014/main" val="3462130241"/>
                    </a:ext>
                  </a:extLst>
                </a:gridCol>
                <a:gridCol w="559397">
                  <a:extLst>
                    <a:ext uri="{9D8B030D-6E8A-4147-A177-3AD203B41FA5}">
                      <a16:colId xmlns:a16="http://schemas.microsoft.com/office/drawing/2014/main" val="144326325"/>
                    </a:ext>
                  </a:extLst>
                </a:gridCol>
                <a:gridCol w="613186">
                  <a:extLst>
                    <a:ext uri="{9D8B030D-6E8A-4147-A177-3AD203B41FA5}">
                      <a16:colId xmlns:a16="http://schemas.microsoft.com/office/drawing/2014/main" val="277687120"/>
                    </a:ext>
                  </a:extLst>
                </a:gridCol>
                <a:gridCol w="634701">
                  <a:extLst>
                    <a:ext uri="{9D8B030D-6E8A-4147-A177-3AD203B41FA5}">
                      <a16:colId xmlns:a16="http://schemas.microsoft.com/office/drawing/2014/main" val="1081402786"/>
                    </a:ext>
                  </a:extLst>
                </a:gridCol>
                <a:gridCol w="744435">
                  <a:extLst>
                    <a:ext uri="{9D8B030D-6E8A-4147-A177-3AD203B41FA5}">
                      <a16:colId xmlns:a16="http://schemas.microsoft.com/office/drawing/2014/main" val="2351034166"/>
                    </a:ext>
                  </a:extLst>
                </a:gridCol>
                <a:gridCol w="724575">
                  <a:extLst>
                    <a:ext uri="{9D8B030D-6E8A-4147-A177-3AD203B41FA5}">
                      <a16:colId xmlns:a16="http://schemas.microsoft.com/office/drawing/2014/main" val="1713961710"/>
                    </a:ext>
                  </a:extLst>
                </a:gridCol>
              </a:tblGrid>
              <a:tr h="44407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ROUTES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Cases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Pedestrian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Driver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Passenger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M/Cyclist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Cyclist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Unclassified Road Users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357408"/>
                  </a:ext>
                </a:extLst>
              </a:tr>
              <a:tr h="21437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Roads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(collective)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1496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8763"/>
                  </a:ext>
                </a:extLst>
              </a:tr>
              <a:tr h="21437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.R553 Golden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Highway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201790"/>
                  </a:ext>
                </a:extLst>
              </a:tr>
              <a:tr h="21437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N1 Central: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Diepkloof-Midrand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365191"/>
                  </a:ext>
                </a:extLst>
              </a:tr>
              <a:tr h="21437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N3 South: 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Alberton to Heidelberg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787075"/>
                  </a:ext>
                </a:extLst>
              </a:tr>
              <a:tr h="21437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R59: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Alberton to Vaal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border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272240"/>
                  </a:ext>
                </a:extLst>
              </a:tr>
              <a:tr h="21437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N3 Central: Germiston to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Buccluech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46708"/>
                  </a:ext>
                </a:extLst>
              </a:tr>
              <a:tr h="21437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N12 "west”: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Freedom Park to </a:t>
                      </a:r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Fochville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627618"/>
                  </a:ext>
                </a:extLst>
              </a:tr>
              <a:tr h="21437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N17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Wemmer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Pan to Devon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740826"/>
                  </a:ext>
                </a:extLst>
              </a:tr>
              <a:tr h="21437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N12 ”East”: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Edenvale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 Springs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38636"/>
                  </a:ext>
                </a:extLst>
              </a:tr>
              <a:tr h="21437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 South: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Grasmere to Vaal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053055"/>
                  </a:ext>
                </a:extLst>
              </a:tr>
              <a:tr h="21437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.R82 Old Vereeniging Road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868585"/>
                  </a:ext>
                </a:extLst>
              </a:tr>
              <a:tr h="21437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.R101 TSHWANE-North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25685"/>
                  </a:ext>
                </a:extLst>
              </a:tr>
              <a:tr h="21437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 TSHWANE-Central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22396"/>
                  </a:ext>
                </a:extLst>
              </a:tr>
              <a:tr h="21437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.R21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Ekurhuleni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163701"/>
                  </a:ext>
                </a:extLst>
              </a:tr>
              <a:tr h="21437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.R80 Freeway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364380"/>
                  </a:ext>
                </a:extLst>
              </a:tr>
              <a:tr h="21437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N12 Central: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Diepkloof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Alberton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049744"/>
                  </a:ext>
                </a:extLst>
              </a:tr>
              <a:tr h="21437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 JHB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: Mondeor to </a:t>
                      </a:r>
                      <a:r>
                        <a:rPr lang="en-US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Woodemead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1131"/>
                  </a:ext>
                </a:extLst>
              </a:tr>
              <a:tr h="21437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N14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Pinehaven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Diepsloot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160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479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4.6.2 Fatalities per SAPS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766546"/>
              </p:ext>
            </p:extLst>
          </p:nvPr>
        </p:nvGraphicFramePr>
        <p:xfrm>
          <a:off x="704538" y="1348001"/>
          <a:ext cx="8315636" cy="5425440"/>
        </p:xfrm>
        <a:graphic>
          <a:graphicData uri="http://schemas.openxmlformats.org/drawingml/2006/table">
            <a:tbl>
              <a:tblPr/>
              <a:tblGrid>
                <a:gridCol w="2013262">
                  <a:extLst>
                    <a:ext uri="{9D8B030D-6E8A-4147-A177-3AD203B41FA5}">
                      <a16:colId xmlns:a16="http://schemas.microsoft.com/office/drawing/2014/main" val="1522443071"/>
                    </a:ext>
                  </a:extLst>
                </a:gridCol>
                <a:gridCol w="526694">
                  <a:extLst>
                    <a:ext uri="{9D8B030D-6E8A-4147-A177-3AD203B41FA5}">
                      <a16:colId xmlns:a16="http://schemas.microsoft.com/office/drawing/2014/main" val="1000301047"/>
                    </a:ext>
                  </a:extLst>
                </a:gridCol>
                <a:gridCol w="197058">
                  <a:extLst>
                    <a:ext uri="{9D8B030D-6E8A-4147-A177-3AD203B41FA5}">
                      <a16:colId xmlns:a16="http://schemas.microsoft.com/office/drawing/2014/main" val="189736688"/>
                    </a:ext>
                  </a:extLst>
                </a:gridCol>
                <a:gridCol w="919605">
                  <a:extLst>
                    <a:ext uri="{9D8B030D-6E8A-4147-A177-3AD203B41FA5}">
                      <a16:colId xmlns:a16="http://schemas.microsoft.com/office/drawing/2014/main" val="2038626381"/>
                    </a:ext>
                  </a:extLst>
                </a:gridCol>
                <a:gridCol w="760081">
                  <a:extLst>
                    <a:ext uri="{9D8B030D-6E8A-4147-A177-3AD203B41FA5}">
                      <a16:colId xmlns:a16="http://schemas.microsoft.com/office/drawing/2014/main" val="1125364825"/>
                    </a:ext>
                  </a:extLst>
                </a:gridCol>
                <a:gridCol w="825767">
                  <a:extLst>
                    <a:ext uri="{9D8B030D-6E8A-4147-A177-3AD203B41FA5}">
                      <a16:colId xmlns:a16="http://schemas.microsoft.com/office/drawing/2014/main" val="2711463693"/>
                    </a:ext>
                  </a:extLst>
                </a:gridCol>
                <a:gridCol w="781195">
                  <a:extLst>
                    <a:ext uri="{9D8B030D-6E8A-4147-A177-3AD203B41FA5}">
                      <a16:colId xmlns:a16="http://schemas.microsoft.com/office/drawing/2014/main" val="515098161"/>
                    </a:ext>
                  </a:extLst>
                </a:gridCol>
                <a:gridCol w="668590">
                  <a:extLst>
                    <a:ext uri="{9D8B030D-6E8A-4147-A177-3AD203B41FA5}">
                      <a16:colId xmlns:a16="http://schemas.microsoft.com/office/drawing/2014/main" val="1088828931"/>
                    </a:ext>
                  </a:extLst>
                </a:gridCol>
                <a:gridCol w="675628">
                  <a:extLst>
                    <a:ext uri="{9D8B030D-6E8A-4147-A177-3AD203B41FA5}">
                      <a16:colId xmlns:a16="http://schemas.microsoft.com/office/drawing/2014/main" val="2168772841"/>
                    </a:ext>
                  </a:extLst>
                </a:gridCol>
                <a:gridCol w="947756">
                  <a:extLst>
                    <a:ext uri="{9D8B030D-6E8A-4147-A177-3AD203B41FA5}">
                      <a16:colId xmlns:a16="http://schemas.microsoft.com/office/drawing/2014/main" val="2987580195"/>
                    </a:ext>
                  </a:extLst>
                </a:gridCol>
              </a:tblGrid>
              <a:tr h="3945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SAPS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Cases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Pedestrian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Driver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Passenger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M/Cyclist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Cyclist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Unknown Category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TOTAL Fatalities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734349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ALBERTON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07057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SPRINGS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83198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CARLETONVILLE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00303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MONDEOR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740928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MIDRAND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226876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DEUR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409120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VEREENIGING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629763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HONEYDEW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700315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GERMISTON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744176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KEMPTON PARK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120419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ROODEPOORT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914461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VANDERBIJLPARK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640792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BRAKPAN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108341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PRETORIA NORTH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96457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AKASIA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236373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DAWN PARK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92709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LYTTELTON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098663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ORANGE FARMS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598067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DIEPKLOOF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224566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ELDORADO PARK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559732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WESTONARIA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33011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BOKSBURG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228579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KRUGERSDORP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033884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PRETORIA CENTRAL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098802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596198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FLORIDA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579974"/>
                  </a:ext>
                </a:extLst>
              </a:tr>
              <a:tr h="147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KAGISO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726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441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4.7.1 Fatal Crash: Timeslot Trends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458753"/>
            <a:ext cx="6426199" cy="421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DID THIS MAKE NEWS?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79" y="1259101"/>
            <a:ext cx="7644451" cy="5391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7180" y="1223939"/>
            <a:ext cx="8136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HEAD -ON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6 VICTIMS KILLED ON N12  near Golden Highway, Saturday +-8pm, </a:t>
            </a:r>
          </a:p>
        </p:txBody>
      </p:sp>
    </p:spTree>
    <p:extLst>
      <p:ext uri="{BB962C8B-B14F-4D97-AF65-F5344CB8AC3E}">
        <p14:creationId xmlns:p14="http://schemas.microsoft.com/office/powerpoint/2010/main" val="1387809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4.7.2 Fatal Crash: Timeslot Trends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39" y="1558136"/>
            <a:ext cx="8343900" cy="3140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480" y="4975535"/>
            <a:ext cx="65724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Most Fatal Crashes occur: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Over the Weekend (Friday 6pm to Monday 2 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At night,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Morning Peak (5am to 8am)</a:t>
            </a:r>
          </a:p>
        </p:txBody>
      </p:sp>
    </p:spTree>
    <p:extLst>
      <p:ext uri="{BB962C8B-B14F-4D97-AF65-F5344CB8AC3E}">
        <p14:creationId xmlns:p14="http://schemas.microsoft.com/office/powerpoint/2010/main" val="2864378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5. Contributory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179" y="1319251"/>
            <a:ext cx="8013659" cy="52553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4800" dirty="0"/>
              <a:t>“FATAL CRASH STATISTICS can only be changed by influencing the GREY area”</a:t>
            </a:r>
          </a:p>
          <a:p>
            <a:pPr marL="0" indent="0">
              <a:buNone/>
            </a:pPr>
            <a:endParaRPr lang="en-ZA" sz="3600" dirty="0"/>
          </a:p>
          <a:p>
            <a:pPr marL="0" indent="0">
              <a:buNone/>
            </a:pPr>
            <a:endParaRPr lang="en-Z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3780956"/>
            <a:ext cx="3602324" cy="29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5. Contributory Factors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115" y="1392703"/>
            <a:ext cx="3699802" cy="3037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72"/>
          <a:stretch/>
        </p:blipFill>
        <p:spPr>
          <a:xfrm>
            <a:off x="4016673" y="2771335"/>
            <a:ext cx="5004166" cy="37490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20875313">
            <a:off x="6322661" y="3857705"/>
            <a:ext cx="2585007" cy="1355186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29707" y="5373857"/>
            <a:ext cx="857025" cy="908537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1171" y="4719233"/>
            <a:ext cx="3495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Fatal Crash inside </a:t>
            </a:r>
            <a:r>
              <a:rPr lang="en-US" sz="2400" dirty="0" err="1"/>
              <a:t>Benoni</a:t>
            </a:r>
            <a:r>
              <a:rPr lang="en-US" sz="2400" dirty="0"/>
              <a:t> CBD,</a:t>
            </a:r>
          </a:p>
          <a:p>
            <a:r>
              <a:rPr lang="en-US" sz="2400" dirty="0"/>
              <a:t>2 am, 2 Pedestrians Killed,</a:t>
            </a:r>
          </a:p>
          <a:p>
            <a:r>
              <a:rPr lang="en-US" sz="2400" dirty="0"/>
              <a:t>Driver Seriously injured</a:t>
            </a:r>
          </a:p>
          <a:p>
            <a:r>
              <a:rPr lang="en-US" sz="2400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1684348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5. Contributory Factors: PEDESTRIAN Behaviour</a:t>
            </a:r>
            <a:endParaRPr lang="en-ZA" dirty="0"/>
          </a:p>
        </p:txBody>
      </p:sp>
      <p:sp>
        <p:nvSpPr>
          <p:cNvPr id="8" name="Oval 7"/>
          <p:cNvSpPr/>
          <p:nvPr/>
        </p:nvSpPr>
        <p:spPr>
          <a:xfrm>
            <a:off x="5529707" y="5373857"/>
            <a:ext cx="857025" cy="908537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323" y="1259102"/>
            <a:ext cx="6830539" cy="53815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5095" y="1697050"/>
            <a:ext cx="6332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Common Scene: Pedestrians Killed on unlit roads next to informal settlements/ low income areas</a:t>
            </a:r>
          </a:p>
        </p:txBody>
      </p:sp>
    </p:spTree>
    <p:extLst>
      <p:ext uri="{BB962C8B-B14F-4D97-AF65-F5344CB8AC3E}">
        <p14:creationId xmlns:p14="http://schemas.microsoft.com/office/powerpoint/2010/main" val="3564004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906518" y="1461422"/>
            <a:ext cx="8069968" cy="4820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5. Contributory Factors: PEDESTRIAN Behaviour</a:t>
            </a:r>
            <a:endParaRPr lang="en-ZA" dirty="0"/>
          </a:p>
        </p:txBody>
      </p:sp>
      <p:sp>
        <p:nvSpPr>
          <p:cNvPr id="8" name="Oval 7"/>
          <p:cNvSpPr/>
          <p:nvPr/>
        </p:nvSpPr>
        <p:spPr>
          <a:xfrm>
            <a:off x="5529707" y="5373857"/>
            <a:ext cx="857025" cy="908537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253" y="1461421"/>
            <a:ext cx="6332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Toddler Killed at Informal Settlement: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Lack of Parental Supervision</a:t>
            </a:r>
          </a:p>
        </p:txBody>
      </p:sp>
    </p:spTree>
    <p:extLst>
      <p:ext uri="{BB962C8B-B14F-4D97-AF65-F5344CB8AC3E}">
        <p14:creationId xmlns:p14="http://schemas.microsoft.com/office/powerpoint/2010/main" val="2702091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371" y="1633926"/>
            <a:ext cx="8022920" cy="4751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5. Contributory Factors: PEDESTRIAN Behaviour</a:t>
            </a:r>
            <a:endParaRPr lang="en-ZA" dirty="0"/>
          </a:p>
        </p:txBody>
      </p:sp>
      <p:sp>
        <p:nvSpPr>
          <p:cNvPr id="8" name="Oval 7"/>
          <p:cNvSpPr/>
          <p:nvPr/>
        </p:nvSpPr>
        <p:spPr>
          <a:xfrm>
            <a:off x="3605063" y="3724939"/>
            <a:ext cx="1365768" cy="908537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30450" y="5560356"/>
            <a:ext cx="7567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Vulnerable Road users: Waste Recyclers</a:t>
            </a:r>
          </a:p>
        </p:txBody>
      </p:sp>
    </p:spTree>
    <p:extLst>
      <p:ext uri="{BB962C8B-B14F-4D97-AF65-F5344CB8AC3E}">
        <p14:creationId xmlns:p14="http://schemas.microsoft.com/office/powerpoint/2010/main" val="4176971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5. Contributory Factors: Driver Conduct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1007180" y="1438816"/>
            <a:ext cx="7582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following Fatal Head-On Crash noted for key elements in fatal crashes: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illegal / unsafe overtaking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Suspected use of Drugs / Intoxicants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Failure to comply with Child Safety Restraint laws </a:t>
            </a:r>
          </a:p>
        </p:txBody>
      </p:sp>
    </p:spTree>
    <p:extLst>
      <p:ext uri="{BB962C8B-B14F-4D97-AF65-F5344CB8AC3E}">
        <p14:creationId xmlns:p14="http://schemas.microsoft.com/office/powerpoint/2010/main" val="3962209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5. Contributory Factors: Driver Conduct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842" y="1535011"/>
            <a:ext cx="8447158" cy="42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97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5. Contributory Factors: Driver Conduct</a:t>
            </a:r>
            <a:endParaRPr lang="en-ZA" dirty="0"/>
          </a:p>
        </p:txBody>
      </p:sp>
      <p:sp>
        <p:nvSpPr>
          <p:cNvPr id="8" name="Oval 7"/>
          <p:cNvSpPr/>
          <p:nvPr/>
        </p:nvSpPr>
        <p:spPr>
          <a:xfrm>
            <a:off x="5529707" y="5373857"/>
            <a:ext cx="857025" cy="908537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940" y="2265029"/>
            <a:ext cx="8499423" cy="40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10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5. Contributory Factors: Driver Conduct</a:t>
            </a:r>
            <a:endParaRPr lang="en-ZA" dirty="0"/>
          </a:p>
        </p:txBody>
      </p:sp>
      <p:sp>
        <p:nvSpPr>
          <p:cNvPr id="8" name="Oval 7"/>
          <p:cNvSpPr/>
          <p:nvPr/>
        </p:nvSpPr>
        <p:spPr>
          <a:xfrm>
            <a:off x="5529707" y="5373857"/>
            <a:ext cx="857025" cy="908537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333" y="1558977"/>
            <a:ext cx="7326217" cy="48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6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ZA" dirty="0"/>
              <a:t>Purpose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Fatal Crash Data Processes 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Profile: Gauteng Road Users, Vehicles, Area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Fatal Crash Trends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Contributory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Recommendations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82771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5. Contributory Factors: Driver Conduct</a:t>
            </a:r>
            <a:endParaRPr lang="en-ZA" dirty="0"/>
          </a:p>
        </p:txBody>
      </p:sp>
      <p:sp>
        <p:nvSpPr>
          <p:cNvPr id="8" name="Oval 7"/>
          <p:cNvSpPr/>
          <p:nvPr/>
        </p:nvSpPr>
        <p:spPr>
          <a:xfrm>
            <a:off x="5529707" y="5373857"/>
            <a:ext cx="857025" cy="908537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80" y="1503901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31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5. Contributory Factors (National Stats 2018)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179" y="6186383"/>
            <a:ext cx="8013659" cy="46734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800" dirty="0">
                <a:hlinkClick r:id="rId2"/>
              </a:rPr>
              <a:t>*http://www.rtmc.co.za/images/rtmc/docs/traffic_reports/calendar/calendar_jan_dec_2018.pdf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40"/>
          <a:stretch/>
        </p:blipFill>
        <p:spPr>
          <a:xfrm>
            <a:off x="1041225" y="1487668"/>
            <a:ext cx="7694812" cy="450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9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5. Contributory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179" y="1319251"/>
            <a:ext cx="8013659" cy="5255382"/>
          </a:xfrm>
        </p:spPr>
        <p:txBody>
          <a:bodyPr>
            <a:normAutofit/>
          </a:bodyPr>
          <a:lstStyle/>
          <a:p>
            <a:r>
              <a:rPr lang="en-ZA" sz="3600" dirty="0"/>
              <a:t>Alcohol Abuse by Pedestrians and Drivers</a:t>
            </a:r>
          </a:p>
          <a:p>
            <a:r>
              <a:rPr lang="en-ZA" sz="3600" dirty="0"/>
              <a:t>Lack of Proper Seatbelt Use by all vehicle occupants</a:t>
            </a:r>
          </a:p>
          <a:p>
            <a:r>
              <a:rPr lang="en-ZA" sz="3600" dirty="0"/>
              <a:t>Deployment vs Priority Timeslots:</a:t>
            </a:r>
          </a:p>
          <a:p>
            <a:pPr lvl="1"/>
            <a:r>
              <a:rPr lang="en-ZA" sz="3200" dirty="0"/>
              <a:t>Decreased traffic enforcement resources at night and weekends</a:t>
            </a:r>
          </a:p>
          <a:p>
            <a:pPr lvl="1"/>
            <a:r>
              <a:rPr lang="en-ZA" sz="3200" dirty="0"/>
              <a:t>Lack of 24/7 Deployment by some authorities</a:t>
            </a:r>
          </a:p>
        </p:txBody>
      </p:sp>
    </p:spTree>
    <p:extLst>
      <p:ext uri="{BB962C8B-B14F-4D97-AF65-F5344CB8AC3E}">
        <p14:creationId xmlns:p14="http://schemas.microsoft.com/office/powerpoint/2010/main" val="61717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5. Contributory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179" y="1319251"/>
            <a:ext cx="8013659" cy="5255382"/>
          </a:xfrm>
        </p:spPr>
        <p:txBody>
          <a:bodyPr>
            <a:normAutofit fontScale="92500" lnSpcReduction="10000"/>
          </a:bodyPr>
          <a:lstStyle/>
          <a:p>
            <a:r>
              <a:rPr lang="en-ZA" sz="2800" dirty="0"/>
              <a:t>Roadblocks Impact:</a:t>
            </a:r>
          </a:p>
          <a:p>
            <a:pPr lvl="1"/>
            <a:r>
              <a:rPr lang="en-ZA" sz="2400" dirty="0"/>
              <a:t>Revenue collection vs Priority Hazardous locations</a:t>
            </a:r>
          </a:p>
          <a:p>
            <a:pPr lvl="1"/>
            <a:r>
              <a:rPr lang="en-ZA" sz="2400" dirty="0"/>
              <a:t>Festive and Easter Peak traffic days affected by congestion on Freeways due to Roadblocks. Has a ripple effect, post roadblock areas, </a:t>
            </a:r>
            <a:r>
              <a:rPr lang="en-ZA" sz="2400" dirty="0" err="1"/>
              <a:t>eg</a:t>
            </a:r>
            <a:r>
              <a:rPr lang="en-ZA" sz="2400" dirty="0"/>
              <a:t>. Speeding, fatigue, illegal U-turns, </a:t>
            </a:r>
            <a:r>
              <a:rPr lang="en-ZA" sz="2400" dirty="0" err="1"/>
              <a:t>etc</a:t>
            </a:r>
            <a:endParaRPr lang="en-ZA" sz="2400" dirty="0"/>
          </a:p>
          <a:p>
            <a:r>
              <a:rPr lang="en-ZA" sz="2800" dirty="0"/>
              <a:t>Traffic Law Enforcement Operations Focus:</a:t>
            </a:r>
          </a:p>
          <a:p>
            <a:pPr lvl="1"/>
            <a:r>
              <a:rPr lang="en-ZA" sz="2400" dirty="0"/>
              <a:t>Overall output favours non-moving violations, </a:t>
            </a:r>
            <a:r>
              <a:rPr lang="en-ZA" sz="2400" dirty="0" err="1"/>
              <a:t>eg</a:t>
            </a:r>
            <a:r>
              <a:rPr lang="en-ZA" sz="2400" dirty="0"/>
              <a:t>. Documentation, minor defects</a:t>
            </a:r>
          </a:p>
          <a:p>
            <a:pPr lvl="1"/>
            <a:r>
              <a:rPr lang="en-ZA" sz="2400" dirty="0"/>
              <a:t>Automated Speed Enforcement impact on moving violations needs reassessment , </a:t>
            </a:r>
            <a:r>
              <a:rPr lang="en-ZA" sz="2400" dirty="0" err="1"/>
              <a:t>eg</a:t>
            </a:r>
            <a:r>
              <a:rPr lang="en-ZA" sz="2400" dirty="0"/>
              <a:t>. Hidden Cameras, lack of Permanent Cameras, deterrent effect</a:t>
            </a:r>
          </a:p>
          <a:p>
            <a:pPr lvl="1"/>
            <a:r>
              <a:rPr lang="en-ZA" sz="2400" dirty="0"/>
              <a:t>The dual role of Traffic / Metro Police agencies versus Road Safety Needs. (Crime Prevention vs Road Traffic Policing)</a:t>
            </a:r>
          </a:p>
          <a:p>
            <a:pPr lvl="1"/>
            <a:r>
              <a:rPr lang="en-ZA" sz="2400" dirty="0"/>
              <a:t>Overall lack of coordination + accountability in relation to traffic law enforcement operations.</a:t>
            </a:r>
          </a:p>
        </p:txBody>
      </p:sp>
    </p:spTree>
    <p:extLst>
      <p:ext uri="{BB962C8B-B14F-4D97-AF65-F5344CB8AC3E}">
        <p14:creationId xmlns:p14="http://schemas.microsoft.com/office/powerpoint/2010/main" val="192048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6.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181" y="1259100"/>
            <a:ext cx="8008902" cy="5598899"/>
          </a:xfrm>
        </p:spPr>
        <p:txBody>
          <a:bodyPr>
            <a:normAutofit/>
          </a:bodyPr>
          <a:lstStyle/>
          <a:p>
            <a:r>
              <a:rPr lang="en-ZA" sz="2800" dirty="0"/>
              <a:t>Implementing 24/7 Visible Traffic Enforcement across the province.</a:t>
            </a:r>
          </a:p>
          <a:p>
            <a:r>
              <a:rPr lang="en-ZA" sz="2800" dirty="0"/>
              <a:t>Prioritise Offence focussing on moving violation, seatbelt use by all occupants, </a:t>
            </a:r>
            <a:r>
              <a:rPr lang="en-ZA" sz="2800" dirty="0" err="1"/>
              <a:t>Cellphone</a:t>
            </a:r>
            <a:r>
              <a:rPr lang="en-ZA" sz="2800" dirty="0"/>
              <a:t> usage.</a:t>
            </a:r>
          </a:p>
          <a:p>
            <a:r>
              <a:rPr lang="en-ZA" sz="2800" dirty="0"/>
              <a:t>Make Road Safety a daily focus area for:</a:t>
            </a:r>
          </a:p>
          <a:p>
            <a:pPr lvl="1"/>
            <a:r>
              <a:rPr lang="en-ZA" sz="2400" dirty="0"/>
              <a:t>Education</a:t>
            </a:r>
          </a:p>
          <a:p>
            <a:pPr lvl="1"/>
            <a:r>
              <a:rPr lang="en-ZA" sz="2400" dirty="0"/>
              <a:t>Media Coverage of Fatal / Serious Crashes</a:t>
            </a:r>
          </a:p>
          <a:p>
            <a:r>
              <a:rPr lang="en-ZA" sz="2800" dirty="0"/>
              <a:t>Roadblocks locations and timeframes should focus on problem areas especially within the URBAN environment INSTEAD of causing congestion that have a ripple effect on crashes / offences on Freeways.</a:t>
            </a:r>
          </a:p>
        </p:txBody>
      </p:sp>
    </p:spTree>
    <p:extLst>
      <p:ext uri="{BB962C8B-B14F-4D97-AF65-F5344CB8AC3E}">
        <p14:creationId xmlns:p14="http://schemas.microsoft.com/office/powerpoint/2010/main" val="943618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955" y="5910527"/>
            <a:ext cx="8013659" cy="5255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Did anyone focus on the glass &gt; Delivery methods?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98" y="1415478"/>
            <a:ext cx="73342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70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i="1" dirty="0"/>
              <a:t>“The pessimist complains about the wind. The optimist expects it to change. The leader adjusts the sails” </a:t>
            </a:r>
            <a:r>
              <a:rPr lang="en-US" dirty="0"/>
              <a:t>-  John Maxwell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7434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a summary of Fatal Road Crash Statistics for Gauteng for the 2019 Road Safety Seminar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9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</a:t>
            </a:r>
            <a:r>
              <a:rPr lang="en-ZA" dirty="0"/>
              <a:t>Fatal Crash Data Processes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“Ordinarily” a Fatal Road Traffic Crash is registered as a criminal case for Investigation at South African Police Service as a</a:t>
            </a:r>
          </a:p>
          <a:p>
            <a:pPr marL="0" indent="0">
              <a:buNone/>
            </a:pPr>
            <a:r>
              <a:rPr lang="en-US" dirty="0"/>
              <a:t>    “ Culpable Homicide by Motor Vehicle”</a:t>
            </a:r>
          </a:p>
          <a:p>
            <a:r>
              <a:rPr lang="en-US" dirty="0"/>
              <a:t>Fatal Crash data is sourced by GDCS (CACU – Central Accident Capturing Unit) and RTMC for statistical analysis</a:t>
            </a:r>
          </a:p>
          <a:p>
            <a:r>
              <a:rPr lang="en-US" dirty="0"/>
              <a:t>The 30 day window period applies to Fatal Crash data to allow for addition of cases where victims die later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9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</a:t>
            </a:r>
            <a:r>
              <a:rPr lang="en-ZA" dirty="0"/>
              <a:t>Fatal Crash Data Processes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21"/>
          <a:stretch/>
        </p:blipFill>
        <p:spPr>
          <a:xfrm>
            <a:off x="126609" y="1420837"/>
            <a:ext cx="8894230" cy="53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7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3. Profile: Gauteng Road Users, Vehicles,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Gauteng only accounts for 1.4% of the total land surface area in South Africa. </a:t>
            </a:r>
          </a:p>
          <a:p>
            <a:pPr lvl="0"/>
            <a:r>
              <a:rPr lang="en-US" dirty="0"/>
              <a:t>1 out of every 4 Persons reside in reside in Gauteng. Each of the over 14 millions persons is a road user</a:t>
            </a:r>
          </a:p>
          <a:p>
            <a:pPr lvl="0"/>
            <a:r>
              <a:rPr lang="en-US" dirty="0"/>
              <a:t>As per RTMC State of Road Safety 2018 </a:t>
            </a:r>
            <a:r>
              <a:rPr lang="en-US" dirty="0" err="1"/>
              <a:t>Calender</a:t>
            </a:r>
            <a:r>
              <a:rPr lang="en-US" dirty="0"/>
              <a:t> Report, Gauteng had:</a:t>
            </a:r>
          </a:p>
          <a:p>
            <a:pPr lvl="1"/>
            <a:r>
              <a:rPr lang="en-US" b="1" dirty="0"/>
              <a:t>38,5%  (</a:t>
            </a:r>
            <a:r>
              <a:rPr lang="en-US" dirty="0"/>
              <a:t>4,795,503) of all Registered Motor Vehicles with Unlicensed vehicles = 208,374 </a:t>
            </a:r>
          </a:p>
          <a:p>
            <a:pPr lvl="1"/>
            <a:r>
              <a:rPr lang="en-GB" b="1" dirty="0"/>
              <a:t>34,7%</a:t>
            </a:r>
            <a:r>
              <a:rPr lang="en-GB" dirty="0"/>
              <a:t> (4,533,979) Driving Licences were issued, and 837,725 DL cards expired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7618" y="6550223"/>
            <a:ext cx="725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2"/>
              </a:rPr>
              <a:t>*http://www.rtmc.co.za/images/rtmc/docs/traffic_reports/calendar/calendar_jan_dec_2018.pdf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22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Fatal Crash Trends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NOTE: </a:t>
            </a:r>
          </a:p>
          <a:p>
            <a:r>
              <a:rPr lang="en-US" dirty="0"/>
              <a:t>Analysis provided is as per internal available Fatal Crash Data sourced by the Central Accident Capturing Unit (CACU) within GDCS.</a:t>
            </a:r>
          </a:p>
          <a:p>
            <a:r>
              <a:rPr lang="en-US" dirty="0"/>
              <a:t>The provision of Fatal Crash data is noted with appreciation from colleagues within crash investigation of JMPD, EMPD and SAPS.</a:t>
            </a:r>
          </a:p>
          <a:p>
            <a:r>
              <a:rPr lang="en-US" dirty="0"/>
              <a:t>As per protocols only RTMC publish final Road Crash Statistics for public viewing.</a:t>
            </a:r>
          </a:p>
        </p:txBody>
      </p:sp>
    </p:spTree>
    <p:extLst>
      <p:ext uri="{BB962C8B-B14F-4D97-AF65-F5344CB8AC3E}">
        <p14:creationId xmlns:p14="http://schemas.microsoft.com/office/powerpoint/2010/main" val="374158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4.1 Fatal Crash Trends: Annual Summary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668499"/>
              </p:ext>
            </p:extLst>
          </p:nvPr>
        </p:nvGraphicFramePr>
        <p:xfrm>
          <a:off x="1006475" y="1412875"/>
          <a:ext cx="7504479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479">
                  <a:extLst>
                    <a:ext uri="{9D8B030D-6E8A-4147-A177-3AD203B41FA5}">
                      <a16:colId xmlns:a16="http://schemas.microsoft.com/office/drawing/2014/main" val="1011163418"/>
                    </a:ext>
                  </a:extLst>
                </a:gridCol>
                <a:gridCol w="2409987">
                  <a:extLst>
                    <a:ext uri="{9D8B030D-6E8A-4147-A177-3AD203B41FA5}">
                      <a16:colId xmlns:a16="http://schemas.microsoft.com/office/drawing/2014/main" val="3608387825"/>
                    </a:ext>
                  </a:extLst>
                </a:gridCol>
                <a:gridCol w="2162013">
                  <a:extLst>
                    <a:ext uri="{9D8B030D-6E8A-4147-A177-3AD203B41FA5}">
                      <a16:colId xmlns:a16="http://schemas.microsoft.com/office/drawing/2014/main" val="1022972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n-lt"/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n-lt"/>
                        </a:rPr>
                        <a:t>Fatal Crashes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+mn-lt"/>
                        </a:rPr>
                        <a:t>Fatalities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293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n-lt"/>
                        </a:rPr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2,051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70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n-lt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2,413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76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n-lt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2,584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19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n-lt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2,567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25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n-lt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2,506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373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aseline="0" dirty="0">
                          <a:latin typeface="+mn-lt"/>
                        </a:rPr>
                        <a:t>2019 </a:t>
                      </a:r>
                      <a:r>
                        <a:rPr lang="en-US" sz="3200" dirty="0">
                          <a:latin typeface="+mn-lt"/>
                        </a:rPr>
                        <a:t>Jan – *Oct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2,155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101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+mn-lt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12,875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14,276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116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506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PG Document" ma:contentTypeID="0x010100B67F6B36DABEB9418C5703D161F5F278007E5128AE1B75254495F7BED96FED1A33" ma:contentTypeVersion="20" ma:contentTypeDescription="GPG Document" ma:contentTypeScope="" ma:versionID="10050ff54b4b4397df786be0add132dc">
  <xsd:schema xmlns:xsd="http://www.w3.org/2001/XMLSchema" xmlns:xs="http://www.w3.org/2001/XMLSchema" xmlns:p="http://schemas.microsoft.com/office/2006/metadata/properties" xmlns:ns2="717b7141-7f23-42af-b22b-c0c60267f442" targetNamespace="http://schemas.microsoft.com/office/2006/metadata/properties" ma:root="true" ma:fieldsID="99824958980de4db601bdf1181fb5f36" ns2:_="">
    <xsd:import namespace="717b7141-7f23-42af-b22b-c0c60267f442"/>
    <xsd:element name="properties">
      <xsd:complexType>
        <xsd:sequence>
          <xsd:element name="documentManagement">
            <xsd:complexType>
              <xsd:all>
                <xsd:element ref="ns2:ShortDescription" minOccurs="0"/>
                <xsd:element ref="ns2:LongDescription" minOccurs="0"/>
                <xsd:element ref="ns2:GPGRelatedItems" minOccurs="0"/>
                <xsd:element ref="ns2:GPGAuthor"/>
                <xsd:element ref="ns2:GPGPublishedDate" minOccurs="0"/>
                <xsd:element ref="ns2:GPGPinned" minOccurs="0"/>
                <xsd:element ref="ns2:Publish"/>
                <xsd:element ref="ns2:TaxKeywordTaxHTField" minOccurs="0"/>
                <xsd:element ref="ns2:p91fb22744e049aeb6162be868c49623" minOccurs="0"/>
                <xsd:element ref="ns2:TaxCatchAllLabel" minOccurs="0"/>
                <xsd:element ref="ns2:b1109b75629b44379794e795be35aa32" minOccurs="0"/>
                <xsd:element ref="ns2:m1277dd290534f34a1857b2ad139f533" minOccurs="0"/>
                <xsd:element ref="ns2:b3ca1afc04214caabd4c59d0f833b9e8" minOccurs="0"/>
                <xsd:element ref="ns2:a2b5a463018346989bc308b766cf193d" minOccurs="0"/>
                <xsd:element ref="ns2:o89be4ab3f304157a0badcb897af9b4e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b7141-7f23-42af-b22b-c0c60267f442" elementFormDefault="qualified">
    <xsd:import namespace="http://schemas.microsoft.com/office/2006/documentManagement/types"/>
    <xsd:import namespace="http://schemas.microsoft.com/office/infopath/2007/PartnerControls"/>
    <xsd:element name="ShortDescription" ma:index="2" nillable="true" ma:displayName="Short Description" ma:format="None" ma:internalName="ShortDescription">
      <xsd:simpleType>
        <xsd:restriction base="dms:Text"/>
      </xsd:simpleType>
    </xsd:element>
    <xsd:element name="LongDescription" ma:index="3" nillable="true" ma:displayName="Long Description" ma:format="None" ma:internalName="LongDescription">
      <xsd:simpleType>
        <xsd:restriction base="dms:Note"/>
      </xsd:simpleType>
    </xsd:element>
    <xsd:element name="GPGRelatedItems" ma:index="4" nillable="true" ma:displayName="GPG Related Items" ma:format="None" ma:internalName="GPGRelatedItems">
      <xsd:simpleType>
        <xsd:restriction base="dms:Note"/>
      </xsd:simpleType>
    </xsd:element>
    <xsd:element name="GPGAuthor" ma:index="5" ma:displayName="GPG Author" ma:format="PeopleOnly" ma:internalName="GPG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PGPublishedDate" ma:index="7" nillable="true" ma:displayName="Published Date" ma:default="[today]" ma:format="DateOnly" ma:internalName="GPGPublishedDate">
      <xsd:simpleType>
        <xsd:restriction base="dms:DateTime"/>
      </xsd:simpleType>
    </xsd:element>
    <xsd:element name="GPGPinned" ma:index="8" nillable="true" ma:displayName="Pinned" ma:default="0" ma:internalName="GPGPinned">
      <xsd:simpleType>
        <xsd:restriction base="dms:Boolean"/>
      </xsd:simpleType>
    </xsd:element>
    <xsd:element name="Publish" ma:index="15" ma:displayName="Publish" ma:internalName="Publish">
      <xsd:simpleType>
        <xsd:restriction base="dms:Choice">
          <xsd:enumeration value="Show on both Citizens Portal and Mobile (default)"/>
          <xsd:enumeration value="Show on Citizens Portal"/>
          <xsd:enumeration value="Show on Mobile"/>
          <xsd:enumeration value="Hidden"/>
        </xsd:restriction>
      </xsd:simple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161ce519-5e86-4309-bcb7-f7b616b1ede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p91fb22744e049aeb6162be868c49623" ma:index="22" nillable="true" ma:taxonomy="true" ma:internalName="p91fb22744e049aeb6162be868c49623" ma:taxonomyFieldName="GPGLifeEvents" ma:displayName="GPG Life Events" ma:fieldId="{991fb227-44e0-49ae-b616-2be868c49623}" ma:taxonomyMulti="true" ma:sspId="161ce519-5e86-4309-bcb7-f7b616b1ede8" ma:termSetId="cba165f9-9d13-411b-adea-ec56876cdf4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d4d9e212-5efa-415c-8caa-34abb3d334e0}" ma:internalName="TaxCatchAllLabel" ma:readOnly="true" ma:showField="CatchAllDataLabel" ma:web="dfc05906-f4cd-420c-9b59-042d909462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1109b75629b44379794e795be35aa32" ma:index="24" nillable="true" ma:taxonomy="true" ma:internalName="b1109b75629b44379794e795be35aa32" ma:taxonomyFieldName="GPGPersonas" ma:displayName="GPG Personas" ma:fieldId="{b1109b75-629b-4437-9794-e795be35aa32}" ma:taxonomyMulti="true" ma:sspId="161ce519-5e86-4309-bcb7-f7b616b1ede8" ma:termSetId="1706685e-e244-41be-8f56-79afc092c5f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1277dd290534f34a1857b2ad139f533" ma:index="25" nillable="true" ma:taxonomy="true" ma:internalName="m1277dd290534f34a1857b2ad139f533" ma:taxonomyFieldName="GPGMunicipality" ma:displayName="GPG Municipality" ma:fieldId="{61277dd2-9053-4f34-a185-7b2ad139f533}" ma:taxonomyMulti="true" ma:sspId="161ce519-5e86-4309-bcb7-f7b616b1ede8" ma:termSetId="517b5f04-968a-4c28-84ed-93c4bf5e43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3ca1afc04214caabd4c59d0f833b9e8" ma:index="26" nillable="true" ma:taxonomy="true" ma:internalName="b3ca1afc04214caabd4c59d0f833b9e8" ma:taxonomyFieldName="GPGTopics" ma:displayName="GPG Topics" ma:fieldId="{b3ca1afc-0421-4caa-bd4c-59d0f833b9e8}" ma:taxonomyMulti="true" ma:sspId="161ce519-5e86-4309-bcb7-f7b616b1ede8" ma:termSetId="851da418-158d-4585-9599-b16d04a89b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2b5a463018346989bc308b766cf193d" ma:index="27" nillable="true" ma:taxonomy="true" ma:internalName="a2b5a463018346989bc308b766cf193d" ma:taxonomyFieldName="GPGDepartment" ma:displayName="GPG Department" ma:fieldId="{a2b5a463-0183-4698-9bc3-08b766cf193d}" ma:taxonomyMulti="true" ma:sspId="161ce519-5e86-4309-bcb7-f7b616b1ede8" ma:termSetId="b26f7d84-91a6-47b6-9b9a-01a387388a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89be4ab3f304157a0badcb897af9b4e" ma:index="28" ma:taxonomy="true" ma:internalName="o89be4ab3f304157a0badcb897af9b4e" ma:taxonomyFieldName="GPGDocumentCategory" ma:displayName="Category" ma:fieldId="{889be4ab-3f30-4157-a0ba-dcb897af9b4e}" ma:taxonomyMulti="true" ma:sspId="161ce519-5e86-4309-bcb7-f7b616b1ede8" ma:termSetId="7093908c-474b-4b36-a385-956151799af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9" nillable="true" ma:displayName="Taxonomy Catch All Column" ma:hidden="true" ma:list="{d4d9e212-5efa-415c-8caa-34abb3d334e0}" ma:internalName="TaxCatchAll" ma:showField="CatchAllData" ma:web="dfc05906-f4cd-420c-9b59-042d909462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61ce519-5e86-4309-bcb7-f7b616b1ede8" ContentTypeId="0x010100B67F6B36DABEB9418C5703D161F5F278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PGPinned xmlns="717b7141-7f23-42af-b22b-c0c60267f442">false</GPGPinned>
    <GPGPublishedDate xmlns="717b7141-7f23-42af-b22b-c0c60267f442">2019-11-06T23:00:00+00:00</GPGPublishedDate>
    <o89be4ab3f304157a0badcb897af9b4e xmlns="717b7141-7f23-42af-b22b-c0c60267f4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Reports, plans, strategies</TermName>
          <TermId xmlns="http://schemas.microsoft.com/office/infopath/2007/PartnerControls">a3a5cbce-ccab-4200-a100-46a4b1a13216</TermId>
        </TermInfo>
      </Terms>
    </o89be4ab3f304157a0badcb897af9b4e>
    <TaxCatchAll xmlns="717b7141-7f23-42af-b22b-c0c60267f442">
      <Value>62</Value>
      <Value>14</Value>
      <Value>13</Value>
      <Value>12</Value>
      <Value>11</Value>
      <Value>10</Value>
      <Value>909</Value>
      <Value>36</Value>
      <Value>2</Value>
      <Value>1</Value>
    </TaxCatchAll>
    <b1109b75629b44379794e795be35aa32 xmlns="717b7141-7f23-42af-b22b-c0c60267f4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Business Person</TermName>
          <TermId xmlns="http://schemas.microsoft.com/office/infopath/2007/PartnerControls">371b71d8-21f2-4477-962f-f3116528c86d</TermId>
        </TermInfo>
        <TermInfo xmlns="http://schemas.microsoft.com/office/infopath/2007/PartnerControls">
          <TermName xmlns="http://schemas.microsoft.com/office/infopath/2007/PartnerControls">Investor</TermName>
          <TermId xmlns="http://schemas.microsoft.com/office/infopath/2007/PartnerControls">d96e14c8-a3b8-4de2-9388-dd1fc81341e8</TermId>
        </TermInfo>
        <TermInfo xmlns="http://schemas.microsoft.com/office/infopath/2007/PartnerControls">
          <TermName xmlns="http://schemas.microsoft.com/office/infopath/2007/PartnerControls">Disablities</TermName>
          <TermId xmlns="http://schemas.microsoft.com/office/infopath/2007/PartnerControls">88b9eff6-1878-4948-bbab-c2190ca73d32</TermId>
        </TermInfo>
        <TermInfo xmlns="http://schemas.microsoft.com/office/infopath/2007/PartnerControls">
          <TermName xmlns="http://schemas.microsoft.com/office/infopath/2007/PartnerControls">Parent</TermName>
          <TermId xmlns="http://schemas.microsoft.com/office/infopath/2007/PartnerControls">6018ed53-6274-473b-a7f3-692b98511ce2</TermId>
        </TermInfo>
        <TermInfo xmlns="http://schemas.microsoft.com/office/infopath/2007/PartnerControls">
          <TermName xmlns="http://schemas.microsoft.com/office/infopath/2007/PartnerControls">Student</TermName>
          <TermId xmlns="http://schemas.microsoft.com/office/infopath/2007/PartnerControls">31791b3d-d012-4449-8842-8911a2fce990</TermId>
        </TermInfo>
      </Terms>
    </b1109b75629b44379794e795be35aa32>
    <m1277dd290534f34a1857b2ad139f533 xmlns="717b7141-7f23-42af-b22b-c0c60267f4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Municipalities</TermName>
          <TermId xmlns="http://schemas.microsoft.com/office/infopath/2007/PartnerControls">6b95750f-93a4-4398-9bde-c8d6eaff1cc0</TermId>
        </TermInfo>
      </Terms>
    </m1277dd290534f34a1857b2ad139f533>
    <ShortDescription xmlns="717b7141-7f23-42af-b22b-c0c60267f442">GP ROAD FATALITIES - GPDRT Road Safety Summit 20191104</ShortDescription>
    <b3ca1afc04214caabd4c59d0f833b9e8 xmlns="717b7141-7f23-42af-b22b-c0c60267f4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Driving, transport and roads</TermName>
          <TermId xmlns="http://schemas.microsoft.com/office/infopath/2007/PartnerControls">c684a624-22da-45ab-8658-e4f5c96e5147</TermId>
        </TermInfo>
      </Terms>
    </b3ca1afc04214caabd4c59d0f833b9e8>
    <GPGRelatedItems xmlns="717b7141-7f23-42af-b22b-c0c60267f442" xsi:nil="true"/>
    <LongDescription xmlns="717b7141-7f23-42af-b22b-c0c60267f442">&lt;div class="ExternalClass200B6AFEDAF5413DAC5DB7518D119841"&gt;GP ROAD FATALITIES - GPDRT Road Safety Summit 20191104&lt;/div&gt;</LongDescription>
    <Publish xmlns="717b7141-7f23-42af-b22b-c0c60267f442">Show on both Citizens Portal and Mobile (default)</Publish>
    <p91fb22744e049aeb6162be868c49623 xmlns="717b7141-7f23-42af-b22b-c0c60267f442">
      <Terms xmlns="http://schemas.microsoft.com/office/infopath/2007/PartnerControls"/>
    </p91fb22744e049aeb6162be868c49623>
    <GPGAuthor xmlns="717b7141-7f23-42af-b22b-c0c60267f442">
      <UserInfo>
        <DisplayName>Department of Roads and Transport</DisplayName>
        <AccountId>32</AccountId>
        <AccountType/>
      </UserInfo>
    </GPGAuthor>
    <a2b5a463018346989bc308b766cf193d xmlns="717b7141-7f23-42af-b22b-c0c60267f4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Department of Roads and Transport</TermName>
          <TermId xmlns="http://schemas.microsoft.com/office/infopath/2007/PartnerControls">4ca25ef3-bead-4f04-a5d6-bfb6799100ab</TermId>
        </TermInfo>
      </Terms>
    </a2b5a463018346989bc308b766cf193d>
    <TaxKeywordTaxHTField xmlns="717b7141-7f23-42af-b22b-c0c60267f4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Road safety seminar</TermName>
          <TermId xmlns="http://schemas.microsoft.com/office/infopath/2007/PartnerControls">21823698-e0f8-4f21-b51d-d8d3b20a19d7</TermId>
        </TermInfo>
      </Terms>
    </TaxKeywordTaxHTField>
  </documentManagement>
</p:properties>
</file>

<file path=customXml/itemProps1.xml><?xml version="1.0" encoding="utf-8"?>
<ds:datastoreItem xmlns:ds="http://schemas.openxmlformats.org/officeDocument/2006/customXml" ds:itemID="{9C4A034F-8C85-481E-AC78-C4FF95C498C5}"/>
</file>

<file path=customXml/itemProps2.xml><?xml version="1.0" encoding="utf-8"?>
<ds:datastoreItem xmlns:ds="http://schemas.openxmlformats.org/officeDocument/2006/customXml" ds:itemID="{9D0BDEB3-92F2-4A9C-9ACA-F9604A9911E3}"/>
</file>

<file path=customXml/itemProps3.xml><?xml version="1.0" encoding="utf-8"?>
<ds:datastoreItem xmlns:ds="http://schemas.openxmlformats.org/officeDocument/2006/customXml" ds:itemID="{B1EBFD42-5605-4CB4-811C-28A2D98644E1}"/>
</file>

<file path=customXml/itemProps4.xml><?xml version="1.0" encoding="utf-8"?>
<ds:datastoreItem xmlns:ds="http://schemas.openxmlformats.org/officeDocument/2006/customXml" ds:itemID="{B9706D91-5C1A-4F68-A5D6-E056BA456644}"/>
</file>

<file path=docProps/app.xml><?xml version="1.0" encoding="utf-8"?>
<Properties xmlns="http://schemas.openxmlformats.org/officeDocument/2006/extended-properties" xmlns:vt="http://schemas.openxmlformats.org/officeDocument/2006/docPropsVTypes">
  <TotalTime>13151</TotalTime>
  <Words>1474</Words>
  <Application>Microsoft Office PowerPoint</Application>
  <PresentationFormat>On-screen Show (4:3)</PresentationFormat>
  <Paragraphs>662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Agency FB</vt:lpstr>
      <vt:lpstr>Arial</vt:lpstr>
      <vt:lpstr>Calibri</vt:lpstr>
      <vt:lpstr>Office Theme</vt:lpstr>
      <vt:lpstr>PowerPoint Presentation</vt:lpstr>
      <vt:lpstr>DID THIS MAKE NEWS?</vt:lpstr>
      <vt:lpstr>CONTENTS</vt:lpstr>
      <vt:lpstr>1. Purpose</vt:lpstr>
      <vt:lpstr>2. Fatal Crash Data Processes </vt:lpstr>
      <vt:lpstr>2. Fatal Crash Data Processes </vt:lpstr>
      <vt:lpstr>3. Profile: Gauteng Road Users, Vehicles, Area</vt:lpstr>
      <vt:lpstr>4. Fatal Crash Trends</vt:lpstr>
      <vt:lpstr>4.1 Fatal Crash Trends: Annual Summary</vt:lpstr>
      <vt:lpstr>4.1 Fatal Crash Trends: Annual Summary</vt:lpstr>
      <vt:lpstr>4.2 Trends: Tracking of Fatalities – October 2019 </vt:lpstr>
      <vt:lpstr>4.3 Fatal Crash Trends: Jan to Dec 2018</vt:lpstr>
      <vt:lpstr>4.4 Fatalities Per Municipal Area: Summary</vt:lpstr>
      <vt:lpstr>4.5 Fatalities Per Municipal Area: Road Users</vt:lpstr>
      <vt:lpstr>4.6.1 Fatalities per Route Category</vt:lpstr>
      <vt:lpstr>4.6.2 Fatalities per Motor Vehicle</vt:lpstr>
      <vt:lpstr>4.6.2 Fatalities per Route</vt:lpstr>
      <vt:lpstr>4.6.2 Fatalities per SAPS</vt:lpstr>
      <vt:lpstr>4.7.1 Fatal Crash: Timeslot Trends</vt:lpstr>
      <vt:lpstr>4.7.2 Fatal Crash: Timeslot Trends</vt:lpstr>
      <vt:lpstr>5. Contributory Factors</vt:lpstr>
      <vt:lpstr>5. Contributory Factors</vt:lpstr>
      <vt:lpstr>5. Contributory Factors: PEDESTRIAN Behaviour</vt:lpstr>
      <vt:lpstr>5. Contributory Factors: PEDESTRIAN Behaviour</vt:lpstr>
      <vt:lpstr>5. Contributory Factors: PEDESTRIAN Behaviour</vt:lpstr>
      <vt:lpstr>5. Contributory Factors: Driver Conduct</vt:lpstr>
      <vt:lpstr>5. Contributory Factors: Driver Conduct</vt:lpstr>
      <vt:lpstr>5. Contributory Factors: Driver Conduct</vt:lpstr>
      <vt:lpstr>5. Contributory Factors: Driver Conduct</vt:lpstr>
      <vt:lpstr>5. Contributory Factors: Driver Conduct</vt:lpstr>
      <vt:lpstr>5. Contributory Factors (National Stats 2018)</vt:lpstr>
      <vt:lpstr>5. Contributory Factors</vt:lpstr>
      <vt:lpstr>5. Contributory Factors</vt:lpstr>
      <vt:lpstr>6. Recommendations</vt:lpstr>
      <vt:lpstr>PowerPoint Presentation</vt:lpstr>
      <vt:lpstr>END</vt:lpstr>
    </vt:vector>
  </TitlesOfParts>
  <Company>Office of the Premier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Gauteng Department of Roads and Transport - Profiling of Gauteng road fatalities</dc:title>
  <dc:creator>Noble Mufhandu</dc:creator>
  <cp:keywords>Road safety seminar</cp:keywords>
  <cp:lastModifiedBy>Bhyat, Yusuf  (GPSAS)</cp:lastModifiedBy>
  <cp:revision>642</cp:revision>
  <cp:lastPrinted>2014-11-07T08:41:37Z</cp:lastPrinted>
  <dcterms:created xsi:type="dcterms:W3CDTF">2014-10-09T09:11:33Z</dcterms:created>
  <dcterms:modified xsi:type="dcterms:W3CDTF">2019-11-04T09:11:38Z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0x010100B67F6B36DABEB9418C5703D161F5F278007E5128AE1B75254495F7BED96FED1A33</vt:lpwstr>
  </property>
  <property fmtid="{D5CDD505-2E9C-101B-9397-08002B2CF9AE}" pid="3" name="TaxKeyword">
    <vt:lpwstr>909;#Road safety seminar|21823698-e0f8-4f21-b51d-d8d3b20a19d7</vt:lpwstr>
  </property>
  <property fmtid="{D5CDD505-2E9C-101B-9397-08002B2CF9AE}" pid="4" name="GPGTopics">
    <vt:lpwstr>10;#Driving, transport and roads|c684a624-22da-45ab-8658-e4f5c96e5147</vt:lpwstr>
  </property>
  <property fmtid="{D5CDD505-2E9C-101B-9397-08002B2CF9AE}" pid="5" name="GPGDocumentCategory">
    <vt:lpwstr>62;#Reports, plans, strategies|a3a5cbce-ccab-4200-a100-46a4b1a13216</vt:lpwstr>
  </property>
  <property fmtid="{D5CDD505-2E9C-101B-9397-08002B2CF9AE}" pid="6" name="Pinned Status">
    <vt:bool>false</vt:bool>
  </property>
  <property fmtid="{D5CDD505-2E9C-101B-9397-08002B2CF9AE}" pid="7" name="WorkflowChangePath">
    <vt:lpwstr>1d76ee2e-2bc3-458c-b4ce-f3a68e3cea98,3;1d76ee2e-2bc3-458c-b4ce-f3a68e3cea98,3;1d76ee2e-2bc3-458c-b4ce-f3a68e3cea98,18;1d76ee2e-2bc3-458c-b4ce-f3a68e3cea98,19;</vt:lpwstr>
  </property>
  <property fmtid="{D5CDD505-2E9C-101B-9397-08002B2CF9AE}" pid="8" name="GPGLifeEvents">
    <vt:lpwstr/>
  </property>
  <property fmtid="{D5CDD505-2E9C-101B-9397-08002B2CF9AE}" pid="9" name="GPG Approval Status">
    <vt:lpwstr>Approved</vt:lpwstr>
  </property>
  <property fmtid="{D5CDD505-2E9C-101B-9397-08002B2CF9AE}" pid="10" name="GPGPersonas">
    <vt:lpwstr>11;#Business Person|371b71d8-21f2-4477-962f-f3116528c86d;#12;#Investor|d96e14c8-a3b8-4de2-9388-dd1fc81341e8;#36;#Disablities|88b9eff6-1878-4948-bbab-c2190ca73d32;#13;#Parent|6018ed53-6274-473b-a7f3-692b98511ce2;#14;#Student|31791b3d-d012-4449-8842-8911a2fce990</vt:lpwstr>
  </property>
  <property fmtid="{D5CDD505-2E9C-101B-9397-08002B2CF9AE}" pid="11" name="GPGDepartment">
    <vt:lpwstr>1;#Department of Roads and Transport|4ca25ef3-bead-4f04-a5d6-bfb6799100ab</vt:lpwstr>
  </property>
  <property fmtid="{D5CDD505-2E9C-101B-9397-08002B2CF9AE}" pid="12" name="GPGMunicipality">
    <vt:lpwstr>2;#All Municipalities|6b95750f-93a4-4398-9bde-c8d6eaff1cc0</vt:lpwstr>
  </property>
</Properties>
</file>