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emf" ContentType="image/x-emf"/>
  <Default Extension="xml" ContentType="application/xml"/>
  <Default Extension="vml" ContentType="application/vnd.openxmlformats-officedocument.vmlDrawing"/>
  <Override PartName="/ppt/presProps1.xml" ContentType="application/vnd.openxmlformats-officedocument.presentationml.presProps+xml"/>
  <Override PartName="/ppt/viewProps1.xml" ContentType="application/vnd.openxmlformats-officedocument.presentationml.viewProps+xml"/>
  <Override PartName="/ppt/tableStyles1.xml" ContentType="application/vnd.openxmlformats-officedocument.presentationml.tableStyles+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gs/tag2.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6858000" cx="9144000"/>
  <p:notesSz cx="7010400" cy="92964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slide" Target="slides/slide33.xml"/><Relationship Id="rId18" Type="http://schemas.openxmlformats.org/officeDocument/2006/relationships/slide" Target="slides/slide12.xml"/><Relationship Id="rId42" Type="http://schemas.openxmlformats.org/officeDocument/2006/relationships/slide" Target="slides/slide36.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viewProps" Target="viewProps1.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24" Type="http://schemas.openxmlformats.org/officeDocument/2006/relationships/slide" Target="slides/slide18.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45" Type="http://schemas.openxmlformats.org/officeDocument/2006/relationships/customXml" Target="../customXml/item3.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slide" Target="slides/slide30.xml"/><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44" Type="http://schemas.openxmlformats.org/officeDocument/2006/relationships/customXml" Target="../customXml/item2.xml"/><Relationship Id="rId22" Type="http://schemas.openxmlformats.org/officeDocument/2006/relationships/slide" Target="slides/slide16.xml"/><Relationship Id="rId4" Type="http://schemas.openxmlformats.org/officeDocument/2006/relationships/tableStyles" Target="tableStyles1.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43"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presProps" Target="presProps1.xml"/><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slide" Target="slides/slide32.xml"/><Relationship Id="rId46" Type="http://schemas.openxmlformats.org/officeDocument/2006/relationships/customXml" Target="../customXml/item4.xml"/><Relationship Id="rId20" Type="http://schemas.openxmlformats.org/officeDocument/2006/relationships/slide" Target="slides/slide14.xml"/><Relationship Id="rId41"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AE6229B1-4392-461D-BDD1-951DB8CAA187}" type="datetimeFigureOut">
              <a:rPr lang="en-ZA" smtClean="0"/>
              <a:t>2019/11/04</a:t>
            </a:fld>
            <a:endParaRPr lang="en-Z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0F06B95F-E681-4F6C-82DD-10CE483935B7}" type="slidenum">
              <a:rPr lang="en-ZA" smtClean="0"/>
              <a:t>‹#›</a:t>
            </a:fld>
            <a:endParaRPr lang="en-ZA"/>
          </a:p>
        </p:txBody>
      </p:sp>
    </p:spTree>
    <p:extLst>
      <p:ext uri="{BB962C8B-B14F-4D97-AF65-F5344CB8AC3E}">
        <p14:creationId xmlns:p14="http://schemas.microsoft.com/office/powerpoint/2010/main" val="3922344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21" name="think-cell Slide" r:id="rId4" imgW="492" imgH="493" progId="TCLayout.ActiveDocument.1">
                  <p:embed/>
                </p:oleObj>
              </mc:Choice>
              <mc:Fallback>
                <p:oleObj name="think-cell Slide" r:id="rId4" imgW="492" imgH="493"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85800" y="2130452"/>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6576" indent="0" algn="ctr">
              <a:buNone/>
              <a:defRPr>
                <a:solidFill>
                  <a:schemeClr val="tx1">
                    <a:tint val="75000"/>
                  </a:schemeClr>
                </a:solidFill>
              </a:defRPr>
            </a:lvl2pPr>
            <a:lvl3pPr marL="913141" indent="0" algn="ctr">
              <a:buNone/>
              <a:defRPr>
                <a:solidFill>
                  <a:schemeClr val="tx1">
                    <a:tint val="75000"/>
                  </a:schemeClr>
                </a:solidFill>
              </a:defRPr>
            </a:lvl3pPr>
            <a:lvl4pPr marL="1369712" indent="0" algn="ctr">
              <a:buNone/>
              <a:defRPr>
                <a:solidFill>
                  <a:schemeClr val="tx1">
                    <a:tint val="75000"/>
                  </a:schemeClr>
                </a:solidFill>
              </a:defRPr>
            </a:lvl4pPr>
            <a:lvl5pPr marL="1826282" indent="0" algn="ctr">
              <a:buNone/>
              <a:defRPr>
                <a:solidFill>
                  <a:schemeClr val="tx1">
                    <a:tint val="75000"/>
                  </a:schemeClr>
                </a:solidFill>
              </a:defRPr>
            </a:lvl5pPr>
            <a:lvl6pPr marL="2282853" indent="0" algn="ctr">
              <a:buNone/>
              <a:defRPr>
                <a:solidFill>
                  <a:schemeClr val="tx1">
                    <a:tint val="75000"/>
                  </a:schemeClr>
                </a:solidFill>
              </a:defRPr>
            </a:lvl6pPr>
            <a:lvl7pPr marL="2739423" indent="0" algn="ctr">
              <a:buNone/>
              <a:defRPr>
                <a:solidFill>
                  <a:schemeClr val="tx1">
                    <a:tint val="75000"/>
                  </a:schemeClr>
                </a:solidFill>
              </a:defRPr>
            </a:lvl7pPr>
            <a:lvl8pPr marL="3195994" indent="0" algn="ctr">
              <a:buNone/>
              <a:defRPr>
                <a:solidFill>
                  <a:schemeClr val="tx1">
                    <a:tint val="75000"/>
                  </a:schemeClr>
                </a:solidFill>
              </a:defRPr>
            </a:lvl8pPr>
            <a:lvl9pPr marL="3652564"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5EC3A6B4-E7C4-461A-AE3B-8CBF9543A625}"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829FBFE5-A5F7-4285-9F77-8E4903853BB4}"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2530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37" name="think-cell Slide" r:id="rId4" imgW="492" imgH="493" progId="TCLayout.ActiveDocument.1">
                  <p:embed/>
                </p:oleObj>
              </mc:Choice>
              <mc:Fallback>
                <p:oleObj name="think-cell Slide" r:id="rId4" imgW="492" imgH="493"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D80CDD64-860B-45D6-8F5C-1E2F867A358D}"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7DBDB1B0-EC7A-4AFB-BB3C-521BF3FB2C46}"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5866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761" name="think-cell Slide" r:id="rId4" imgW="492" imgH="493" progId="TCLayout.ActiveDocument.1">
                  <p:embed/>
                </p:oleObj>
              </mc:Choice>
              <mc:Fallback>
                <p:oleObj name="think-cell Slide" r:id="rId4" imgW="492" imgH="493"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F35EDEDB-DF40-4FEA-BE9A-D641E976933F}"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A52251C8-B435-4479-B6B6-ED5AFABF288D}"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40943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45" name="think-cell Slide" r:id="rId4" imgW="492" imgH="493" progId="TCLayout.ActiveDocument.1">
                  <p:embed/>
                </p:oleObj>
              </mc:Choice>
              <mc:Fallback>
                <p:oleObj name="think-cell Slide" r:id="rId4" imgW="492" imgH="493"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0EAFD748-5390-411E-94BC-643F0AC0697E}"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0A83C2F9-38CA-4354-928C-3B2C2C572861}"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51280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9" name="think-cell Slide" r:id="rId4" imgW="492" imgH="493" progId="TCLayout.ActiveDocument.1">
                  <p:embed/>
                </p:oleObj>
              </mc:Choice>
              <mc:Fallback>
                <p:oleObj name="think-cell Slide" r:id="rId4" imgW="492" imgH="493"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76" indent="0">
              <a:buNone/>
              <a:defRPr sz="1800">
                <a:solidFill>
                  <a:schemeClr val="tx1">
                    <a:tint val="75000"/>
                  </a:schemeClr>
                </a:solidFill>
              </a:defRPr>
            </a:lvl2pPr>
            <a:lvl3pPr marL="913141" indent="0">
              <a:buNone/>
              <a:defRPr sz="1600">
                <a:solidFill>
                  <a:schemeClr val="tx1">
                    <a:tint val="75000"/>
                  </a:schemeClr>
                </a:solidFill>
              </a:defRPr>
            </a:lvl3pPr>
            <a:lvl4pPr marL="1369712" indent="0">
              <a:buNone/>
              <a:defRPr sz="1400">
                <a:solidFill>
                  <a:schemeClr val="tx1">
                    <a:tint val="75000"/>
                  </a:schemeClr>
                </a:solidFill>
              </a:defRPr>
            </a:lvl4pPr>
            <a:lvl5pPr marL="1826282" indent="0">
              <a:buNone/>
              <a:defRPr sz="1400">
                <a:solidFill>
                  <a:schemeClr val="tx1">
                    <a:tint val="75000"/>
                  </a:schemeClr>
                </a:solidFill>
              </a:defRPr>
            </a:lvl5pPr>
            <a:lvl6pPr marL="2282853" indent="0">
              <a:buNone/>
              <a:defRPr sz="1400">
                <a:solidFill>
                  <a:schemeClr val="tx1">
                    <a:tint val="75000"/>
                  </a:schemeClr>
                </a:solidFill>
              </a:defRPr>
            </a:lvl6pPr>
            <a:lvl7pPr marL="2739423" indent="0">
              <a:buNone/>
              <a:defRPr sz="1400">
                <a:solidFill>
                  <a:schemeClr val="tx1">
                    <a:tint val="75000"/>
                  </a:schemeClr>
                </a:solidFill>
              </a:defRPr>
            </a:lvl7pPr>
            <a:lvl8pPr marL="3195994" indent="0">
              <a:buNone/>
              <a:defRPr sz="1400">
                <a:solidFill>
                  <a:schemeClr val="tx1">
                    <a:tint val="75000"/>
                  </a:schemeClr>
                </a:solidFill>
              </a:defRPr>
            </a:lvl8pPr>
            <a:lvl9pPr marL="3652564"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EF0C12DC-3570-4B6B-8552-EB21312FF2CC}"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3ECCD527-879F-4645-8F1B-C8F81E06B18E}"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13385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93" name="think-cell Slide" r:id="rId4" imgW="492" imgH="493" progId="TCLayout.ActiveDocument.1">
                  <p:embed/>
                </p:oleObj>
              </mc:Choice>
              <mc:Fallback>
                <p:oleObj name="think-cell Slide" r:id="rId4" imgW="492" imgH="493" progId="TCLayout.ActiveDocument.1">
                  <p:embed/>
                  <p:pic>
                    <p:nvPicPr>
                      <p:cNvPr id="5"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525BE531-8EDD-4591-8916-7BBB8268D15E}"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74861F22-F632-4658-BB62-226A6C7A1518}"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66339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17" name="think-cell Slide" r:id="rId4" imgW="492" imgH="493" progId="TCLayout.ActiveDocument.1">
                  <p:embed/>
                </p:oleObj>
              </mc:Choice>
              <mc:Fallback>
                <p:oleObj name="think-cell Slide" r:id="rId4" imgW="492" imgH="493" progId="TCLayout.ActiveDocument.1">
                  <p:embed/>
                  <p:pic>
                    <p:nvPicPr>
                      <p:cNvPr id="7"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13" y="1535113"/>
            <a:ext cx="4040188" cy="639762"/>
          </a:xfrm>
        </p:spPr>
        <p:txBody>
          <a:bodyPr anchor="b"/>
          <a:lstStyle>
            <a:lvl1pPr marL="0" indent="0">
              <a:buNone/>
              <a:defRPr sz="2400" b="1"/>
            </a:lvl1pPr>
            <a:lvl2pPr marL="456576" indent="0">
              <a:buNone/>
              <a:defRPr sz="2000" b="1"/>
            </a:lvl2pPr>
            <a:lvl3pPr marL="913141" indent="0">
              <a:buNone/>
              <a:defRPr sz="1800" b="1"/>
            </a:lvl3pPr>
            <a:lvl4pPr marL="1369712" indent="0">
              <a:buNone/>
              <a:defRPr sz="1600" b="1"/>
            </a:lvl4pPr>
            <a:lvl5pPr marL="1826282" indent="0">
              <a:buNone/>
              <a:defRPr sz="1600" b="1"/>
            </a:lvl5pPr>
            <a:lvl6pPr marL="2282853" indent="0">
              <a:buNone/>
              <a:defRPr sz="1600" b="1"/>
            </a:lvl6pPr>
            <a:lvl7pPr marL="2739423" indent="0">
              <a:buNone/>
              <a:defRPr sz="1600" b="1"/>
            </a:lvl7pPr>
            <a:lvl8pPr marL="3195994" indent="0">
              <a:buNone/>
              <a:defRPr sz="1600" b="1"/>
            </a:lvl8pPr>
            <a:lvl9pPr marL="365256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1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6576" indent="0">
              <a:buNone/>
              <a:defRPr sz="2000" b="1"/>
            </a:lvl2pPr>
            <a:lvl3pPr marL="913141" indent="0">
              <a:buNone/>
              <a:defRPr sz="1800" b="1"/>
            </a:lvl3pPr>
            <a:lvl4pPr marL="1369712" indent="0">
              <a:buNone/>
              <a:defRPr sz="1600" b="1"/>
            </a:lvl4pPr>
            <a:lvl5pPr marL="1826282" indent="0">
              <a:buNone/>
              <a:defRPr sz="1600" b="1"/>
            </a:lvl5pPr>
            <a:lvl6pPr marL="2282853" indent="0">
              <a:buNone/>
              <a:defRPr sz="1600" b="1"/>
            </a:lvl6pPr>
            <a:lvl7pPr marL="2739423" indent="0">
              <a:buNone/>
              <a:defRPr sz="1600" b="1"/>
            </a:lvl7pPr>
            <a:lvl8pPr marL="3195994" indent="0">
              <a:buNone/>
              <a:defRPr sz="1600" b="1"/>
            </a:lvl8pPr>
            <a:lvl9pPr marL="36525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CE1D5D8B-16DB-4C4A-B9E1-AA7958FE094D}"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9" name="Footer Placeholder 7"/>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10" name="Slide Number Placeholder 8"/>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FCC70B4F-2F55-4ED5-A1A9-4CE01FBD0672}"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62171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41" name="think-cell Slide" r:id="rId4" imgW="492" imgH="493" progId="TCLayout.ActiveDocument.1">
                  <p:embed/>
                </p:oleObj>
              </mc:Choice>
              <mc:Fallback>
                <p:oleObj name="think-cell Slide" r:id="rId4" imgW="492" imgH="493" progId="TCLayout.ActiveDocument.1">
                  <p:embed/>
                  <p:pic>
                    <p:nvPicPr>
                      <p:cNvPr id="3"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DCB70788-0D96-4448-8613-F979AFB7A2B1}"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5" name="Footer Placeholder 3"/>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6" name="Slide Number Placeholder 4"/>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A4A698E6-9629-45D9-9040-482BCFA027FA}"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34351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4"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65" name="think-cell Slide" r:id="rId4" imgW="492" imgH="493" progId="TCLayout.ActiveDocument.1">
                  <p:embed/>
                </p:oleObj>
              </mc:Choice>
              <mc:Fallback>
                <p:oleObj name="think-cell Slide" r:id="rId4" imgW="492" imgH="493" progId="TCLayout.ActiveDocument.1">
                  <p:embed/>
                  <p:pic>
                    <p:nvPicPr>
                      <p:cNvPr id="2"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ate Placeholder 1"/>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F0E24627-3785-4B59-8646-9458B43E15AA}"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4" name="Footer Placeholder 2"/>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5" name="Slide Number Placeholder 3"/>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49C67814-42C5-4AF4-9769-041E0391E1A7}"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193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89" name="think-cell Slide" r:id="rId4" imgW="492" imgH="493" progId="TCLayout.ActiveDocument.1">
                  <p:embed/>
                </p:oleObj>
              </mc:Choice>
              <mc:Fallback>
                <p:oleObj name="think-cell Slide" r:id="rId4" imgW="492" imgH="493" progId="TCLayout.ActiveDocument.1">
                  <p:embed/>
                  <p:pic>
                    <p:nvPicPr>
                      <p:cNvPr id="5"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1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6" y="1435103"/>
            <a:ext cx="3008313" cy="4691063"/>
          </a:xfrm>
        </p:spPr>
        <p:txBody>
          <a:bodyPr/>
          <a:lstStyle>
            <a:lvl1pPr marL="0" indent="0">
              <a:buNone/>
              <a:defRPr sz="1400"/>
            </a:lvl1pPr>
            <a:lvl2pPr marL="456576" indent="0">
              <a:buNone/>
              <a:defRPr sz="1200"/>
            </a:lvl2pPr>
            <a:lvl3pPr marL="913141" indent="0">
              <a:buNone/>
              <a:defRPr sz="1000"/>
            </a:lvl3pPr>
            <a:lvl4pPr marL="1369712" indent="0">
              <a:buNone/>
              <a:defRPr sz="900"/>
            </a:lvl4pPr>
            <a:lvl5pPr marL="1826282" indent="0">
              <a:buNone/>
              <a:defRPr sz="900"/>
            </a:lvl5pPr>
            <a:lvl6pPr marL="2282853" indent="0">
              <a:buNone/>
              <a:defRPr sz="900"/>
            </a:lvl6pPr>
            <a:lvl7pPr marL="2739423" indent="0">
              <a:buNone/>
              <a:defRPr sz="900"/>
            </a:lvl7pPr>
            <a:lvl8pPr marL="3195994" indent="0">
              <a:buNone/>
              <a:defRPr sz="900"/>
            </a:lvl8pPr>
            <a:lvl9pPr marL="3652564"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88DBC1AF-717B-41BA-8484-4F97C359D607}"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813B2B53-AD1C-4056-AF56-FC7C0D7F4A6C}"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52543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713" name="think-cell Slide" r:id="rId4" imgW="492" imgH="493" progId="TCLayout.ActiveDocument.1">
                  <p:embed/>
                </p:oleObj>
              </mc:Choice>
              <mc:Fallback>
                <p:oleObj name="think-cell Slide" r:id="rId4" imgW="492" imgH="493" progId="TCLayout.ActiveDocument.1">
                  <p:embed/>
                  <p:pic>
                    <p:nvPicPr>
                      <p:cNvPr id="5"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576" indent="0">
              <a:buNone/>
              <a:defRPr sz="2800"/>
            </a:lvl2pPr>
            <a:lvl3pPr marL="913141" indent="0">
              <a:buNone/>
              <a:defRPr sz="2400"/>
            </a:lvl3pPr>
            <a:lvl4pPr marL="1369712" indent="0">
              <a:buNone/>
              <a:defRPr sz="2000"/>
            </a:lvl4pPr>
            <a:lvl5pPr marL="1826282" indent="0">
              <a:buNone/>
              <a:defRPr sz="2000"/>
            </a:lvl5pPr>
            <a:lvl6pPr marL="2282853" indent="0">
              <a:buNone/>
              <a:defRPr sz="2000"/>
            </a:lvl6pPr>
            <a:lvl7pPr marL="2739423" indent="0">
              <a:buNone/>
              <a:defRPr sz="2000"/>
            </a:lvl7pPr>
            <a:lvl8pPr marL="3195994" indent="0">
              <a:buNone/>
              <a:defRPr sz="2000"/>
            </a:lvl8pPr>
            <a:lvl9pPr marL="365256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76" indent="0">
              <a:buNone/>
              <a:defRPr sz="1200"/>
            </a:lvl2pPr>
            <a:lvl3pPr marL="913141" indent="0">
              <a:buNone/>
              <a:defRPr sz="1000"/>
            </a:lvl3pPr>
            <a:lvl4pPr marL="1369712" indent="0">
              <a:buNone/>
              <a:defRPr sz="900"/>
            </a:lvl4pPr>
            <a:lvl5pPr marL="1826282" indent="0">
              <a:buNone/>
              <a:defRPr sz="900"/>
            </a:lvl5pPr>
            <a:lvl6pPr marL="2282853" indent="0">
              <a:buNone/>
              <a:defRPr sz="900"/>
            </a:lvl6pPr>
            <a:lvl7pPr marL="2739423" indent="0">
              <a:buNone/>
              <a:defRPr sz="900"/>
            </a:lvl7pPr>
            <a:lvl8pPr marL="3195994" indent="0">
              <a:buNone/>
              <a:defRPr sz="900"/>
            </a:lvl8pPr>
            <a:lvl9pPr marL="3652564"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6576" eaLnBrk="1" hangingPunct="1">
              <a:defRPr>
                <a:solidFill>
                  <a:srgbClr val="000000"/>
                </a:solidFill>
                <a:latin typeface="Calibri" pitchFamily="34" charset="0"/>
                <a:cs typeface="Arial" pitchFamily="34" charset="0"/>
              </a:defRPr>
            </a:lvl1pPr>
          </a:lstStyle>
          <a:p>
            <a:pPr fontAlgn="base">
              <a:spcBef>
                <a:spcPct val="0"/>
              </a:spcBef>
              <a:spcAft>
                <a:spcPct val="0"/>
              </a:spcAft>
              <a:defRPr/>
            </a:pPr>
            <a:fld id="{8F21DD3D-6318-4380-8445-E3E15444BA8A}" type="datetimeFigureOut">
              <a:rPr lang="en-US" altLang="en-US">
                <a:ea typeface="ＭＳ Ｐゴシック" panose="020B0600070205080204" pitchFamily="34" charset="-128"/>
              </a:rPr>
              <a:pPr fontAlgn="base">
                <a:spcBef>
                  <a:spcPct val="0"/>
                </a:spcBef>
                <a:spcAft>
                  <a:spcPct val="0"/>
                </a:spcAft>
                <a:defRPr/>
              </a:pPr>
              <a:t>11/4/2019</a:t>
            </a:fld>
            <a:endParaRPr lang="en-US" altLang="en-US">
              <a:ea typeface="ＭＳ Ｐゴシック" panose="020B0600070205080204" pitchFamily="34" charset="-128"/>
            </a:endParaRPr>
          </a:p>
        </p:txBody>
      </p:sp>
      <p:sp>
        <p:nvSpPr>
          <p:cNvPr id="7" name="Footer Placeholder 5"/>
          <p:cNvSpPr>
            <a:spLocks noGrp="1"/>
          </p:cNvSpPr>
          <p:nvPr>
            <p:ph type="ftr" sz="quarter" idx="11"/>
          </p:nvPr>
        </p:nvSpPr>
        <p:spPr>
          <a:xfrm>
            <a:off x="3124200" y="6356350"/>
            <a:ext cx="2895600" cy="365125"/>
          </a:xfrm>
          <a:prstGeom prst="rect">
            <a:avLst/>
          </a:prstGeom>
        </p:spPr>
        <p:txBody>
          <a:bodyPr lIns="91315" tIns="45658" rIns="91315" bIns="45658"/>
          <a:lstStyle>
            <a:lvl1pPr defTabSz="456576" eaLnBrk="1" fontAlgn="auto" hangingPunct="1">
              <a:spcBef>
                <a:spcPts val="0"/>
              </a:spcBef>
              <a:spcAft>
                <a:spcPts val="0"/>
              </a:spcAft>
              <a:defRPr>
                <a:solidFill>
                  <a:prstClr val="black"/>
                </a:solidFill>
                <a:latin typeface="+mn-lt"/>
                <a:ea typeface="+mn-ea"/>
                <a:cs typeface="+mn-cs"/>
              </a:defRPr>
            </a:lvl1pPr>
          </a:lstStyle>
          <a:p>
            <a:pPr>
              <a:defRPr/>
            </a:pPr>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315" tIns="45658" rIns="91315" bIns="45658" numCol="1" anchor="t" anchorCtr="0" compatLnSpc="1">
            <a:prstTxWarp prst="textNoShape">
              <a:avLst/>
            </a:prstTxWarp>
          </a:bodyPr>
          <a:lstStyle>
            <a:lvl1pPr defTabSz="455613" eaLnBrk="1" hangingPunct="1">
              <a:defRPr>
                <a:solidFill>
                  <a:srgbClr val="000000"/>
                </a:solidFill>
                <a:latin typeface="Calibri" panose="020F0502020204030204" pitchFamily="34" charset="0"/>
                <a:cs typeface="Arial" panose="020B0604020202020204" pitchFamily="34" charset="0"/>
              </a:defRPr>
            </a:lvl1pPr>
          </a:lstStyle>
          <a:p>
            <a:pPr fontAlgn="base">
              <a:spcBef>
                <a:spcPct val="0"/>
              </a:spcBef>
              <a:spcAft>
                <a:spcPct val="0"/>
              </a:spcAft>
              <a:defRPr/>
            </a:pPr>
            <a:fld id="{C70B5926-0ED5-4E18-A423-F3DAC564EFBD}"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40583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aphicFrame>
        <p:nvGraphicFramePr>
          <p:cNvPr id="18434" name="Object 1" hidden="1"/>
          <p:cNvGraphicFramePr>
            <a:graphicFrameLocks noChangeAspect="1"/>
          </p:cNvGraphicFramePr>
          <p:nvPr userDrawn="1">
            <p:custDataLst>
              <p:tags r:id="rId1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97" name="think-cell Slide" r:id="rId16" imgW="492" imgH="493" progId="TCLayout.ActiveDocument.1">
                  <p:embed/>
                </p:oleObj>
              </mc:Choice>
              <mc:Fallback>
                <p:oleObj name="think-cell Slide" r:id="rId16" imgW="492" imgH="493" progId="TCLayout.ActiveDocument.1">
                  <p:embed/>
                  <p:pic>
                    <p:nvPicPr>
                      <p:cNvPr id="18434" name="Object 1"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5" name="Title Placeholder 1"/>
          <p:cNvSpPr>
            <a:spLocks noGrp="1"/>
          </p:cNvSpPr>
          <p:nvPr>
            <p:ph type="title"/>
          </p:nvPr>
        </p:nvSpPr>
        <p:spPr bwMode="auto">
          <a:xfrm>
            <a:off x="1006475" y="831850"/>
            <a:ext cx="8013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5" tIns="45658" rIns="91315" bIns="45658" numCol="1" anchor="ctr" anchorCtr="0" compatLnSpc="1">
            <a:prstTxWarp prst="textNoShape">
              <a:avLst/>
            </a:prstTxWarp>
          </a:bodyPr>
          <a:lstStyle/>
          <a:p>
            <a:pPr lvl="0"/>
            <a:r>
              <a:rPr lang="en-US" altLang="en-US"/>
              <a:t>Click to edit Master title style</a:t>
            </a:r>
          </a:p>
        </p:txBody>
      </p:sp>
      <p:sp>
        <p:nvSpPr>
          <p:cNvPr id="18436" name="Text Placeholder 2"/>
          <p:cNvSpPr>
            <a:spLocks noGrp="1"/>
          </p:cNvSpPr>
          <p:nvPr>
            <p:ph type="body" idx="1"/>
          </p:nvPr>
        </p:nvSpPr>
        <p:spPr bwMode="auto">
          <a:xfrm>
            <a:off x="1006475" y="1412875"/>
            <a:ext cx="80137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5" tIns="45658" rIns="91315" bIns="456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6497138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455613" rtl="0" eaLnBrk="0" fontAlgn="base" hangingPunct="0">
        <a:spcBef>
          <a:spcPct val="0"/>
        </a:spcBef>
        <a:spcAft>
          <a:spcPct val="0"/>
        </a:spcAft>
        <a:defRPr sz="3200" kern="1200">
          <a:solidFill>
            <a:srgbClr val="FFFFFF"/>
          </a:solidFill>
          <a:latin typeface="+mj-lt"/>
          <a:ea typeface="ＭＳ Ｐゴシック" pitchFamily="34" charset="-128"/>
          <a:cs typeface="ＭＳ Ｐゴシック" charset="0"/>
        </a:defRPr>
      </a:lvl1pPr>
      <a:lvl2pPr algn="ctr" defTabSz="455613" rtl="0" eaLnBrk="0" fontAlgn="base" hangingPunct="0">
        <a:spcBef>
          <a:spcPct val="0"/>
        </a:spcBef>
        <a:spcAft>
          <a:spcPct val="0"/>
        </a:spcAft>
        <a:defRPr sz="3200">
          <a:solidFill>
            <a:srgbClr val="FFFFFF"/>
          </a:solidFill>
          <a:latin typeface="Calibri" pitchFamily="34" charset="0"/>
          <a:ea typeface="ＭＳ Ｐゴシック" pitchFamily="34" charset="-128"/>
          <a:cs typeface="ＭＳ Ｐゴシック" charset="0"/>
        </a:defRPr>
      </a:lvl2pPr>
      <a:lvl3pPr algn="ctr" defTabSz="455613" rtl="0" eaLnBrk="0" fontAlgn="base" hangingPunct="0">
        <a:spcBef>
          <a:spcPct val="0"/>
        </a:spcBef>
        <a:spcAft>
          <a:spcPct val="0"/>
        </a:spcAft>
        <a:defRPr sz="3200">
          <a:solidFill>
            <a:srgbClr val="FFFFFF"/>
          </a:solidFill>
          <a:latin typeface="Calibri" pitchFamily="34" charset="0"/>
          <a:ea typeface="ＭＳ Ｐゴシック" pitchFamily="34" charset="-128"/>
          <a:cs typeface="ＭＳ Ｐゴシック" charset="0"/>
        </a:defRPr>
      </a:lvl3pPr>
      <a:lvl4pPr algn="ctr" defTabSz="455613" rtl="0" eaLnBrk="0" fontAlgn="base" hangingPunct="0">
        <a:spcBef>
          <a:spcPct val="0"/>
        </a:spcBef>
        <a:spcAft>
          <a:spcPct val="0"/>
        </a:spcAft>
        <a:defRPr sz="3200">
          <a:solidFill>
            <a:srgbClr val="FFFFFF"/>
          </a:solidFill>
          <a:latin typeface="Calibri" pitchFamily="34" charset="0"/>
          <a:ea typeface="ＭＳ Ｐゴシック" pitchFamily="34" charset="-128"/>
          <a:cs typeface="ＭＳ Ｐゴシック" charset="0"/>
        </a:defRPr>
      </a:lvl4pPr>
      <a:lvl5pPr algn="ctr" defTabSz="455613" rtl="0" eaLnBrk="0" fontAlgn="base" hangingPunct="0">
        <a:spcBef>
          <a:spcPct val="0"/>
        </a:spcBef>
        <a:spcAft>
          <a:spcPct val="0"/>
        </a:spcAft>
        <a:defRPr sz="3200">
          <a:solidFill>
            <a:srgbClr val="FFFFFF"/>
          </a:solidFill>
          <a:latin typeface="Calibri" pitchFamily="34" charset="0"/>
          <a:ea typeface="ＭＳ Ｐゴシック" pitchFamily="34" charset="-128"/>
          <a:cs typeface="ＭＳ Ｐゴシック" charset="0"/>
        </a:defRPr>
      </a:lvl5pPr>
      <a:lvl6pPr marL="456576" algn="ctr" defTabSz="456576" rtl="0" fontAlgn="base">
        <a:spcBef>
          <a:spcPct val="0"/>
        </a:spcBef>
        <a:spcAft>
          <a:spcPct val="0"/>
        </a:spcAft>
        <a:defRPr sz="3200">
          <a:solidFill>
            <a:srgbClr val="FFFFFF"/>
          </a:solidFill>
          <a:latin typeface="Calibri" pitchFamily="34" charset="0"/>
        </a:defRPr>
      </a:lvl6pPr>
      <a:lvl7pPr marL="913141" algn="ctr" defTabSz="456576" rtl="0" fontAlgn="base">
        <a:spcBef>
          <a:spcPct val="0"/>
        </a:spcBef>
        <a:spcAft>
          <a:spcPct val="0"/>
        </a:spcAft>
        <a:defRPr sz="3200">
          <a:solidFill>
            <a:srgbClr val="FFFFFF"/>
          </a:solidFill>
          <a:latin typeface="Calibri" pitchFamily="34" charset="0"/>
        </a:defRPr>
      </a:lvl7pPr>
      <a:lvl8pPr marL="1369712" algn="ctr" defTabSz="456576" rtl="0" fontAlgn="base">
        <a:spcBef>
          <a:spcPct val="0"/>
        </a:spcBef>
        <a:spcAft>
          <a:spcPct val="0"/>
        </a:spcAft>
        <a:defRPr sz="3200">
          <a:solidFill>
            <a:srgbClr val="FFFFFF"/>
          </a:solidFill>
          <a:latin typeface="Calibri" pitchFamily="34" charset="0"/>
        </a:defRPr>
      </a:lvl8pPr>
      <a:lvl9pPr marL="1826282" algn="ctr" defTabSz="456576" rtl="0" fontAlgn="base">
        <a:spcBef>
          <a:spcPct val="0"/>
        </a:spcBef>
        <a:spcAft>
          <a:spcPct val="0"/>
        </a:spcAft>
        <a:defRPr sz="3200">
          <a:solidFill>
            <a:srgbClr val="FFFFFF"/>
          </a:solidFill>
          <a:latin typeface="Calibri" pitchFamily="34" charset="0"/>
        </a:defRPr>
      </a:lvl9pPr>
    </p:titleStyle>
    <p:bodyStyle>
      <a:lvl1pPr marL="341313" indent="-341313"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ＭＳ Ｐゴシック" charset="0"/>
        </a:defRPr>
      </a:lvl1pPr>
      <a:lvl2pPr marL="741363" indent="-284163"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pitchFamily="34" charset="-128"/>
        </a:defRPr>
      </a:lvl2pPr>
      <a:lvl3pPr marL="1141413" indent="-227013"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ＭＳ Ｐゴシック" pitchFamily="34" charset="-128"/>
        </a:defRPr>
      </a:lvl3pPr>
      <a:lvl4pPr marL="1597025"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ＭＳ Ｐゴシック" pitchFamily="34" charset="-128"/>
        </a:defRPr>
      </a:lvl4pPr>
      <a:lvl5pPr marL="2054225" indent="-227013"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ＭＳ Ｐゴシック" pitchFamily="34" charset="-128"/>
        </a:defRPr>
      </a:lvl5pPr>
      <a:lvl6pPr marL="2511137" indent="-228282" algn="l" defTabSz="456576" rtl="0" eaLnBrk="1" latinLnBrk="0" hangingPunct="1">
        <a:spcBef>
          <a:spcPct val="20000"/>
        </a:spcBef>
        <a:buFont typeface="Arial"/>
        <a:buChar char="•"/>
        <a:defRPr sz="2000" kern="1200">
          <a:solidFill>
            <a:schemeClr val="tx1"/>
          </a:solidFill>
          <a:latin typeface="+mn-lt"/>
          <a:ea typeface="+mn-ea"/>
          <a:cs typeface="+mn-cs"/>
        </a:defRPr>
      </a:lvl6pPr>
      <a:lvl7pPr marL="2967708" indent="-228282" algn="l" defTabSz="456576" rtl="0" eaLnBrk="1" latinLnBrk="0" hangingPunct="1">
        <a:spcBef>
          <a:spcPct val="20000"/>
        </a:spcBef>
        <a:buFont typeface="Arial"/>
        <a:buChar char="•"/>
        <a:defRPr sz="2000" kern="1200">
          <a:solidFill>
            <a:schemeClr val="tx1"/>
          </a:solidFill>
          <a:latin typeface="+mn-lt"/>
          <a:ea typeface="+mn-ea"/>
          <a:cs typeface="+mn-cs"/>
        </a:defRPr>
      </a:lvl7pPr>
      <a:lvl8pPr marL="3424278" indent="-228282" algn="l" defTabSz="456576" rtl="0" eaLnBrk="1" latinLnBrk="0" hangingPunct="1">
        <a:spcBef>
          <a:spcPct val="20000"/>
        </a:spcBef>
        <a:buFont typeface="Arial"/>
        <a:buChar char="•"/>
        <a:defRPr sz="2000" kern="1200">
          <a:solidFill>
            <a:schemeClr val="tx1"/>
          </a:solidFill>
          <a:latin typeface="+mn-lt"/>
          <a:ea typeface="+mn-ea"/>
          <a:cs typeface="+mn-cs"/>
        </a:defRPr>
      </a:lvl8pPr>
      <a:lvl9pPr marL="3880848" indent="-228282" algn="l" defTabSz="45657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76" rtl="0" eaLnBrk="1" latinLnBrk="0" hangingPunct="1">
        <a:defRPr sz="1800" kern="1200">
          <a:solidFill>
            <a:schemeClr val="tx1"/>
          </a:solidFill>
          <a:latin typeface="+mn-lt"/>
          <a:ea typeface="+mn-ea"/>
          <a:cs typeface="+mn-cs"/>
        </a:defRPr>
      </a:lvl1pPr>
      <a:lvl2pPr marL="456576" algn="l" defTabSz="456576" rtl="0" eaLnBrk="1" latinLnBrk="0" hangingPunct="1">
        <a:defRPr sz="1800" kern="1200">
          <a:solidFill>
            <a:schemeClr val="tx1"/>
          </a:solidFill>
          <a:latin typeface="+mn-lt"/>
          <a:ea typeface="+mn-ea"/>
          <a:cs typeface="+mn-cs"/>
        </a:defRPr>
      </a:lvl2pPr>
      <a:lvl3pPr marL="913141" algn="l" defTabSz="456576" rtl="0" eaLnBrk="1" latinLnBrk="0" hangingPunct="1">
        <a:defRPr sz="1800" kern="1200">
          <a:solidFill>
            <a:schemeClr val="tx1"/>
          </a:solidFill>
          <a:latin typeface="+mn-lt"/>
          <a:ea typeface="+mn-ea"/>
          <a:cs typeface="+mn-cs"/>
        </a:defRPr>
      </a:lvl3pPr>
      <a:lvl4pPr marL="1369712" algn="l" defTabSz="456576" rtl="0" eaLnBrk="1" latinLnBrk="0" hangingPunct="1">
        <a:defRPr sz="1800" kern="1200">
          <a:solidFill>
            <a:schemeClr val="tx1"/>
          </a:solidFill>
          <a:latin typeface="+mn-lt"/>
          <a:ea typeface="+mn-ea"/>
          <a:cs typeface="+mn-cs"/>
        </a:defRPr>
      </a:lvl4pPr>
      <a:lvl5pPr marL="1826282" algn="l" defTabSz="456576" rtl="0" eaLnBrk="1" latinLnBrk="0" hangingPunct="1">
        <a:defRPr sz="1800" kern="1200">
          <a:solidFill>
            <a:schemeClr val="tx1"/>
          </a:solidFill>
          <a:latin typeface="+mn-lt"/>
          <a:ea typeface="+mn-ea"/>
          <a:cs typeface="+mn-cs"/>
        </a:defRPr>
      </a:lvl5pPr>
      <a:lvl6pPr marL="2282853" algn="l" defTabSz="456576" rtl="0" eaLnBrk="1" latinLnBrk="0" hangingPunct="1">
        <a:defRPr sz="1800" kern="1200">
          <a:solidFill>
            <a:schemeClr val="tx1"/>
          </a:solidFill>
          <a:latin typeface="+mn-lt"/>
          <a:ea typeface="+mn-ea"/>
          <a:cs typeface="+mn-cs"/>
        </a:defRPr>
      </a:lvl6pPr>
      <a:lvl7pPr marL="2739423" algn="l" defTabSz="456576" rtl="0" eaLnBrk="1" latinLnBrk="0" hangingPunct="1">
        <a:defRPr sz="1800" kern="1200">
          <a:solidFill>
            <a:schemeClr val="tx1"/>
          </a:solidFill>
          <a:latin typeface="+mn-lt"/>
          <a:ea typeface="+mn-ea"/>
          <a:cs typeface="+mn-cs"/>
        </a:defRPr>
      </a:lvl7pPr>
      <a:lvl8pPr marL="3195994" algn="l" defTabSz="456576" rtl="0" eaLnBrk="1" latinLnBrk="0" hangingPunct="1">
        <a:defRPr sz="1800" kern="1200">
          <a:solidFill>
            <a:schemeClr val="tx1"/>
          </a:solidFill>
          <a:latin typeface="+mn-lt"/>
          <a:ea typeface="+mn-ea"/>
          <a:cs typeface="+mn-cs"/>
        </a:defRPr>
      </a:lvl8pPr>
      <a:lvl9pPr marL="3652564" algn="l" defTabSz="4565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ZA" sz="4000" dirty="0">
                <a:solidFill>
                  <a:schemeClr val="tx2">
                    <a:lumMod val="75000"/>
                  </a:schemeClr>
                </a:solidFill>
              </a:rPr>
              <a:t>REPORT ON LEARNER TRANSPORT</a:t>
            </a:r>
            <a:br>
              <a:rPr lang="en-ZA" sz="4000" dirty="0">
                <a:solidFill>
                  <a:schemeClr val="tx2">
                    <a:lumMod val="75000"/>
                  </a:schemeClr>
                </a:solidFill>
              </a:rPr>
            </a:br>
            <a:r>
              <a:rPr lang="en-ZA" sz="4000" dirty="0">
                <a:solidFill>
                  <a:schemeClr val="tx2">
                    <a:lumMod val="75000"/>
                  </a:schemeClr>
                </a:solidFill>
              </a:rPr>
              <a:t>ROAD SAFETY </a:t>
            </a:r>
          </a:p>
        </p:txBody>
      </p:sp>
      <p:sp>
        <p:nvSpPr>
          <p:cNvPr id="5" name="Subtitle 4"/>
          <p:cNvSpPr>
            <a:spLocks noGrp="1"/>
          </p:cNvSpPr>
          <p:nvPr>
            <p:ph type="subTitle" idx="1"/>
          </p:nvPr>
        </p:nvSpPr>
        <p:spPr>
          <a:xfrm>
            <a:off x="1371601" y="3886199"/>
            <a:ext cx="6400800" cy="2356945"/>
          </a:xfrm>
        </p:spPr>
        <p:txBody>
          <a:bodyPr/>
          <a:lstStyle/>
          <a:p>
            <a:r>
              <a:rPr lang="en-ZA" dirty="0">
                <a:solidFill>
                  <a:srgbClr val="7030A0"/>
                </a:solidFill>
              </a:rPr>
              <a:t>BY</a:t>
            </a:r>
          </a:p>
          <a:p>
            <a:r>
              <a:rPr lang="en-ZA" dirty="0">
                <a:solidFill>
                  <a:srgbClr val="7030A0"/>
                </a:solidFill>
              </a:rPr>
              <a:t>THABISO MOTLOUNG</a:t>
            </a:r>
          </a:p>
          <a:p>
            <a:r>
              <a:rPr lang="en-ZA" dirty="0">
                <a:solidFill>
                  <a:srgbClr val="7030A0"/>
                </a:solidFill>
              </a:rPr>
              <a:t>GDE LEARNER TRANSPORT DIRECTORATE</a:t>
            </a:r>
          </a:p>
        </p:txBody>
      </p:sp>
    </p:spTree>
    <p:extLst>
      <p:ext uri="{BB962C8B-B14F-4D97-AF65-F5344CB8AC3E}">
        <p14:creationId xmlns:p14="http://schemas.microsoft.com/office/powerpoint/2010/main" val="267935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605E-1718-4620-9BFC-AAE862AE47A9}"/>
              </a:ext>
            </a:extLst>
          </p:cNvPr>
          <p:cNvSpPr>
            <a:spLocks noGrp="1"/>
          </p:cNvSpPr>
          <p:nvPr>
            <p:ph type="title"/>
          </p:nvPr>
        </p:nvSpPr>
        <p:spPr/>
        <p:txBody>
          <a:bodyPr/>
          <a:lstStyle/>
          <a:p>
            <a:r>
              <a:rPr lang="en-US" dirty="0"/>
              <a:t>Challenges and Mitigation on Testing</a:t>
            </a:r>
          </a:p>
        </p:txBody>
      </p:sp>
      <p:sp>
        <p:nvSpPr>
          <p:cNvPr id="3" name="Content Placeholder 2">
            <a:extLst>
              <a:ext uri="{FF2B5EF4-FFF2-40B4-BE49-F238E27FC236}">
                <a16:creationId xmlns:a16="http://schemas.microsoft.com/office/drawing/2014/main" id="{B7DF2E1D-73D9-4E3C-BAB9-A7C6555B8A96}"/>
              </a:ext>
            </a:extLst>
          </p:cNvPr>
          <p:cNvSpPr>
            <a:spLocks noGrp="1"/>
          </p:cNvSpPr>
          <p:nvPr>
            <p:ph idx="1"/>
          </p:nvPr>
        </p:nvSpPr>
        <p:spPr/>
        <p:txBody>
          <a:bodyPr/>
          <a:lstStyle/>
          <a:p>
            <a:r>
              <a:rPr lang="en-US" dirty="0"/>
              <a:t>Challenges with testing of buses includes among other things:</a:t>
            </a:r>
          </a:p>
          <a:p>
            <a:endParaRPr lang="en-US" dirty="0"/>
          </a:p>
          <a:p>
            <a:endParaRPr lang="en-US" dirty="0"/>
          </a:p>
        </p:txBody>
      </p:sp>
      <p:graphicFrame>
        <p:nvGraphicFramePr>
          <p:cNvPr id="4" name="Table 4">
            <a:extLst>
              <a:ext uri="{FF2B5EF4-FFF2-40B4-BE49-F238E27FC236}">
                <a16:creationId xmlns:a16="http://schemas.microsoft.com/office/drawing/2014/main" id="{868BD382-116B-4A5C-BAA8-46EDE04DAF4A}"/>
              </a:ext>
            </a:extLst>
          </p:cNvPr>
          <p:cNvGraphicFramePr>
            <a:graphicFrameLocks noGrp="1"/>
          </p:cNvGraphicFramePr>
          <p:nvPr>
            <p:extLst>
              <p:ext uri="{D42A27DB-BD31-4B8C-83A1-F6EECF244321}">
                <p14:modId xmlns:p14="http://schemas.microsoft.com/office/powerpoint/2010/main" val="3137685955"/>
              </p:ext>
            </p:extLst>
          </p:nvPr>
        </p:nvGraphicFramePr>
        <p:xfrm>
          <a:off x="245553" y="2527858"/>
          <a:ext cx="8774622" cy="4139642"/>
        </p:xfrm>
        <a:graphic>
          <a:graphicData uri="http://schemas.openxmlformats.org/drawingml/2006/table">
            <a:tbl>
              <a:tblPr firstRow="1" bandRow="1">
                <a:tableStyleId>{5C22544A-7EE6-4342-B048-85BDC9FD1C3A}</a:tableStyleId>
              </a:tblPr>
              <a:tblGrid>
                <a:gridCol w="4387311">
                  <a:extLst>
                    <a:ext uri="{9D8B030D-6E8A-4147-A177-3AD203B41FA5}">
                      <a16:colId xmlns:a16="http://schemas.microsoft.com/office/drawing/2014/main" val="3614584338"/>
                    </a:ext>
                  </a:extLst>
                </a:gridCol>
                <a:gridCol w="4387311">
                  <a:extLst>
                    <a:ext uri="{9D8B030D-6E8A-4147-A177-3AD203B41FA5}">
                      <a16:colId xmlns:a16="http://schemas.microsoft.com/office/drawing/2014/main" val="2266304304"/>
                    </a:ext>
                  </a:extLst>
                </a:gridCol>
              </a:tblGrid>
              <a:tr h="346005">
                <a:tc>
                  <a:txBody>
                    <a:bodyPr/>
                    <a:lstStyle/>
                    <a:p>
                      <a:r>
                        <a:rPr lang="en-US" dirty="0"/>
                        <a:t>Challenges</a:t>
                      </a:r>
                    </a:p>
                  </a:txBody>
                  <a:tcPr/>
                </a:tc>
                <a:tc>
                  <a:txBody>
                    <a:bodyPr/>
                    <a:lstStyle/>
                    <a:p>
                      <a:r>
                        <a:rPr lang="en-US" dirty="0"/>
                        <a:t>Possible mitigations </a:t>
                      </a:r>
                    </a:p>
                  </a:txBody>
                  <a:tcPr/>
                </a:tc>
                <a:extLst>
                  <a:ext uri="{0D108BD9-81ED-4DB2-BD59-A6C34878D82A}">
                    <a16:rowId xmlns:a16="http://schemas.microsoft.com/office/drawing/2014/main" val="181298128"/>
                  </a:ext>
                </a:extLst>
              </a:tr>
              <a:tr h="605509">
                <a:tc>
                  <a:txBody>
                    <a:bodyPr/>
                    <a:lstStyle/>
                    <a:p>
                      <a:pPr marL="0" marR="0" lvl="0" indent="0" algn="l" defTabSz="456576" rtl="0" eaLnBrk="1" fontAlgn="auto" latinLnBrk="0" hangingPunct="1">
                        <a:lnSpc>
                          <a:spcPct val="100000"/>
                        </a:lnSpc>
                        <a:spcBef>
                          <a:spcPts val="0"/>
                        </a:spcBef>
                        <a:spcAft>
                          <a:spcPts val="0"/>
                        </a:spcAft>
                        <a:buClrTx/>
                        <a:buSzTx/>
                        <a:buFontTx/>
                        <a:buNone/>
                        <a:tabLst/>
                        <a:defRPr/>
                      </a:pPr>
                      <a:r>
                        <a:rPr lang="en-US" sz="1800" dirty="0"/>
                        <a:t>Unavailability of testing stations</a:t>
                      </a:r>
                    </a:p>
                  </a:txBody>
                  <a:tcPr/>
                </a:tc>
                <a:tc>
                  <a:txBody>
                    <a:bodyPr/>
                    <a:lstStyle/>
                    <a:p>
                      <a:r>
                        <a:rPr lang="en-US" dirty="0"/>
                        <a:t>Extend the testing period over the first three school holidays of the year. </a:t>
                      </a:r>
                    </a:p>
                  </a:txBody>
                  <a:tcPr/>
                </a:tc>
                <a:extLst>
                  <a:ext uri="{0D108BD9-81ED-4DB2-BD59-A6C34878D82A}">
                    <a16:rowId xmlns:a16="http://schemas.microsoft.com/office/drawing/2014/main" val="1197540556"/>
                  </a:ext>
                </a:extLst>
              </a:tr>
              <a:tr h="1124517">
                <a:tc>
                  <a:txBody>
                    <a:bodyPr/>
                    <a:lstStyle/>
                    <a:p>
                      <a:pPr marL="0" marR="0" lvl="0" indent="0" algn="l" defTabSz="456576" rtl="0" eaLnBrk="1" fontAlgn="auto" latinLnBrk="0" hangingPunct="1">
                        <a:lnSpc>
                          <a:spcPct val="100000"/>
                        </a:lnSpc>
                        <a:spcBef>
                          <a:spcPts val="0"/>
                        </a:spcBef>
                        <a:spcAft>
                          <a:spcPts val="0"/>
                        </a:spcAft>
                        <a:buClrTx/>
                        <a:buSzTx/>
                        <a:buFontTx/>
                        <a:buNone/>
                        <a:tabLst/>
                        <a:defRPr/>
                      </a:pPr>
                      <a:r>
                        <a:rPr lang="en-US" sz="1800" dirty="0"/>
                        <a:t>Duplication of vehicles (testing same buses for different service providers) due to branding challenges</a:t>
                      </a:r>
                    </a:p>
                  </a:txBody>
                  <a:tcPr/>
                </a:tc>
                <a:tc>
                  <a:txBody>
                    <a:bodyPr/>
                    <a:lstStyle/>
                    <a:p>
                      <a:r>
                        <a:rPr lang="en-US" dirty="0"/>
                        <a:t>As part of the terms of reference for the new tender, branding of buses with company names should be compulsory</a:t>
                      </a:r>
                    </a:p>
                  </a:txBody>
                  <a:tcPr/>
                </a:tc>
                <a:extLst>
                  <a:ext uri="{0D108BD9-81ED-4DB2-BD59-A6C34878D82A}">
                    <a16:rowId xmlns:a16="http://schemas.microsoft.com/office/drawing/2014/main" val="3401169435"/>
                  </a:ext>
                </a:extLst>
              </a:tr>
              <a:tr h="1643525">
                <a:tc>
                  <a:txBody>
                    <a:bodyPr/>
                    <a:lstStyle/>
                    <a:p>
                      <a:pPr marL="0" marR="0" lvl="0" indent="0" algn="l" defTabSz="456576" rtl="0" eaLnBrk="1" fontAlgn="auto" latinLnBrk="0" hangingPunct="1">
                        <a:lnSpc>
                          <a:spcPct val="100000"/>
                        </a:lnSpc>
                        <a:spcBef>
                          <a:spcPts val="0"/>
                        </a:spcBef>
                        <a:spcAft>
                          <a:spcPts val="0"/>
                        </a:spcAft>
                        <a:buClrTx/>
                        <a:buSzTx/>
                        <a:buFontTx/>
                        <a:buNone/>
                        <a:tabLst/>
                        <a:defRPr/>
                      </a:pPr>
                      <a:r>
                        <a:rPr lang="en-US" sz="1800" dirty="0"/>
                        <a:t>Limited testing time and few testing stations/ and officers (only 5  stations were available for more than 2000 buses in 2019) make it impossible for all 2000+ buses to be tested within the 15 days period</a:t>
                      </a:r>
                    </a:p>
                  </a:txBody>
                  <a:tcPr/>
                </a:tc>
                <a:tc>
                  <a:txBody>
                    <a:bodyPr/>
                    <a:lstStyle/>
                    <a:p>
                      <a:pPr marL="0" marR="0" lvl="0" indent="0" algn="l" defTabSz="456576" rtl="0" eaLnBrk="1" fontAlgn="auto" latinLnBrk="0" hangingPunct="1">
                        <a:lnSpc>
                          <a:spcPct val="100000"/>
                        </a:lnSpc>
                        <a:spcBef>
                          <a:spcPts val="0"/>
                        </a:spcBef>
                        <a:spcAft>
                          <a:spcPts val="0"/>
                        </a:spcAft>
                        <a:buClrTx/>
                        <a:buSzTx/>
                        <a:buFontTx/>
                        <a:buNone/>
                        <a:tabLst/>
                        <a:defRPr/>
                      </a:pPr>
                      <a:r>
                        <a:rPr lang="en-US" dirty="0"/>
                        <a:t>Extend the testing period over the first three school holidays of the year and allocations of more testing officials. </a:t>
                      </a:r>
                    </a:p>
                  </a:txBody>
                  <a:tcPr/>
                </a:tc>
                <a:extLst>
                  <a:ext uri="{0D108BD9-81ED-4DB2-BD59-A6C34878D82A}">
                    <a16:rowId xmlns:a16="http://schemas.microsoft.com/office/drawing/2014/main" val="2499045780"/>
                  </a:ext>
                </a:extLst>
              </a:tr>
              <a:tr h="346005">
                <a:tc>
                  <a:txBody>
                    <a:bodyPr/>
                    <a:lstStyle/>
                    <a:p>
                      <a:endParaRPr lang="en-US"/>
                    </a:p>
                  </a:txBody>
                  <a:tcPr/>
                </a:tc>
                <a:tc>
                  <a:txBody>
                    <a:bodyPr/>
                    <a:lstStyle/>
                    <a:p>
                      <a:endParaRPr lang="en-US" dirty="0"/>
                    </a:p>
                  </a:txBody>
                  <a:tcPr/>
                </a:tc>
                <a:extLst>
                  <a:ext uri="{0D108BD9-81ED-4DB2-BD59-A6C34878D82A}">
                    <a16:rowId xmlns:a16="http://schemas.microsoft.com/office/drawing/2014/main" val="2607241392"/>
                  </a:ext>
                </a:extLst>
              </a:tr>
            </a:tbl>
          </a:graphicData>
        </a:graphic>
      </p:graphicFrame>
    </p:spTree>
    <p:extLst>
      <p:ext uri="{BB962C8B-B14F-4D97-AF65-F5344CB8AC3E}">
        <p14:creationId xmlns:p14="http://schemas.microsoft.com/office/powerpoint/2010/main" val="4015791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F8A-A831-4249-893D-72B79130A883}"/>
              </a:ext>
            </a:extLst>
          </p:cNvPr>
          <p:cNvSpPr>
            <a:spLocks noGrp="1"/>
          </p:cNvSpPr>
          <p:nvPr>
            <p:ph type="title"/>
          </p:nvPr>
        </p:nvSpPr>
        <p:spPr>
          <a:xfrm>
            <a:off x="357764" y="852054"/>
            <a:ext cx="9020175" cy="406833"/>
          </a:xfrm>
        </p:spPr>
        <p:txBody>
          <a:bodyPr/>
          <a:lstStyle/>
          <a:p>
            <a:r>
              <a:rPr lang="en-ZA" sz="2400" b="1" dirty="0"/>
              <a:t>LEARNER TRANSPORT AND SAFETY ISSUES ON R24 </a:t>
            </a:r>
            <a:endParaRPr lang="en-US" sz="2400" dirty="0"/>
          </a:p>
        </p:txBody>
      </p:sp>
      <p:sp>
        <p:nvSpPr>
          <p:cNvPr id="3" name="Content Placeholder 2"/>
          <p:cNvSpPr>
            <a:spLocks noGrp="1"/>
          </p:cNvSpPr>
          <p:nvPr>
            <p:ph idx="1"/>
          </p:nvPr>
        </p:nvSpPr>
        <p:spPr/>
        <p:txBody>
          <a:bodyPr/>
          <a:lstStyle/>
          <a:p>
            <a:r>
              <a:rPr lang="en-US" sz="1600" dirty="0"/>
              <a:t>THE INTERVENTION BY THE DEPARTMENT OF COMMUNITY SAFETY </a:t>
            </a:r>
            <a:r>
              <a:rPr lang="en-US" sz="1600" b="1" dirty="0"/>
              <a:t>ON R24 ROAD TO MAGALISBERG</a:t>
            </a:r>
          </a:p>
          <a:p>
            <a:pPr marL="0" indent="0">
              <a:buNone/>
            </a:pPr>
            <a:endParaRPr lang="en-US" sz="1600" dirty="0"/>
          </a:p>
          <a:p>
            <a:pPr lvl="0"/>
            <a:r>
              <a:rPr lang="en-US" sz="1800" dirty="0"/>
              <a:t>The Department of Community Safety conducted a study on R24 road to Magalisberg because of a number of fatal accident along the road</a:t>
            </a:r>
          </a:p>
          <a:p>
            <a:pPr lvl="0"/>
            <a:r>
              <a:rPr lang="en-US" sz="1800" dirty="0"/>
              <a:t>Within R24 Gauteng Department of Education has picked up points</a:t>
            </a:r>
          </a:p>
          <a:p>
            <a:r>
              <a:rPr lang="en-US" sz="1800" dirty="0"/>
              <a:t>Along R24 road also Gauteng Department of Education has 5 schools of which those learners are currently transported due to the number of fatal accidents along the road</a:t>
            </a:r>
          </a:p>
          <a:p>
            <a:pPr lvl="0"/>
            <a:r>
              <a:rPr lang="en-US" sz="1800" dirty="0"/>
              <a:t>Some of these learners travel 2 to 3 km to school. Of which the distance is not covered by scholar transport policy ,due to  the condition of the road those learners were to be transported</a:t>
            </a:r>
          </a:p>
          <a:p>
            <a:pPr lvl="0"/>
            <a:r>
              <a:rPr lang="en-US" sz="1800" dirty="0"/>
              <a:t>As a result of the below accident the Department took a resolution that all route that are along R24 have to be changed .All the routes were then  moved to the safe area not near or close the road</a:t>
            </a:r>
          </a:p>
          <a:p>
            <a:pPr marL="0" indent="0">
              <a:buNone/>
            </a:pPr>
            <a:r>
              <a:rPr lang="en-US" sz="1800" dirty="0"/>
              <a:t> </a:t>
            </a:r>
          </a:p>
          <a:p>
            <a:pPr marL="0" indent="0">
              <a:buNone/>
            </a:pPr>
            <a:br>
              <a:rPr lang="en-US" dirty="0"/>
            </a:br>
            <a:endParaRPr lang="en-US" dirty="0"/>
          </a:p>
        </p:txBody>
      </p:sp>
    </p:spTree>
    <p:extLst>
      <p:ext uri="{BB962C8B-B14F-4D97-AF65-F5344CB8AC3E}">
        <p14:creationId xmlns:p14="http://schemas.microsoft.com/office/powerpoint/2010/main" val="266824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F89B-E9EE-4484-BDA0-A426463D0D85}"/>
              </a:ext>
            </a:extLst>
          </p:cNvPr>
          <p:cNvSpPr>
            <a:spLocks noGrp="1"/>
          </p:cNvSpPr>
          <p:nvPr>
            <p:ph type="title"/>
          </p:nvPr>
        </p:nvSpPr>
        <p:spPr>
          <a:xfrm>
            <a:off x="968991" y="0"/>
            <a:ext cx="8052179" cy="2098964"/>
          </a:xfrm>
        </p:spPr>
        <p:txBody>
          <a:bodyPr/>
          <a:lstStyle/>
          <a:p>
            <a:r>
              <a:rPr lang="en-US" sz="2800" b="1" dirty="0"/>
              <a:t>R24 ROUTE CHARACTERISTICS</a:t>
            </a:r>
            <a:r>
              <a:rPr lang="en-ZA" sz="2800" b="1" dirty="0"/>
              <a:t> </a:t>
            </a:r>
            <a:endParaRPr lang="en-US" sz="2800" dirty="0"/>
          </a:p>
        </p:txBody>
      </p:sp>
      <p:sp>
        <p:nvSpPr>
          <p:cNvPr id="3" name="Content Placeholder 2">
            <a:extLst>
              <a:ext uri="{FF2B5EF4-FFF2-40B4-BE49-F238E27FC236}">
                <a16:creationId xmlns:a16="http://schemas.microsoft.com/office/drawing/2014/main" id="{E7750272-EA28-43D8-B752-9A674D1C1213}"/>
              </a:ext>
            </a:extLst>
          </p:cNvPr>
          <p:cNvSpPr>
            <a:spLocks noGrp="1"/>
          </p:cNvSpPr>
          <p:nvPr>
            <p:ph idx="1"/>
          </p:nvPr>
        </p:nvSpPr>
        <p:spPr>
          <a:xfrm>
            <a:off x="1006475" y="1746912"/>
            <a:ext cx="8013700" cy="4920587"/>
          </a:xfrm>
        </p:spPr>
        <p:txBody>
          <a:bodyPr/>
          <a:lstStyle/>
          <a:p>
            <a:r>
              <a:rPr lang="en-US" sz="1600" b="1" dirty="0"/>
              <a:t>Length</a:t>
            </a:r>
            <a:r>
              <a:rPr lang="en-US" sz="1600" dirty="0"/>
              <a:t>=39 km (Game Reserve to NW)</a:t>
            </a:r>
          </a:p>
          <a:p>
            <a:pPr lvl="0"/>
            <a:r>
              <a:rPr lang="en-US" sz="1600" dirty="0"/>
              <a:t>Mostly </a:t>
            </a:r>
            <a:r>
              <a:rPr lang="en-US" sz="1600" b="1" dirty="0"/>
              <a:t>single lane</a:t>
            </a:r>
            <a:endParaRPr lang="en-US" sz="1600" dirty="0"/>
          </a:p>
          <a:p>
            <a:r>
              <a:rPr lang="en-US" sz="1600" dirty="0"/>
              <a:t>Passes through Magalisberg CBD</a:t>
            </a:r>
          </a:p>
          <a:p>
            <a:pPr lvl="0"/>
            <a:r>
              <a:rPr lang="en-US" sz="1600" b="1" dirty="0"/>
              <a:t>Dangerous Bends </a:t>
            </a:r>
            <a:r>
              <a:rPr lang="en-US" sz="1600" dirty="0"/>
              <a:t>= 41</a:t>
            </a:r>
          </a:p>
          <a:p>
            <a:pPr lvl="0"/>
            <a:r>
              <a:rPr lang="en-US" sz="1600" dirty="0"/>
              <a:t>Schools along R 24 = 5</a:t>
            </a:r>
          </a:p>
          <a:p>
            <a:r>
              <a:rPr lang="en-US" sz="1600" dirty="0"/>
              <a:t> Major Tourist Locations = 9</a:t>
            </a:r>
          </a:p>
          <a:p>
            <a:r>
              <a:rPr lang="en-US" sz="1600" dirty="0"/>
              <a:t> </a:t>
            </a:r>
            <a:r>
              <a:rPr lang="en-US" sz="1600" b="1" dirty="0"/>
              <a:t>Formal Intersections </a:t>
            </a:r>
            <a:r>
              <a:rPr lang="en-US" sz="1600" dirty="0"/>
              <a:t>= Over 25</a:t>
            </a:r>
          </a:p>
          <a:p>
            <a:pPr lvl="0"/>
            <a:r>
              <a:rPr lang="en-US" sz="1600" b="1" dirty="0"/>
              <a:t> </a:t>
            </a:r>
            <a:r>
              <a:rPr lang="en-US" sz="1600" dirty="0"/>
              <a:t>Painted Pedestrian Crossings = 3</a:t>
            </a:r>
          </a:p>
          <a:p>
            <a:pPr lvl="0"/>
            <a:r>
              <a:rPr lang="en-US" sz="1600" dirty="0"/>
              <a:t>Major of route has no Street Lighting</a:t>
            </a:r>
          </a:p>
          <a:p>
            <a:pPr lvl="0"/>
            <a:r>
              <a:rPr lang="en-US" sz="1600" dirty="0"/>
              <a:t>Continuous hilly terrain with bends </a:t>
            </a:r>
          </a:p>
          <a:p>
            <a:pPr lvl="0"/>
            <a:r>
              <a:rPr lang="en-US" sz="1600" dirty="0"/>
              <a:t>2Major Informal Settlements</a:t>
            </a:r>
          </a:p>
          <a:p>
            <a:pPr lvl="0"/>
            <a:r>
              <a:rPr lang="en-US" sz="1600" dirty="0"/>
              <a:t>Several Farming and small Business establishment along R24.</a:t>
            </a:r>
          </a:p>
          <a:p>
            <a:pPr lvl="0"/>
            <a:endParaRPr lang="en-US" sz="1600" dirty="0"/>
          </a:p>
        </p:txBody>
      </p:sp>
    </p:spTree>
    <p:extLst>
      <p:ext uri="{BB962C8B-B14F-4D97-AF65-F5344CB8AC3E}">
        <p14:creationId xmlns:p14="http://schemas.microsoft.com/office/powerpoint/2010/main" val="110734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COUNTING STATION DATA</a:t>
            </a:r>
            <a:endParaRPr lang="en-US" dirty="0"/>
          </a:p>
        </p:txBody>
      </p:sp>
      <p:sp>
        <p:nvSpPr>
          <p:cNvPr id="3" name="Content Placeholder 2"/>
          <p:cNvSpPr>
            <a:spLocks noGrp="1"/>
          </p:cNvSpPr>
          <p:nvPr>
            <p:ph idx="1"/>
          </p:nvPr>
        </p:nvSpPr>
        <p:spPr/>
        <p:txBody>
          <a:bodyPr/>
          <a:lstStyle/>
          <a:p>
            <a:r>
              <a:rPr lang="en-US" sz="2800" b="1" dirty="0"/>
              <a:t>Average Daily Traffic Count:</a:t>
            </a:r>
            <a:endParaRPr lang="en-US" sz="2800" dirty="0"/>
          </a:p>
          <a:p>
            <a:pPr lvl="0"/>
            <a:r>
              <a:rPr lang="en-US" sz="2800" dirty="0"/>
              <a:t>Over </a:t>
            </a:r>
            <a:r>
              <a:rPr lang="en-US" sz="2800" b="1" dirty="0"/>
              <a:t>10 000</a:t>
            </a:r>
            <a:r>
              <a:rPr lang="en-US" sz="2800" dirty="0"/>
              <a:t> Vehicles per day</a:t>
            </a:r>
          </a:p>
          <a:p>
            <a:pPr lvl="0"/>
            <a:r>
              <a:rPr lang="en-US" sz="2800" dirty="0"/>
              <a:t>(Between Magalisberg and D400)</a:t>
            </a:r>
          </a:p>
          <a:p>
            <a:pPr lvl="0"/>
            <a:r>
              <a:rPr lang="en-US" sz="2800" dirty="0"/>
              <a:t>% </a:t>
            </a:r>
            <a:r>
              <a:rPr lang="en-US" sz="2800" b="1" dirty="0"/>
              <a:t>Heavy Vehicles</a:t>
            </a:r>
            <a:r>
              <a:rPr lang="en-US" sz="2800" dirty="0"/>
              <a:t>:21% (2,137 vehicles daily)</a:t>
            </a:r>
          </a:p>
          <a:p>
            <a:pPr lvl="0"/>
            <a:r>
              <a:rPr lang="en-US" sz="2800" dirty="0"/>
              <a:t>% </a:t>
            </a:r>
            <a:r>
              <a:rPr lang="en-US" sz="2800" b="1" dirty="0"/>
              <a:t>Night Traffic (18:00 to 06:00):</a:t>
            </a:r>
            <a:r>
              <a:rPr lang="en-US" sz="2800" dirty="0"/>
              <a:t>24% (2440mv)</a:t>
            </a:r>
          </a:p>
          <a:p>
            <a:pPr lvl="0"/>
            <a:r>
              <a:rPr lang="en-US" sz="2800" b="1" dirty="0"/>
              <a:t>Vehicles with less than 2 seconds following distance: 23%</a:t>
            </a:r>
            <a:endParaRPr lang="en-US" sz="2800" dirty="0"/>
          </a:p>
          <a:p>
            <a:pPr lvl="0"/>
            <a:r>
              <a:rPr lang="en-US" sz="2800" b="1" dirty="0"/>
              <a:t>Peak Hour Traffic</a:t>
            </a:r>
            <a:endParaRPr lang="en-US" sz="2800" dirty="0"/>
          </a:p>
          <a:p>
            <a:pPr lvl="0"/>
            <a:r>
              <a:rPr lang="en-US" sz="2800" dirty="0"/>
              <a:t>WEEKDAY 7:00 to 08:00 &amp;15:15 to 16:15</a:t>
            </a:r>
          </a:p>
          <a:p>
            <a:pPr lvl="0"/>
            <a:r>
              <a:rPr lang="en-US" sz="2800" dirty="0"/>
              <a:t>SATURDAY:10:00 TO 11:00</a:t>
            </a:r>
          </a:p>
          <a:p>
            <a:endParaRPr lang="en-US" dirty="0"/>
          </a:p>
        </p:txBody>
      </p:sp>
    </p:spTree>
    <p:extLst>
      <p:ext uri="{BB962C8B-B14F-4D97-AF65-F5344CB8AC3E}">
        <p14:creationId xmlns:p14="http://schemas.microsoft.com/office/powerpoint/2010/main" val="3964340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 24 FINDINGS</a:t>
            </a:r>
          </a:p>
        </p:txBody>
      </p:sp>
      <p:sp>
        <p:nvSpPr>
          <p:cNvPr id="3" name="Content Placeholder 2"/>
          <p:cNvSpPr>
            <a:spLocks noGrp="1"/>
          </p:cNvSpPr>
          <p:nvPr>
            <p:ph idx="1"/>
          </p:nvPr>
        </p:nvSpPr>
        <p:spPr/>
        <p:txBody>
          <a:bodyPr/>
          <a:lstStyle/>
          <a:p>
            <a:pPr marL="0" lvl="0" indent="0">
              <a:buNone/>
            </a:pPr>
            <a:r>
              <a:rPr lang="en-US" sz="1200" b="1" dirty="0"/>
              <a:t>LEARNER TRANSPORT SAFETY</a:t>
            </a:r>
            <a:r>
              <a:rPr lang="en-US" sz="1200" dirty="0"/>
              <a:t> </a:t>
            </a:r>
          </a:p>
          <a:p>
            <a:pPr lvl="0"/>
            <a:r>
              <a:rPr lang="en-US" sz="1600" dirty="0"/>
              <a:t>Ineffective speed calming at school entrances.(Also Lack of Speed Law Enforcement during School Start / Ending Times)</a:t>
            </a:r>
          </a:p>
          <a:p>
            <a:pPr lvl="0"/>
            <a:r>
              <a:rPr lang="en-US" sz="1600" dirty="0"/>
              <a:t>Overcrowding / overloading</a:t>
            </a:r>
          </a:p>
          <a:p>
            <a:pPr lvl="0"/>
            <a:r>
              <a:rPr lang="en-US" sz="1600" dirty="0"/>
              <a:t>No safe pick-up areas (bus stop areas)</a:t>
            </a:r>
          </a:p>
          <a:p>
            <a:pPr lvl="0"/>
            <a:r>
              <a:rPr lang="en-US" sz="1600" dirty="0"/>
              <a:t>Lack of sufficient points men at some pick-up areas</a:t>
            </a:r>
          </a:p>
          <a:p>
            <a:pPr lvl="0"/>
            <a:r>
              <a:rPr lang="en-US" sz="1600" dirty="0"/>
              <a:t>Risk when turning at School areas (Approaching Vehicles Speeding)</a:t>
            </a:r>
          </a:p>
          <a:p>
            <a:pPr lvl="0"/>
            <a:r>
              <a:rPr lang="en-US" sz="1600" b="1" dirty="0"/>
              <a:t>Collision Contributory Factors</a:t>
            </a:r>
            <a:endParaRPr lang="en-US" sz="1600" dirty="0"/>
          </a:p>
          <a:p>
            <a:pPr lvl="0"/>
            <a:r>
              <a:rPr lang="en-US" sz="1600" b="1" u="sng" dirty="0"/>
              <a:t>Pedestrian &amp; Cyclist Collisions</a:t>
            </a:r>
            <a:endParaRPr lang="en-US" sz="1600" dirty="0"/>
          </a:p>
          <a:p>
            <a:pPr lvl="0"/>
            <a:r>
              <a:rPr lang="en-US" sz="1600" dirty="0"/>
              <a:t>Common </a:t>
            </a:r>
            <a:r>
              <a:rPr lang="en-US" sz="1600" u="sng" dirty="0"/>
              <a:t>Jaywalking</a:t>
            </a:r>
            <a:r>
              <a:rPr lang="en-US" sz="1600" dirty="0"/>
              <a:t> / Crossing Unsafely</a:t>
            </a:r>
          </a:p>
          <a:p>
            <a:pPr lvl="0"/>
            <a:r>
              <a:rPr lang="en-US" sz="1600" dirty="0"/>
              <a:t>Lack of safe areas</a:t>
            </a:r>
          </a:p>
          <a:p>
            <a:pPr marL="0" lvl="0" indent="0">
              <a:buNone/>
            </a:pPr>
            <a:r>
              <a:rPr lang="en-US" sz="1600" dirty="0"/>
              <a:t>        Drivers </a:t>
            </a:r>
            <a:r>
              <a:rPr lang="en-US" sz="1600" u="sng" dirty="0"/>
              <a:t>not giving right of way</a:t>
            </a:r>
            <a:r>
              <a:rPr lang="en-US" sz="1600" dirty="0"/>
              <a:t> at designated Crossing areas </a:t>
            </a:r>
          </a:p>
          <a:p>
            <a:pPr marL="0" indent="0">
              <a:buNone/>
            </a:pPr>
            <a:r>
              <a:rPr lang="en-US" sz="1600" dirty="0"/>
              <a:t>        and Intersections</a:t>
            </a:r>
          </a:p>
          <a:p>
            <a:pPr lvl="0"/>
            <a:r>
              <a:rPr lang="en-US" sz="1600" dirty="0"/>
              <a:t>No</a:t>
            </a:r>
            <a:r>
              <a:rPr lang="en-US" sz="1600" u="sng" dirty="0"/>
              <a:t> Street Lighting.</a:t>
            </a:r>
            <a:endParaRPr lang="en-US" sz="1600" dirty="0"/>
          </a:p>
          <a:p>
            <a:pPr lvl="0"/>
            <a:r>
              <a:rPr lang="en-US" sz="1600" b="1" u="sng" dirty="0"/>
              <a:t>Drunken</a:t>
            </a:r>
            <a:r>
              <a:rPr lang="en-US" sz="1600" b="1" dirty="0"/>
              <a:t> </a:t>
            </a:r>
            <a:r>
              <a:rPr lang="en-US" sz="1600" dirty="0"/>
              <a:t>Pedestrians</a:t>
            </a:r>
          </a:p>
          <a:p>
            <a:pPr lvl="0"/>
            <a:r>
              <a:rPr lang="en-US" sz="1600" dirty="0"/>
              <a:t>Not wearing bright clothing at night / dusk / dawn</a:t>
            </a:r>
          </a:p>
          <a:p>
            <a:pPr lvl="0"/>
            <a:r>
              <a:rPr lang="en-US" sz="1600" b="1" u="sng" dirty="0"/>
              <a:t>Drivers do not obey 60 km/h speed limits </a:t>
            </a:r>
            <a:r>
              <a:rPr lang="en-US" sz="1600" dirty="0"/>
              <a:t> at busy pedestrian areas, eg.Tarlton (</a:t>
            </a:r>
            <a:r>
              <a:rPr lang="en-US" sz="1600" dirty="0" err="1"/>
              <a:t>Matsepa</a:t>
            </a:r>
            <a:r>
              <a:rPr lang="en-US" sz="1600" dirty="0"/>
              <a:t>)</a:t>
            </a:r>
          </a:p>
          <a:p>
            <a:pPr lvl="0"/>
            <a:endParaRPr lang="en-US" sz="2000" dirty="0"/>
          </a:p>
          <a:p>
            <a:endParaRPr lang="en-US" dirty="0"/>
          </a:p>
        </p:txBody>
      </p:sp>
    </p:spTree>
    <p:extLst>
      <p:ext uri="{BB962C8B-B14F-4D97-AF65-F5344CB8AC3E}">
        <p14:creationId xmlns:p14="http://schemas.microsoft.com/office/powerpoint/2010/main" val="45570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 24 FINDINGS CONTINUES</a:t>
            </a:r>
          </a:p>
        </p:txBody>
      </p:sp>
      <p:sp>
        <p:nvSpPr>
          <p:cNvPr id="3" name="Content Placeholder 2"/>
          <p:cNvSpPr>
            <a:spLocks noGrp="1"/>
          </p:cNvSpPr>
          <p:nvPr>
            <p:ph idx="1"/>
          </p:nvPr>
        </p:nvSpPr>
        <p:spPr/>
        <p:txBody>
          <a:bodyPr/>
          <a:lstStyle/>
          <a:p>
            <a:pPr lvl="0"/>
            <a:r>
              <a:rPr lang="en-US" sz="1800" b="1" dirty="0"/>
              <a:t>Engineering Factors</a:t>
            </a:r>
            <a:endParaRPr lang="en-US" sz="1800" dirty="0"/>
          </a:p>
          <a:p>
            <a:pPr lvl="0"/>
            <a:r>
              <a:rPr lang="en-US" sz="1800" dirty="0"/>
              <a:t>Poor condition of Road Shoulders / pull of areas.</a:t>
            </a:r>
          </a:p>
          <a:p>
            <a:pPr lvl="0"/>
            <a:r>
              <a:rPr lang="en-US" sz="1800" dirty="0"/>
              <a:t>No Cat Eyes especially at bends.</a:t>
            </a:r>
          </a:p>
          <a:p>
            <a:pPr lvl="0"/>
            <a:r>
              <a:rPr lang="en-US" sz="1800" dirty="0"/>
              <a:t>Constantly changing SPEED LIMITS over short spaces ,</a:t>
            </a:r>
            <a:r>
              <a:rPr lang="en-US" sz="1800" dirty="0" err="1"/>
              <a:t>eg</a:t>
            </a:r>
            <a:r>
              <a:rPr lang="en-US" sz="1800" dirty="0"/>
              <a:t>. 100,80,60,100,60,80,120,60 etc.</a:t>
            </a:r>
          </a:p>
          <a:p>
            <a:pPr lvl="0"/>
            <a:r>
              <a:rPr lang="en-US" sz="1800" dirty="0"/>
              <a:t>Halfway /  Ineffective Speed Calming at pedestrian crossing and Intersections.</a:t>
            </a:r>
          </a:p>
          <a:p>
            <a:pPr lvl="0"/>
            <a:r>
              <a:rPr lang="en-US" sz="1800" dirty="0"/>
              <a:t>Too many Intersecting roads that are not conductive to safe exit / entering of the R24</a:t>
            </a:r>
            <a:br>
              <a:rPr lang="en-US" dirty="0"/>
            </a:br>
            <a:r>
              <a:rPr lang="en-US" dirty="0"/>
              <a:t> </a:t>
            </a:r>
          </a:p>
          <a:p>
            <a:endParaRPr lang="en-US" dirty="0"/>
          </a:p>
        </p:txBody>
      </p:sp>
    </p:spTree>
    <p:extLst>
      <p:ext uri="{BB962C8B-B14F-4D97-AF65-F5344CB8AC3E}">
        <p14:creationId xmlns:p14="http://schemas.microsoft.com/office/powerpoint/2010/main" val="407875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80" y="1412874"/>
            <a:ext cx="8349520" cy="567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8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R24</a:t>
            </a:r>
          </a:p>
        </p:txBody>
      </p:sp>
      <p:sp>
        <p:nvSpPr>
          <p:cNvPr id="3" name="Content Placeholder 2"/>
          <p:cNvSpPr>
            <a:spLocks noGrp="1"/>
          </p:cNvSpPr>
          <p:nvPr>
            <p:ph idx="1"/>
          </p:nvPr>
        </p:nvSpPr>
        <p:spPr/>
        <p:txBody>
          <a:bodyPr/>
          <a:lstStyle/>
          <a:p>
            <a:pPr marL="0" indent="0">
              <a:buNone/>
            </a:pPr>
            <a:endParaRPr lang="en-ZA"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128" y="1310186"/>
            <a:ext cx="7049495" cy="491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988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85813"/>
            <a:ext cx="8458200" cy="5758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650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 HIGH SCHOOL STUDY ON ROAD SAFETY </a:t>
            </a:r>
          </a:p>
        </p:txBody>
      </p:sp>
      <p:sp>
        <p:nvSpPr>
          <p:cNvPr id="3" name="Content Placeholder 2"/>
          <p:cNvSpPr>
            <a:spLocks noGrp="1"/>
          </p:cNvSpPr>
          <p:nvPr>
            <p:ph idx="1"/>
          </p:nvPr>
        </p:nvSpPr>
        <p:spPr/>
        <p:txBody>
          <a:bodyPr/>
          <a:lstStyle/>
          <a:p>
            <a:pPr marL="0" indent="0">
              <a:buNone/>
            </a:pPr>
            <a:r>
              <a:rPr lang="en-US" dirty="0"/>
              <a:t> </a:t>
            </a:r>
          </a:p>
          <a:p>
            <a:r>
              <a:rPr lang="en-US" sz="1600" dirty="0"/>
              <a:t>The request was made to GTP to facilitate interventions regarding unsafe conditions outside Petit High School located on Zesfontein road, a road inspection was conducted on the 21st May 2019. Traffic patterns and road user behavior was assessed during both the school starting and dismissal times. </a:t>
            </a:r>
          </a:p>
          <a:p>
            <a:r>
              <a:rPr lang="en-US" sz="1600" dirty="0"/>
              <a:t>The afternoon observations were conducted by GTP, GDE and GPDRT representatives. </a:t>
            </a:r>
          </a:p>
          <a:p>
            <a:r>
              <a:rPr lang="en-US" sz="1600" dirty="0"/>
              <a:t>further assessment was conducted on the road environment along the +-1.2km length of Zesfontein Road at the following intersecting roads: a. M44 Pretoria Road (Northern and Southern Y-Junction </a:t>
            </a:r>
          </a:p>
          <a:p>
            <a:r>
              <a:rPr lang="en-US" sz="1600" dirty="0"/>
              <a:t>Information obtained from interviews with the staff at Petit High School indicates that the safety risks experienced by learners and educators was previously communicated to City of Ekurhuleni and EMPD. Relevant petitions and letters requesting safety improvements were not responded to over several years. The school was also unsuccessful in attempts to institute a scholar patrol. The only evidence of intervention was a faded pedestrian crossing and damaged warning sign. </a:t>
            </a:r>
          </a:p>
          <a:p>
            <a:r>
              <a:rPr lang="en-US" sz="1600" dirty="0"/>
              <a:t>Due to the severity of some of the risks, </a:t>
            </a:r>
            <a:r>
              <a:rPr lang="en-US" sz="1600" dirty="0" err="1"/>
              <a:t>eg</a:t>
            </a:r>
            <a:r>
              <a:rPr lang="en-US" sz="1600" dirty="0"/>
              <a:t>. degraded road surface and children pedestrians exposed to danger from passing vehicles, several of the items were logged on the My Ekurhuleni app and via twitter to the @</a:t>
            </a:r>
            <a:r>
              <a:rPr lang="en-US" sz="1600" dirty="0" err="1"/>
              <a:t>CoE_Call</a:t>
            </a:r>
            <a:r>
              <a:rPr lang="en-US" sz="1600" dirty="0"/>
              <a:t>-Centre handle. </a:t>
            </a:r>
          </a:p>
          <a:p>
            <a:endParaRPr lang="en-US" sz="1600" dirty="0"/>
          </a:p>
          <a:p>
            <a:endParaRPr lang="en-US" sz="1600" dirty="0"/>
          </a:p>
          <a:p>
            <a:endParaRPr lang="en-US" sz="1600" dirty="0"/>
          </a:p>
          <a:p>
            <a:endParaRPr lang="en-US" dirty="0"/>
          </a:p>
        </p:txBody>
      </p:sp>
    </p:spTree>
    <p:extLst>
      <p:ext uri="{BB962C8B-B14F-4D97-AF65-F5344CB8AC3E}">
        <p14:creationId xmlns:p14="http://schemas.microsoft.com/office/powerpoint/2010/main" val="147231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ROLES AND RESPONSIBILITIES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8369418"/>
              </p:ext>
            </p:extLst>
          </p:nvPr>
        </p:nvGraphicFramePr>
        <p:xfrm>
          <a:off x="1" y="1412875"/>
          <a:ext cx="9144000" cy="5656044"/>
        </p:xfrm>
        <a:graphic>
          <a:graphicData uri="http://schemas.openxmlformats.org/drawingml/2006/table">
            <a:tbl>
              <a:tblPr firstRow="1" bandRow="1">
                <a:tableStyleId>{5C22544A-7EE6-4342-B048-85BDC9FD1C3A}</a:tableStyleId>
              </a:tblPr>
              <a:tblGrid>
                <a:gridCol w="5021491">
                  <a:extLst>
                    <a:ext uri="{9D8B030D-6E8A-4147-A177-3AD203B41FA5}">
                      <a16:colId xmlns:a16="http://schemas.microsoft.com/office/drawing/2014/main" val="20000"/>
                    </a:ext>
                  </a:extLst>
                </a:gridCol>
                <a:gridCol w="4122509">
                  <a:extLst>
                    <a:ext uri="{9D8B030D-6E8A-4147-A177-3AD203B41FA5}">
                      <a16:colId xmlns:a16="http://schemas.microsoft.com/office/drawing/2014/main" val="20001"/>
                    </a:ext>
                  </a:extLst>
                </a:gridCol>
              </a:tblGrid>
              <a:tr h="515130">
                <a:tc>
                  <a:txBody>
                    <a:bodyPr/>
                    <a:lstStyle/>
                    <a:p>
                      <a:pPr marL="0" marR="0" algn="l">
                        <a:lnSpc>
                          <a:spcPct val="115000"/>
                        </a:lnSpc>
                        <a:spcBef>
                          <a:spcPts val="0"/>
                        </a:spcBef>
                        <a:spcAft>
                          <a:spcPts val="0"/>
                        </a:spcAft>
                      </a:pPr>
                      <a:r>
                        <a:rPr lang="en-US" sz="1200" b="1" dirty="0">
                          <a:effectLst/>
                          <a:latin typeface="Arial"/>
                          <a:ea typeface="Calibri"/>
                          <a:cs typeface="Times New Roman"/>
                        </a:rPr>
                        <a:t>PROVINCE</a:t>
                      </a:r>
                      <a:endParaRPr lang="en-US" sz="1100" dirty="0">
                        <a:effectLst/>
                        <a:latin typeface="Calibri"/>
                        <a:ea typeface="Calibri"/>
                        <a:cs typeface="Times New Roman"/>
                      </a:endParaRPr>
                    </a:p>
                    <a:p>
                      <a:pPr marL="0" marR="0" algn="l">
                        <a:lnSpc>
                          <a:spcPct val="115000"/>
                        </a:lnSpc>
                        <a:spcBef>
                          <a:spcPts val="0"/>
                        </a:spcBef>
                        <a:spcAft>
                          <a:spcPts val="0"/>
                        </a:spcAft>
                      </a:pPr>
                      <a:r>
                        <a:rPr lang="en-US" sz="1200" b="1" dirty="0">
                          <a:effectLst/>
                          <a:latin typeface="Arial"/>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effectLst/>
                          <a:latin typeface="Arial"/>
                          <a:ea typeface="Calibri"/>
                          <a:cs typeface="Times New Roman"/>
                        </a:rPr>
                        <a:t>GAUTENG DEPARTMENT OF EDUCATION</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5130">
                <a:tc>
                  <a:txBody>
                    <a:bodyPr/>
                    <a:lstStyle/>
                    <a:p>
                      <a:pPr marL="0" marR="0" algn="l">
                        <a:lnSpc>
                          <a:spcPct val="115000"/>
                        </a:lnSpc>
                        <a:spcBef>
                          <a:spcPts val="0"/>
                        </a:spcBef>
                        <a:spcAft>
                          <a:spcPts val="0"/>
                        </a:spcAft>
                      </a:pPr>
                      <a:r>
                        <a:rPr lang="en-US" sz="1200" b="1">
                          <a:effectLst/>
                          <a:latin typeface="Arial"/>
                          <a:ea typeface="Calibri"/>
                          <a:cs typeface="Times New Roman"/>
                        </a:rPr>
                        <a:t>LOCATION OF THE FUNCTION</a:t>
                      </a: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effectLst/>
                          <a:latin typeface="Arial"/>
                          <a:ea typeface="Calibri"/>
                          <a:cs typeface="Times New Roman"/>
                        </a:rPr>
                        <a:t>GAUTENG DEPARTMENT OF EDUCATION</a:t>
                      </a:r>
                      <a:endParaRPr lang="en-US" sz="1100">
                        <a:effectLst/>
                        <a:latin typeface="Calibri"/>
                        <a:ea typeface="Calibri"/>
                        <a:cs typeface="Times New Roman"/>
                      </a:endParaRPr>
                    </a:p>
                    <a:p>
                      <a:pPr marL="0" marR="0" algn="l">
                        <a:lnSpc>
                          <a:spcPct val="115000"/>
                        </a:lnSpc>
                        <a:spcBef>
                          <a:spcPts val="0"/>
                        </a:spcBef>
                        <a:spcAft>
                          <a:spcPts val="0"/>
                        </a:spcAft>
                      </a:pPr>
                      <a:r>
                        <a:rPr lang="en-US" sz="1200" b="1">
                          <a:effectLst/>
                          <a:latin typeface="Arial"/>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4160">
                <a:tc>
                  <a:txBody>
                    <a:bodyPr/>
                    <a:lstStyle/>
                    <a:p>
                      <a:pPr marL="0" marR="0" algn="l">
                        <a:lnSpc>
                          <a:spcPct val="115000"/>
                        </a:lnSpc>
                        <a:spcBef>
                          <a:spcPts val="0"/>
                        </a:spcBef>
                        <a:spcAft>
                          <a:spcPts val="0"/>
                        </a:spcAft>
                      </a:pPr>
                      <a:r>
                        <a:rPr lang="en-US" sz="1200" b="1">
                          <a:effectLst/>
                          <a:latin typeface="Arial"/>
                          <a:ea typeface="Calibri"/>
                          <a:cs typeface="Times New Roman"/>
                        </a:rPr>
                        <a:t>DEPARTMENT RESPONSIBLE FOR FUNDING</a:t>
                      </a: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effectLst/>
                          <a:latin typeface="Arial"/>
                          <a:ea typeface="Calibri"/>
                          <a:cs typeface="Times New Roman"/>
                        </a:rPr>
                        <a:t>TREASURY</a:t>
                      </a: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5130">
                <a:tc>
                  <a:txBody>
                    <a:bodyPr/>
                    <a:lstStyle/>
                    <a:p>
                      <a:pPr marL="0" marR="0" algn="l">
                        <a:lnSpc>
                          <a:spcPct val="115000"/>
                        </a:lnSpc>
                        <a:spcBef>
                          <a:spcPts val="0"/>
                        </a:spcBef>
                        <a:spcAft>
                          <a:spcPts val="0"/>
                        </a:spcAft>
                      </a:pPr>
                      <a:r>
                        <a:rPr lang="en-US" sz="1200" b="1">
                          <a:effectLst/>
                          <a:latin typeface="Arial"/>
                          <a:ea typeface="Calibri"/>
                          <a:cs typeface="Times New Roman"/>
                        </a:rPr>
                        <a:t>FUNDING SOURCE</a:t>
                      </a: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effectLst/>
                          <a:latin typeface="Arial"/>
                          <a:ea typeface="Calibri"/>
                          <a:cs typeface="Times New Roman"/>
                        </a:rPr>
                        <a:t>VOTED FUNDS</a:t>
                      </a:r>
                      <a:endParaRPr lang="en-US" sz="1100">
                        <a:effectLst/>
                        <a:latin typeface="Calibri"/>
                        <a:ea typeface="Calibri"/>
                        <a:cs typeface="Times New Roman"/>
                      </a:endParaRPr>
                    </a:p>
                    <a:p>
                      <a:pPr marL="0" marR="0" algn="l">
                        <a:lnSpc>
                          <a:spcPct val="115000"/>
                        </a:lnSpc>
                        <a:spcBef>
                          <a:spcPts val="0"/>
                        </a:spcBef>
                        <a:spcAft>
                          <a:spcPts val="0"/>
                        </a:spcAft>
                      </a:pPr>
                      <a:r>
                        <a:rPr lang="en-US" sz="1200" b="1">
                          <a:effectLst/>
                          <a:latin typeface="Arial"/>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5339">
                <a:tc gridSpan="2">
                  <a:txBody>
                    <a:bodyPr/>
                    <a:lstStyle/>
                    <a:p>
                      <a:pPr marL="0" marR="0" algn="ctr">
                        <a:lnSpc>
                          <a:spcPct val="115000"/>
                        </a:lnSpc>
                        <a:spcBef>
                          <a:spcPts val="0"/>
                        </a:spcBef>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ROLES AND RESPONSIBILITIES OF DEPARTMENTS IN THE PROVINCE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r h="2318084">
                <a:tc>
                  <a:txBody>
                    <a:bodyPr/>
                    <a:lstStyle/>
                    <a:p>
                      <a:pPr marL="0" marR="0" algn="ctr">
                        <a:lnSpc>
                          <a:spcPct val="115000"/>
                        </a:lnSpc>
                        <a:spcBef>
                          <a:spcPts val="0"/>
                        </a:spcBef>
                        <a:spcAft>
                          <a:spcPts val="0"/>
                        </a:spcAft>
                      </a:pPr>
                      <a:r>
                        <a:rPr lang="en-ZA" sz="1200" b="1">
                          <a:effectLst/>
                          <a:latin typeface="Arial" panose="020B0604020202020204" pitchFamily="34" charset="0"/>
                          <a:ea typeface="Calibri" panose="020F0502020204030204" pitchFamily="34" charset="0"/>
                          <a:cs typeface="Times New Roman" panose="02020603050405020304" pitchFamily="18" charset="0"/>
                        </a:rPr>
                        <a:t>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latinLnBrk="1">
                        <a:lnSpc>
                          <a:spcPct val="115000"/>
                        </a:lnSpc>
                        <a:spcBef>
                          <a:spcPts val="0"/>
                        </a:spcBef>
                        <a:spcAft>
                          <a:spcPts val="0"/>
                        </a:spcAft>
                        <a:buSzPts val="1200"/>
                        <a:buFont typeface="Wingdings" panose="05000000000000000000" pitchFamily="2" charset="2"/>
                        <a:buChar char=""/>
                      </a:pPr>
                      <a:r>
                        <a:rPr lang="en-ZA" sz="1200">
                          <a:effectLst/>
                          <a:latin typeface="Arial" panose="020B0604020202020204" pitchFamily="34" charset="0"/>
                          <a:ea typeface="Calibri" panose="020F0502020204030204" pitchFamily="34" charset="0"/>
                          <a:cs typeface="Times New Roman" panose="02020603050405020304" pitchFamily="18" charset="0"/>
                        </a:rPr>
                        <a:t>Identification of schools and learners</a:t>
                      </a:r>
                      <a:endParaRPr lang="en-US" sz="110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gn="l" latinLnBrk="1">
                        <a:lnSpc>
                          <a:spcPct val="115000"/>
                        </a:lnSpc>
                        <a:spcBef>
                          <a:spcPts val="0"/>
                        </a:spcBef>
                        <a:spcAft>
                          <a:spcPts val="0"/>
                        </a:spcAft>
                        <a:buSzPts val="1200"/>
                        <a:buFont typeface="Wingdings" panose="05000000000000000000" pitchFamily="2" charset="2"/>
                        <a:buChar char=""/>
                      </a:pPr>
                      <a:r>
                        <a:rPr lang="en-ZA" sz="1200">
                          <a:effectLst/>
                          <a:latin typeface="Arial" panose="020B0604020202020204" pitchFamily="34" charset="0"/>
                          <a:ea typeface="Calibri" panose="020F0502020204030204" pitchFamily="34" charset="0"/>
                          <a:cs typeface="Times New Roman" panose="02020603050405020304" pitchFamily="18" charset="0"/>
                        </a:rPr>
                        <a:t>Identification and approval of routes</a:t>
                      </a:r>
                      <a:endParaRPr lang="en-US" sz="110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gn="l" latinLnBrk="1">
                        <a:lnSpc>
                          <a:spcPct val="115000"/>
                        </a:lnSpc>
                        <a:spcBef>
                          <a:spcPts val="0"/>
                        </a:spcBef>
                        <a:spcAft>
                          <a:spcPts val="0"/>
                        </a:spcAft>
                        <a:buSzPts val="1200"/>
                        <a:buFont typeface="Wingdings" panose="05000000000000000000" pitchFamily="2" charset="2"/>
                        <a:buChar char=""/>
                      </a:pPr>
                      <a:r>
                        <a:rPr lang="en-ZA" sz="1200">
                          <a:effectLst/>
                          <a:latin typeface="Arial" panose="020B0604020202020204" pitchFamily="34" charset="0"/>
                          <a:ea typeface="Calibri" panose="020F0502020204030204" pitchFamily="34" charset="0"/>
                          <a:cs typeface="Times New Roman" panose="02020603050405020304" pitchFamily="18" charset="0"/>
                        </a:rPr>
                        <a:t>Provide number of learners to benefit</a:t>
                      </a:r>
                      <a:endParaRPr lang="en-US" sz="110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gn="l" latinLnBrk="1">
                        <a:lnSpc>
                          <a:spcPct val="115000"/>
                        </a:lnSpc>
                        <a:spcBef>
                          <a:spcPts val="0"/>
                        </a:spcBef>
                        <a:spcAft>
                          <a:spcPts val="0"/>
                        </a:spcAft>
                        <a:buSzPts val="1200"/>
                        <a:buFont typeface="Wingdings" panose="05000000000000000000" pitchFamily="2" charset="2"/>
                        <a:buChar char=""/>
                      </a:pPr>
                      <a:r>
                        <a:rPr lang="en-ZA" sz="1200">
                          <a:effectLst/>
                          <a:latin typeface="Arial" panose="020B0604020202020204" pitchFamily="34" charset="0"/>
                          <a:ea typeface="Calibri" panose="020F0502020204030204" pitchFamily="34" charset="0"/>
                          <a:cs typeface="Times New Roman" panose="02020603050405020304" pitchFamily="18" charset="0"/>
                        </a:rPr>
                        <a:t>Evaluate the impact of Learner Transport Programme on teaching and learning</a:t>
                      </a:r>
                      <a:endParaRPr lang="en-US" sz="110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gn="l" latinLnBrk="1">
                        <a:lnSpc>
                          <a:spcPct val="115000"/>
                        </a:lnSpc>
                        <a:spcBef>
                          <a:spcPts val="0"/>
                        </a:spcBef>
                        <a:spcAft>
                          <a:spcPts val="0"/>
                        </a:spcAft>
                        <a:buSzPts val="1200"/>
                        <a:buFont typeface="Wingdings" panose="05000000000000000000" pitchFamily="2" charset="2"/>
                        <a:buChar char=""/>
                      </a:pPr>
                      <a:r>
                        <a:rPr lang="en-ZA" sz="1200">
                          <a:effectLst/>
                          <a:latin typeface="Arial" panose="020B0604020202020204" pitchFamily="34" charset="0"/>
                          <a:ea typeface="Calibri" panose="020F0502020204030204" pitchFamily="34" charset="0"/>
                          <a:cs typeface="Times New Roman" panose="02020603050405020304" pitchFamily="18" charset="0"/>
                        </a:rPr>
                        <a:t>Monitor and evaluate the Programme</a:t>
                      </a:r>
                      <a:endParaRPr lang="en-US" sz="110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gn="l" latinLnBrk="1">
                        <a:lnSpc>
                          <a:spcPct val="115000"/>
                        </a:lnSpc>
                        <a:spcBef>
                          <a:spcPts val="0"/>
                        </a:spcBef>
                        <a:spcAft>
                          <a:spcPts val="0"/>
                        </a:spcAft>
                        <a:buSzPts val="1200"/>
                        <a:buFont typeface="Wingdings" panose="05000000000000000000" pitchFamily="2" charset="2"/>
                        <a:buChar char=""/>
                      </a:pPr>
                      <a:r>
                        <a:rPr lang="en-ZA" sz="1200">
                          <a:effectLst/>
                          <a:latin typeface="Arial" panose="020B0604020202020204" pitchFamily="34" charset="0"/>
                          <a:ea typeface="Calibri" panose="020F0502020204030204" pitchFamily="34" charset="0"/>
                          <a:cs typeface="Times New Roman" panose="02020603050405020304" pitchFamily="18" charset="0"/>
                        </a:rPr>
                        <a:t>Procurement and payment of Service Providers transporting learners</a:t>
                      </a:r>
                      <a:endParaRPr lang="en-US" sz="1100">
                        <a:effectLst/>
                        <a:latin typeface="Calibri" panose="020F0502020204030204" pitchFamily="34" charset="0"/>
                        <a:ea typeface="Wingdings" panose="05000000000000000000" pitchFamily="2" charset="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TRANSPORT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SzPts val="1200"/>
                        <a:buFont typeface="Wingdings" panose="05000000000000000000" pitchFamily="2" charset="2"/>
                        <a:buChar char=""/>
                      </a:pPr>
                      <a:r>
                        <a:rPr lang="en-ZA" sz="1200" dirty="0">
                          <a:effectLst/>
                          <a:latin typeface="Arial" panose="020B0604020202020204" pitchFamily="34" charset="0"/>
                          <a:ea typeface="Wingdings" panose="05000000000000000000" pitchFamily="2" charset="2"/>
                          <a:cs typeface="Times New Roman" panose="02020603050405020304" pitchFamily="18" charset="0"/>
                        </a:rPr>
                        <a:t>Establish joint task team through Inter-Governmental Relations structures</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gn="l">
                        <a:lnSpc>
                          <a:spcPct val="115000"/>
                        </a:lnSpc>
                        <a:spcBef>
                          <a:spcPts val="0"/>
                        </a:spcBef>
                        <a:spcAft>
                          <a:spcPts val="0"/>
                        </a:spcAft>
                        <a:buSzPts val="1200"/>
                        <a:buFont typeface="Wingdings" panose="05000000000000000000" pitchFamily="2" charset="2"/>
                        <a:buChar char=""/>
                      </a:pPr>
                      <a:r>
                        <a:rPr lang="en-ZA" sz="1200" dirty="0">
                          <a:effectLst/>
                          <a:latin typeface="Arial" panose="020B0604020202020204" pitchFamily="34" charset="0"/>
                          <a:ea typeface="Wingdings" panose="05000000000000000000" pitchFamily="2" charset="2"/>
                          <a:cs typeface="Times New Roman" panose="02020603050405020304" pitchFamily="18" charset="0"/>
                        </a:rPr>
                        <a:t>Provide secretariat support to the joint task team</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gn="l">
                        <a:lnSpc>
                          <a:spcPct val="115000"/>
                        </a:lnSpc>
                        <a:spcBef>
                          <a:spcPts val="0"/>
                        </a:spcBef>
                        <a:spcAft>
                          <a:spcPts val="0"/>
                        </a:spcAft>
                        <a:buSzPts val="1200"/>
                        <a:buFont typeface="Wingdings" panose="05000000000000000000" pitchFamily="2" charset="2"/>
                        <a:buChar char=""/>
                      </a:pPr>
                      <a:r>
                        <a:rPr lang="en-ZA" sz="1200" dirty="0">
                          <a:effectLst/>
                          <a:latin typeface="Arial" panose="020B0604020202020204" pitchFamily="34" charset="0"/>
                          <a:ea typeface="Wingdings" panose="05000000000000000000" pitchFamily="2" charset="2"/>
                          <a:cs typeface="Times New Roman" panose="02020603050405020304" pitchFamily="18" charset="0"/>
                        </a:rPr>
                        <a:t>Provide policy drafting expertise to the drafting the Provincial Learner Transport policy</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gn="l">
                        <a:lnSpc>
                          <a:spcPct val="115000"/>
                        </a:lnSpc>
                        <a:spcBef>
                          <a:spcPts val="0"/>
                        </a:spcBef>
                        <a:spcAft>
                          <a:spcPts val="0"/>
                        </a:spcAft>
                        <a:buSzPts val="1200"/>
                        <a:buFont typeface="Wingdings" panose="05000000000000000000" pitchFamily="2" charset="2"/>
                        <a:buChar char=""/>
                      </a:pPr>
                      <a:r>
                        <a:rPr lang="en-ZA" sz="1200" dirty="0">
                          <a:effectLst/>
                          <a:latin typeface="Arial" panose="020B0604020202020204" pitchFamily="34" charset="0"/>
                          <a:ea typeface="Wingdings" panose="05000000000000000000" pitchFamily="2" charset="2"/>
                          <a:cs typeface="Times New Roman" panose="02020603050405020304" pitchFamily="18" charset="0"/>
                        </a:rPr>
                        <a:t>Chanel all Transport related matters pertaining to learner transport to relevant departments.</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457200" marR="0" algn="l">
                        <a:lnSpc>
                          <a:spcPct val="115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15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COMMUNITY SAFETY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15000"/>
                        </a:lnSpc>
                        <a:spcBef>
                          <a:spcPts val="0"/>
                        </a:spcBef>
                        <a:spcAft>
                          <a:spcPts val="0"/>
                        </a:spcAft>
                        <a:buSzPts val="1200"/>
                        <a:buFont typeface="Wingdings" panose="05000000000000000000" pitchFamily="2" charset="2"/>
                        <a:buChar char=""/>
                      </a:pPr>
                      <a:r>
                        <a:rPr lang="en-ZA" sz="1200" dirty="0">
                          <a:effectLst/>
                          <a:latin typeface="Arial" panose="020B0604020202020204" pitchFamily="34" charset="0"/>
                          <a:ea typeface="Wingdings" panose="05000000000000000000" pitchFamily="2" charset="2"/>
                          <a:cs typeface="Times New Roman" panose="02020603050405020304" pitchFamily="18" charset="0"/>
                        </a:rPr>
                        <a:t>Law enforcement and road-worthiness of buses.</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gn="l">
                        <a:lnSpc>
                          <a:spcPct val="115000"/>
                        </a:lnSpc>
                        <a:spcBef>
                          <a:spcPts val="0"/>
                        </a:spcBef>
                        <a:spcAft>
                          <a:spcPts val="0"/>
                        </a:spcAft>
                        <a:buSzPts val="1200"/>
                        <a:buFont typeface="Wingdings" panose="05000000000000000000" pitchFamily="2" charset="2"/>
                        <a:buChar char=""/>
                      </a:pPr>
                      <a:r>
                        <a:rPr lang="en-ZA" sz="1200" dirty="0">
                          <a:effectLst/>
                          <a:latin typeface="Arial" panose="020B0604020202020204" pitchFamily="34" charset="0"/>
                          <a:ea typeface="Wingdings" panose="05000000000000000000" pitchFamily="2" charset="2"/>
                          <a:cs typeface="Times New Roman" panose="02020603050405020304" pitchFamily="18" charset="0"/>
                        </a:rPr>
                        <a:t>Testing of buses.</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0" marR="0" algn="l">
                        <a:lnSpc>
                          <a:spcPct val="115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45568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PETIT HIGH SCHOOL STUDY ON ROAD SAFETY….</a:t>
            </a:r>
          </a:p>
        </p:txBody>
      </p:sp>
      <p:sp>
        <p:nvSpPr>
          <p:cNvPr id="3" name="Content Placeholder 2"/>
          <p:cNvSpPr>
            <a:spLocks noGrp="1"/>
          </p:cNvSpPr>
          <p:nvPr>
            <p:ph idx="1"/>
          </p:nvPr>
        </p:nvSpPr>
        <p:spPr/>
        <p:txBody>
          <a:bodyPr/>
          <a:lstStyle/>
          <a:p>
            <a:r>
              <a:rPr lang="en-US" sz="1600" dirty="0"/>
              <a:t>The following reference numbers were provided from the twitter complaints 3669491, 3669503, 3669516. </a:t>
            </a:r>
          </a:p>
          <a:p>
            <a:r>
              <a:rPr lang="en-US" sz="1600" dirty="0"/>
              <a:t>Surprisingly it was found on the next day (22nd May 2019) that 2 speed humps were installed overnight in front of Petit High School. </a:t>
            </a:r>
          </a:p>
          <a:p>
            <a:r>
              <a:rPr lang="en-US" sz="1600" dirty="0"/>
              <a:t>A further follow up assessment was conducted on 27 May 2019 to inspect the Speed humps, the impact on traffic flow and any outstanding risks. </a:t>
            </a:r>
          </a:p>
          <a:p>
            <a:r>
              <a:rPr lang="en-US" sz="1600" dirty="0"/>
              <a:t>Summary of Road Environment Risks requiring intervention: a. Repair dangerous potholes, edge breaks, “sunken” road sections and rutted road shoulders. </a:t>
            </a:r>
          </a:p>
          <a:p>
            <a:pPr marL="0" indent="0">
              <a:buNone/>
            </a:pPr>
            <a:endParaRPr lang="en-US" sz="1600" dirty="0"/>
          </a:p>
          <a:p>
            <a:pPr marL="0" indent="0">
              <a:buNone/>
            </a:pPr>
            <a:r>
              <a:rPr lang="en-US" sz="1600" dirty="0"/>
              <a:t> Installation of High Visibility advance warning signs for : </a:t>
            </a:r>
            <a:r>
              <a:rPr lang="en-US" sz="1600" dirty="0" err="1"/>
              <a:t>i</a:t>
            </a:r>
            <a:r>
              <a:rPr lang="en-US" sz="1600" dirty="0"/>
              <a:t>. Speed Calming </a:t>
            </a:r>
          </a:p>
          <a:p>
            <a:r>
              <a:rPr lang="en-US" sz="1600" dirty="0"/>
              <a:t>ii. School Zone. </a:t>
            </a:r>
          </a:p>
          <a:p>
            <a:r>
              <a:rPr lang="en-US" sz="1600" dirty="0"/>
              <a:t>iii. Blind bend </a:t>
            </a:r>
          </a:p>
          <a:p>
            <a:r>
              <a:rPr lang="en-US" sz="1600" dirty="0"/>
              <a:t>iv. 3-Way Intersection </a:t>
            </a:r>
          </a:p>
          <a:p>
            <a:endParaRPr lang="en-US" sz="1600" dirty="0"/>
          </a:p>
        </p:txBody>
      </p:sp>
    </p:spTree>
    <p:extLst>
      <p:ext uri="{BB962C8B-B14F-4D97-AF65-F5344CB8AC3E}">
        <p14:creationId xmlns:p14="http://schemas.microsoft.com/office/powerpoint/2010/main" val="1318197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PETIT HIGH SCHOOL STUDY ON ROAD SAFETY</a:t>
            </a:r>
            <a:endParaRPr lang="en-US" dirty="0"/>
          </a:p>
        </p:txBody>
      </p:sp>
      <p:sp>
        <p:nvSpPr>
          <p:cNvPr id="3" name="Content Placeholder 2"/>
          <p:cNvSpPr>
            <a:spLocks noGrp="1"/>
          </p:cNvSpPr>
          <p:nvPr>
            <p:ph idx="1"/>
          </p:nvPr>
        </p:nvSpPr>
        <p:spPr/>
        <p:txBody>
          <a:bodyPr/>
          <a:lstStyle/>
          <a:p>
            <a:endParaRPr lang="en-US" sz="1600" dirty="0"/>
          </a:p>
          <a:p>
            <a:r>
              <a:rPr lang="en-US" sz="1600" dirty="0"/>
              <a:t>Road markings. </a:t>
            </a:r>
          </a:p>
          <a:p>
            <a:r>
              <a:rPr lang="en-US" sz="1600" dirty="0"/>
              <a:t>d. Widen the narrow sections of the road where lane widths are less than 3.1m despite mixed traffic patterns involving Heavy vehicles transporting dangerous </a:t>
            </a:r>
            <a:r>
              <a:rPr lang="en-US" sz="1600" dirty="0" err="1"/>
              <a:t>goods,eg</a:t>
            </a:r>
            <a:r>
              <a:rPr lang="en-US" sz="1600" dirty="0"/>
              <a:t>. fuel, travelling simultaneously on opposing sides of the roadway </a:t>
            </a:r>
          </a:p>
          <a:p>
            <a:r>
              <a:rPr lang="en-US" sz="1600" dirty="0"/>
              <a:t>e. Create safe pedestrian pathways to accommodate the needs of school leaners and pedestrians accessing several small shops. </a:t>
            </a:r>
          </a:p>
          <a:p>
            <a:r>
              <a:rPr lang="en-US" sz="1600" dirty="0"/>
              <a:t>f. Widen the existing Speed humps to extend into the road shoulders. This is to prevent driving around the speed hump. </a:t>
            </a:r>
          </a:p>
          <a:p>
            <a:r>
              <a:rPr lang="en-US" sz="1600" dirty="0"/>
              <a:t>g. Completion of 3rd Speed Hump next to the school </a:t>
            </a:r>
          </a:p>
          <a:p>
            <a:r>
              <a:rPr lang="en-US" sz="1600" dirty="0"/>
              <a:t>h. Transform the intersection of </a:t>
            </a:r>
            <a:r>
              <a:rPr lang="en-US" sz="1600" dirty="0" err="1"/>
              <a:t>Zesfontein</a:t>
            </a:r>
            <a:r>
              <a:rPr lang="en-US" sz="1600" dirty="0"/>
              <a:t> Road and M32 Birch Road into a 3-way STOP </a:t>
            </a:r>
          </a:p>
          <a:p>
            <a:endParaRPr lang="en-US" sz="1600" dirty="0"/>
          </a:p>
          <a:p>
            <a:r>
              <a:rPr lang="en-US" sz="1600" i="1" dirty="0"/>
              <a:t>(NB: average width of a truck tractor is +-3.1m including the mirrors. Standard minimum lane width for identified traffic use is 3.7m) </a:t>
            </a:r>
            <a:endParaRPr lang="en-US" sz="1600" dirty="0"/>
          </a:p>
          <a:p>
            <a:r>
              <a:rPr lang="en-US" sz="1600" dirty="0"/>
              <a:t>NB: Recommendation is for Speed Humps to be at least 3m in length and 12 m wide with a </a:t>
            </a:r>
          </a:p>
        </p:txBody>
      </p:sp>
    </p:spTree>
    <p:extLst>
      <p:ext uri="{BB962C8B-B14F-4D97-AF65-F5344CB8AC3E}">
        <p14:creationId xmlns:p14="http://schemas.microsoft.com/office/powerpoint/2010/main" val="211581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442" y="818202"/>
            <a:ext cx="8013700" cy="427038"/>
          </a:xfrm>
        </p:spPr>
        <p:txBody>
          <a:bodyPr/>
          <a:lstStyle/>
          <a:p>
            <a:r>
              <a:rPr lang="en-US" sz="2800" dirty="0"/>
              <a:t>PETIT HIGH SCHOOL STUDY ON ROAD SAFETY….</a:t>
            </a:r>
          </a:p>
        </p:txBody>
      </p:sp>
      <p:sp>
        <p:nvSpPr>
          <p:cNvPr id="3" name="Content Placeholder 2"/>
          <p:cNvSpPr>
            <a:spLocks noGrp="1"/>
          </p:cNvSpPr>
          <p:nvPr>
            <p:ph idx="1"/>
          </p:nvPr>
        </p:nvSpPr>
        <p:spPr/>
        <p:txBody>
          <a:bodyPr/>
          <a:lstStyle/>
          <a:p>
            <a:endParaRPr lang="en-US" sz="1600" dirty="0"/>
          </a:p>
          <a:p>
            <a:r>
              <a:rPr lang="en-US" sz="1600" dirty="0"/>
              <a:t>Safety improvements to the 4-way intersection of M44 Pretoria Road and </a:t>
            </a:r>
            <a:r>
              <a:rPr lang="en-US" sz="1600" dirty="0" err="1"/>
              <a:t>Peenz</a:t>
            </a:r>
            <a:r>
              <a:rPr lang="en-US" sz="1600" dirty="0"/>
              <a:t> Street: </a:t>
            </a:r>
          </a:p>
          <a:p>
            <a:pPr marL="457200" lvl="1" indent="0">
              <a:buNone/>
            </a:pPr>
            <a:r>
              <a:rPr lang="en-US" sz="1200" dirty="0" err="1"/>
              <a:t>i</a:t>
            </a:r>
            <a:r>
              <a:rPr lang="en-US" sz="1200" dirty="0"/>
              <a:t>. Convert into a 4-Way STOP </a:t>
            </a:r>
          </a:p>
          <a:p>
            <a:pPr marL="0" indent="0">
              <a:buNone/>
            </a:pPr>
            <a:r>
              <a:rPr lang="en-US" sz="1600" dirty="0"/>
              <a:t>	ii. Improve Speed Calming measures </a:t>
            </a:r>
          </a:p>
          <a:p>
            <a:pPr marL="0" indent="0">
              <a:buNone/>
            </a:pPr>
            <a:r>
              <a:rPr lang="en-US" sz="1600" dirty="0"/>
              <a:t>	iii. Clear obstruction on road shoulders to improve sight distance (</a:t>
            </a:r>
            <a:r>
              <a:rPr lang="en-US" sz="1600" dirty="0" err="1"/>
              <a:t>eg</a:t>
            </a:r>
            <a:r>
              <a:rPr lang="en-US" sz="1600" dirty="0"/>
              <a:t>. long grass, trees) 	 </a:t>
            </a:r>
          </a:p>
          <a:p>
            <a:pPr marL="0" indent="0">
              <a:buNone/>
            </a:pPr>
            <a:r>
              <a:rPr lang="en-US" sz="1600" dirty="0"/>
              <a:t>	     especially around the curve. </a:t>
            </a:r>
          </a:p>
          <a:p>
            <a:endParaRPr lang="en-US" sz="1600" dirty="0"/>
          </a:p>
          <a:p>
            <a:endParaRPr lang="en-US" sz="1600" dirty="0"/>
          </a:p>
          <a:p>
            <a:r>
              <a:rPr lang="en-US" sz="1600" dirty="0"/>
              <a:t>Below are relevant photos / images of the area being referenced. </a:t>
            </a:r>
          </a:p>
        </p:txBody>
      </p:sp>
    </p:spTree>
    <p:extLst>
      <p:ext uri="{BB962C8B-B14F-4D97-AF65-F5344CB8AC3E}">
        <p14:creationId xmlns:p14="http://schemas.microsoft.com/office/powerpoint/2010/main" val="411521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462595"/>
            <a:ext cx="7614072" cy="478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99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2764" y="1493807"/>
            <a:ext cx="7287905" cy="4782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845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7230" y="1435397"/>
            <a:ext cx="7641962" cy="500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50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0878" y="1606735"/>
            <a:ext cx="7369791" cy="487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929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3553" y="1746914"/>
            <a:ext cx="7731718" cy="455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46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0376" y="1719618"/>
            <a:ext cx="8493047" cy="428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43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388" y="2020887"/>
            <a:ext cx="7751927" cy="4428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68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04166-432C-49D0-9904-28DC31258D53}"/>
              </a:ext>
            </a:extLst>
          </p:cNvPr>
          <p:cNvSpPr>
            <a:spLocks noGrp="1"/>
          </p:cNvSpPr>
          <p:nvPr>
            <p:ph type="title"/>
          </p:nvPr>
        </p:nvSpPr>
        <p:spPr>
          <a:xfrm>
            <a:off x="-831273" y="353292"/>
            <a:ext cx="10162309" cy="1330036"/>
          </a:xfrm>
        </p:spPr>
        <p:txBody>
          <a:bodyPr/>
          <a:lstStyle/>
          <a:p>
            <a:r>
              <a:rPr lang="en-US" dirty="0"/>
              <a:t>2. </a:t>
            </a:r>
            <a:r>
              <a:rPr lang="en-ZA" b="1" i="1" dirty="0"/>
              <a:t> </a:t>
            </a:r>
            <a:br>
              <a:rPr lang="en-US" sz="2000" dirty="0"/>
            </a:br>
            <a:r>
              <a:rPr lang="en-ZA" sz="2000" b="1" dirty="0"/>
              <a:t>PROGRESS ON IMPLEMENTATION OF THE LEARNER TRANSPORT POLICY</a:t>
            </a:r>
            <a:br>
              <a:rPr lang="en-US" sz="2000" b="1" dirty="0"/>
            </a:br>
            <a:endParaRPr lang="en-US" sz="2000" dirty="0"/>
          </a:p>
        </p:txBody>
      </p:sp>
      <p:sp>
        <p:nvSpPr>
          <p:cNvPr id="3" name="Content Placeholder 2">
            <a:extLst>
              <a:ext uri="{FF2B5EF4-FFF2-40B4-BE49-F238E27FC236}">
                <a16:creationId xmlns:a16="http://schemas.microsoft.com/office/drawing/2014/main" id="{4312E13E-42C0-4845-BF80-165F79366643}"/>
              </a:ext>
            </a:extLst>
          </p:cNvPr>
          <p:cNvSpPr>
            <a:spLocks noGrp="1"/>
          </p:cNvSpPr>
          <p:nvPr>
            <p:ph idx="1"/>
          </p:nvPr>
        </p:nvSpPr>
        <p:spPr>
          <a:xfrm>
            <a:off x="1006475" y="1683327"/>
            <a:ext cx="8013700" cy="4984173"/>
          </a:xfrm>
        </p:spPr>
        <p:txBody>
          <a:bodyPr/>
          <a:lstStyle/>
          <a:p>
            <a:r>
              <a:rPr lang="en-ZA" dirty="0"/>
              <a:t>Gauteng has a working Learner Transport Policy that is being implemented to the latter. The said policy was reviewed, and the review process was completed in August 2019, the Province is implementing the new policy.</a:t>
            </a:r>
            <a:endParaRPr lang="en-US" dirty="0"/>
          </a:p>
        </p:txBody>
      </p:sp>
    </p:spTree>
    <p:extLst>
      <p:ext uri="{BB962C8B-B14F-4D97-AF65-F5344CB8AC3E}">
        <p14:creationId xmlns:p14="http://schemas.microsoft.com/office/powerpoint/2010/main" val="895037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650" y="2768600"/>
            <a:ext cx="546735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857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368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7749" y="1815152"/>
            <a:ext cx="8189798" cy="408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3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014" y="2169994"/>
            <a:ext cx="8152661" cy="3821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992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399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5469" y="1753821"/>
            <a:ext cx="6651056" cy="389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348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149" y="1720077"/>
            <a:ext cx="7720104" cy="4489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70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a:t>
            </a:r>
          </a:p>
        </p:txBody>
      </p:sp>
      <p:pic>
        <p:nvPicPr>
          <p:cNvPr id="389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150" y="1547068"/>
            <a:ext cx="7147138" cy="405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559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7728" y="2270728"/>
            <a:ext cx="7240588" cy="2047875"/>
          </a:xfrm>
        </p:spPr>
        <p:txBody>
          <a:bodyPr rtlCol="0" anchor="ctr">
            <a:normAutofit/>
          </a:bodyPr>
          <a:lstStyle/>
          <a:p>
            <a:pPr defTabSz="456576" eaLnBrk="1" fontAlgn="auto" hangingPunct="1">
              <a:spcAft>
                <a:spcPts val="0"/>
              </a:spcAft>
              <a:defRPr/>
            </a:pPr>
            <a:r>
              <a:rPr lang="en-US" sz="5400" b="1" dirty="0">
                <a:solidFill>
                  <a:schemeClr val="bg1"/>
                </a:solidFill>
                <a:latin typeface="+mj-lt"/>
                <a:ea typeface="ＭＳ Ｐゴシック" charset="0"/>
                <a:cs typeface="+mn-cs"/>
              </a:rPr>
              <a:t>THANK YOU</a:t>
            </a:r>
          </a:p>
        </p:txBody>
      </p:sp>
    </p:spTree>
    <p:extLst>
      <p:ext uri="{BB962C8B-B14F-4D97-AF65-F5344CB8AC3E}">
        <p14:creationId xmlns:p14="http://schemas.microsoft.com/office/powerpoint/2010/main" val="244429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33F4-4C00-4A8C-8ADF-B7FBE2A28E32}"/>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F09AC224-1A0B-4985-BED1-C7CCD91007F6}"/>
              </a:ext>
            </a:extLst>
          </p:cNvPr>
          <p:cNvGraphicFramePr>
            <a:graphicFrameLocks noGrp="1"/>
          </p:cNvGraphicFramePr>
          <p:nvPr>
            <p:ph idx="1"/>
            <p:extLst>
              <p:ext uri="{D42A27DB-BD31-4B8C-83A1-F6EECF244321}">
                <p14:modId xmlns:p14="http://schemas.microsoft.com/office/powerpoint/2010/main" val="2766756832"/>
              </p:ext>
            </p:extLst>
          </p:nvPr>
        </p:nvGraphicFramePr>
        <p:xfrm>
          <a:off x="-14068" y="831850"/>
          <a:ext cx="9158066" cy="6026148"/>
        </p:xfrm>
        <a:graphic>
          <a:graphicData uri="http://schemas.openxmlformats.org/drawingml/2006/table">
            <a:tbl>
              <a:tblPr firstRow="1" bandRow="1">
                <a:tableStyleId>{5C22544A-7EE6-4342-B048-85BDC9FD1C3A}</a:tableStyleId>
              </a:tblPr>
              <a:tblGrid>
                <a:gridCol w="1543916">
                  <a:extLst>
                    <a:ext uri="{9D8B030D-6E8A-4147-A177-3AD203B41FA5}">
                      <a16:colId xmlns:a16="http://schemas.microsoft.com/office/drawing/2014/main" val="2380204466"/>
                    </a:ext>
                  </a:extLst>
                </a:gridCol>
                <a:gridCol w="1522830">
                  <a:extLst>
                    <a:ext uri="{9D8B030D-6E8A-4147-A177-3AD203B41FA5}">
                      <a16:colId xmlns:a16="http://schemas.microsoft.com/office/drawing/2014/main" val="2306723038"/>
                    </a:ext>
                  </a:extLst>
                </a:gridCol>
                <a:gridCol w="1522830">
                  <a:extLst>
                    <a:ext uri="{9D8B030D-6E8A-4147-A177-3AD203B41FA5}">
                      <a16:colId xmlns:a16="http://schemas.microsoft.com/office/drawing/2014/main" val="2642562863"/>
                    </a:ext>
                  </a:extLst>
                </a:gridCol>
                <a:gridCol w="1522830">
                  <a:extLst>
                    <a:ext uri="{9D8B030D-6E8A-4147-A177-3AD203B41FA5}">
                      <a16:colId xmlns:a16="http://schemas.microsoft.com/office/drawing/2014/main" val="3939788325"/>
                    </a:ext>
                  </a:extLst>
                </a:gridCol>
                <a:gridCol w="1522830">
                  <a:extLst>
                    <a:ext uri="{9D8B030D-6E8A-4147-A177-3AD203B41FA5}">
                      <a16:colId xmlns:a16="http://schemas.microsoft.com/office/drawing/2014/main" val="1396405154"/>
                    </a:ext>
                  </a:extLst>
                </a:gridCol>
                <a:gridCol w="1522830">
                  <a:extLst>
                    <a:ext uri="{9D8B030D-6E8A-4147-A177-3AD203B41FA5}">
                      <a16:colId xmlns:a16="http://schemas.microsoft.com/office/drawing/2014/main" val="636522404"/>
                    </a:ext>
                  </a:extLst>
                </a:gridCol>
              </a:tblGrid>
              <a:tr h="334786">
                <a:tc rowSpan="2">
                  <a:txBody>
                    <a:bodyPr/>
                    <a:lstStyle/>
                    <a:p>
                      <a:pPr marL="0" marR="0" algn="r">
                        <a:lnSpc>
                          <a:spcPct val="115000"/>
                        </a:lnSpc>
                        <a:spcBef>
                          <a:spcPts val="0"/>
                        </a:spcBef>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DISTRICT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en-US" dirty="0">
                        <a:solidFill>
                          <a:schemeClr val="tx1"/>
                        </a:solidFill>
                      </a:endParaRPr>
                    </a:p>
                  </a:txBody>
                  <a:tcPr marL="68580" marR="68580" marT="0" marB="0" anchor="ctr"/>
                </a:tc>
                <a:tc hMerge="1">
                  <a:txBody>
                    <a:bodyPr/>
                    <a:lstStyle/>
                    <a:p>
                      <a:endParaRPr lang="en-US"/>
                    </a:p>
                  </a:txBody>
                  <a:tcPr/>
                </a:tc>
                <a:tc gridSpan="3">
                  <a:txBody>
                    <a:bodyPr/>
                    <a:lstStyle/>
                    <a:p>
                      <a:endParaRPr lang="en-US" dirty="0">
                        <a:solidFill>
                          <a:schemeClr val="tx1"/>
                        </a:solidFill>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01606"/>
                  </a:ext>
                </a:extLst>
              </a:tr>
              <a:tr h="334786">
                <a:tc vMerge="1">
                  <a:txBody>
                    <a:bodyPr/>
                    <a:lstStyle/>
                    <a:p>
                      <a:endParaRPr lang="en-US"/>
                    </a:p>
                  </a:txBody>
                  <a:tcPr/>
                </a:tc>
                <a:tc>
                  <a:txBody>
                    <a:bodyPr/>
                    <a:lstStyle/>
                    <a:p>
                      <a:pPr marL="0" marR="0" algn="ctr">
                        <a:lnSpc>
                          <a:spcPct val="115000"/>
                        </a:lnSpc>
                        <a:spcBef>
                          <a:spcPts val="0"/>
                        </a:spcBef>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of learners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a:t>
                      </a:r>
                      <a:r>
                        <a:rPr lang="en-ZA" sz="900" b="1"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NUMBER OF PRIMARY SCHOOL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ZA"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a:t>
                      </a:r>
                      <a:r>
                        <a:rPr lang="en-ZA" sz="900" b="1"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NUMBER OF SECONDARY SCHOOLS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ZA" sz="9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TOTAL</a:t>
                      </a:r>
                      <a:r>
                        <a:rPr lang="en-ZA" sz="900" b="1"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NUMBER OF SCHOOLS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3216210370"/>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EKURHULENI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5</a:t>
                      </a:r>
                    </a:p>
                  </a:txBody>
                  <a:tcPr marL="68580" marR="68580" marT="0" marB="0" anchor="b"/>
                </a:tc>
                <a:tc>
                  <a:txBody>
                    <a:bodyPr/>
                    <a:lstStyle/>
                    <a:p>
                      <a:r>
                        <a:rPr lang="en-US" dirty="0"/>
                        <a:t>8</a:t>
                      </a:r>
                    </a:p>
                  </a:txBody>
                  <a:tcPr marL="68580" marR="68580" marT="0" marB="0" anchor="b"/>
                </a:tc>
                <a:tc>
                  <a:txBody>
                    <a:bodyPr/>
                    <a:lstStyle/>
                    <a:p>
                      <a:r>
                        <a:rPr lang="en-US" dirty="0"/>
                        <a:t>13</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3319338847"/>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EKURHULENI 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24725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58</a:t>
                      </a:r>
                    </a:p>
                  </a:txBody>
                  <a:tcPr marL="68580" marR="68580" marT="0" marB="0" anchor="b"/>
                </a:tc>
                <a:tc>
                  <a:txBody>
                    <a:bodyPr/>
                    <a:lstStyle/>
                    <a:p>
                      <a:r>
                        <a:rPr lang="en-US" dirty="0"/>
                        <a:t>29</a:t>
                      </a:r>
                    </a:p>
                  </a:txBody>
                  <a:tcPr marL="68580" marR="68580" marT="0" marB="0" anchor="b"/>
                </a:tc>
                <a:tc>
                  <a:txBody>
                    <a:bodyPr/>
                    <a:lstStyle/>
                    <a:p>
                      <a:r>
                        <a:rPr lang="en-US" dirty="0"/>
                        <a:t>87</a:t>
                      </a: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10349733"/>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GAUTENG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10697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28</a:t>
                      </a:r>
                    </a:p>
                  </a:txBody>
                  <a:tcPr marL="68580" marR="68580" marT="0" marB="0" anchor="b"/>
                </a:tc>
                <a:tc>
                  <a:txBody>
                    <a:bodyPr/>
                    <a:lstStyle/>
                    <a:p>
                      <a:r>
                        <a:rPr lang="en-US" dirty="0"/>
                        <a:t>16</a:t>
                      </a:r>
                    </a:p>
                  </a:txBody>
                  <a:tcPr marL="68580" marR="68580" marT="0" marB="0" anchor="b"/>
                </a:tc>
                <a:tc>
                  <a:txBody>
                    <a:bodyPr/>
                    <a:lstStyle/>
                    <a:p>
                      <a:r>
                        <a:rPr lang="en-US" dirty="0"/>
                        <a:t>44</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1258618123"/>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GAUTENG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16</a:t>
                      </a:r>
                    </a:p>
                  </a:txBody>
                  <a:tcPr marL="68580" marR="68580" marT="0" marB="0" anchor="b"/>
                </a:tc>
                <a:tc>
                  <a:txBody>
                    <a:bodyPr/>
                    <a:lstStyle/>
                    <a:p>
                      <a:r>
                        <a:rPr lang="en-US" dirty="0"/>
                        <a:t>10</a:t>
                      </a:r>
                    </a:p>
                  </a:txBody>
                  <a:tcPr marL="68580" marR="68580" marT="0" marB="0" anchor="b"/>
                </a:tc>
                <a:tc>
                  <a:txBody>
                    <a:bodyPr/>
                    <a:lstStyle/>
                    <a:p>
                      <a:r>
                        <a:rPr lang="en-US" dirty="0"/>
                        <a:t>26</a:t>
                      </a: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3432805975"/>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GAUTENG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20349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51</a:t>
                      </a:r>
                    </a:p>
                  </a:txBody>
                  <a:tcPr marL="68580" marR="68580" marT="0" marB="0" anchor="b"/>
                </a:tc>
                <a:tc>
                  <a:txBody>
                    <a:bodyPr/>
                    <a:lstStyle/>
                    <a:p>
                      <a:r>
                        <a:rPr lang="en-US" dirty="0"/>
                        <a:t>27</a:t>
                      </a:r>
                    </a:p>
                  </a:txBody>
                  <a:tcPr marL="68580" marR="68580" marT="0" marB="0" anchor="b"/>
                </a:tc>
                <a:tc>
                  <a:txBody>
                    <a:bodyPr/>
                    <a:lstStyle/>
                    <a:p>
                      <a:r>
                        <a:rPr lang="en-US" dirty="0"/>
                        <a:t>78</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107002943"/>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JOHANNESBURG CENTRAL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8</a:t>
                      </a:r>
                    </a:p>
                  </a:txBody>
                  <a:tcPr marL="68580" marR="68580" marT="0" marB="0" anchor="b"/>
                </a:tc>
                <a:tc>
                  <a:txBody>
                    <a:bodyPr/>
                    <a:lstStyle/>
                    <a:p>
                      <a:r>
                        <a:rPr lang="en-US" dirty="0"/>
                        <a:t>7</a:t>
                      </a:r>
                    </a:p>
                  </a:txBody>
                  <a:tcPr marL="68580" marR="68580" marT="0" marB="0" anchor="b"/>
                </a:tc>
                <a:tc>
                  <a:txBody>
                    <a:bodyPr/>
                    <a:lstStyle/>
                    <a:p>
                      <a:r>
                        <a:rPr lang="en-US" dirty="0"/>
                        <a:t>15</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647297866"/>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JOHANNESBURG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1</a:t>
                      </a:r>
                    </a:p>
                  </a:txBody>
                  <a:tcPr marL="68580" marR="68580" marT="0" marB="0" anchor="b"/>
                </a:tc>
                <a:tc>
                  <a:txBody>
                    <a:bodyPr/>
                    <a:lstStyle/>
                    <a:p>
                      <a:r>
                        <a:rPr lang="en-US" dirty="0"/>
                        <a:t>1</a:t>
                      </a:r>
                    </a:p>
                  </a:txBody>
                  <a:tcPr marL="68580" marR="68580" marT="0" marB="0" anchor="b"/>
                </a:tc>
                <a:tc>
                  <a:txBody>
                    <a:bodyPr/>
                    <a:lstStyle/>
                    <a:p>
                      <a:r>
                        <a:rPr lang="en-US" dirty="0"/>
                        <a:t>2</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3520442720"/>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JOHANNESBURG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4</a:t>
                      </a:r>
                    </a:p>
                  </a:txBody>
                  <a:tcPr marL="68580" marR="68580" marT="0" marB="0" anchor="b"/>
                </a:tc>
                <a:tc>
                  <a:txBody>
                    <a:bodyPr/>
                    <a:lstStyle/>
                    <a:p>
                      <a:r>
                        <a:rPr lang="en-US" dirty="0"/>
                        <a:t>6</a:t>
                      </a:r>
                    </a:p>
                  </a:txBody>
                  <a:tcPr marL="68580" marR="68580" marT="0" marB="0" anchor="b"/>
                </a:tc>
                <a:tc>
                  <a:txBody>
                    <a:bodyPr/>
                    <a:lstStyle/>
                    <a:p>
                      <a:r>
                        <a:rPr lang="en-US" dirty="0"/>
                        <a:t>10</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1506485285"/>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JOHANNESBURG 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16</a:t>
                      </a:r>
                    </a:p>
                  </a:txBody>
                  <a:tcPr marL="68580" marR="68580" marT="0" marB="0" anchor="b"/>
                </a:tc>
                <a:tc>
                  <a:txBody>
                    <a:bodyPr/>
                    <a:lstStyle/>
                    <a:p>
                      <a:r>
                        <a:rPr lang="en-US" dirty="0"/>
                        <a:t>11</a:t>
                      </a:r>
                    </a:p>
                  </a:txBody>
                  <a:tcPr marL="68580" marR="68580" marT="0" marB="0" anchor="b"/>
                </a:tc>
                <a:tc>
                  <a:txBody>
                    <a:bodyPr/>
                    <a:lstStyle/>
                    <a:p>
                      <a:r>
                        <a:rPr lang="en-US" dirty="0"/>
                        <a:t>27</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3919455552"/>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JOHANNESBURG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5</a:t>
                      </a:r>
                    </a:p>
                  </a:txBody>
                  <a:tcPr marL="68580" marR="68580" marT="0" marB="0" anchor="b"/>
                </a:tc>
                <a:tc>
                  <a:txBody>
                    <a:bodyPr/>
                    <a:lstStyle/>
                    <a:p>
                      <a:r>
                        <a:rPr lang="en-US" dirty="0"/>
                        <a:t>4</a:t>
                      </a:r>
                    </a:p>
                  </a:txBody>
                  <a:tcPr marL="68580" marR="68580" marT="0" marB="0" anchor="b"/>
                </a:tc>
                <a:tc>
                  <a:txBody>
                    <a:bodyPr/>
                    <a:lstStyle/>
                    <a:p>
                      <a:r>
                        <a:rPr lang="en-US" dirty="0"/>
                        <a:t>9</a:t>
                      </a: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2524844083"/>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SEDIBENG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21</a:t>
                      </a:r>
                    </a:p>
                  </a:txBody>
                  <a:tcPr marL="68580" marR="68580" marT="0" marB="0" anchor="b"/>
                </a:tc>
                <a:tc>
                  <a:txBody>
                    <a:bodyPr/>
                    <a:lstStyle/>
                    <a:p>
                      <a:r>
                        <a:rPr lang="en-US" dirty="0"/>
                        <a:t>8</a:t>
                      </a:r>
                    </a:p>
                  </a:txBody>
                  <a:tcPr marL="68580" marR="68580" marT="0" marB="0" anchor="b"/>
                </a:tc>
                <a:tc>
                  <a:txBody>
                    <a:bodyPr/>
                    <a:lstStyle/>
                    <a:p>
                      <a:r>
                        <a:rPr lang="en-US" dirty="0"/>
                        <a:t>29</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1532225444"/>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SEDIBENG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22</a:t>
                      </a:r>
                    </a:p>
                  </a:txBody>
                  <a:tcPr marL="68580" marR="68580" marT="0" marB="0" anchor="b"/>
                </a:tc>
                <a:tc>
                  <a:txBody>
                    <a:bodyPr/>
                    <a:lstStyle/>
                    <a:p>
                      <a:r>
                        <a:rPr lang="en-US" dirty="0"/>
                        <a:t>7</a:t>
                      </a:r>
                    </a:p>
                  </a:txBody>
                  <a:tcPr marL="68580" marR="68580" marT="0" marB="0" anchor="b"/>
                </a:tc>
                <a:tc>
                  <a:txBody>
                    <a:bodyPr/>
                    <a:lstStyle/>
                    <a:p>
                      <a:r>
                        <a:rPr lang="en-US" dirty="0"/>
                        <a:t>29</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1156925537"/>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TSHWANE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9</a:t>
                      </a:r>
                    </a:p>
                  </a:txBody>
                  <a:tcPr marL="68580" marR="68580" marT="0" marB="0" anchor="b"/>
                </a:tc>
                <a:tc>
                  <a:txBody>
                    <a:bodyPr/>
                    <a:lstStyle/>
                    <a:p>
                      <a:r>
                        <a:rPr lang="en-US" dirty="0"/>
                        <a:t>12</a:t>
                      </a:r>
                    </a:p>
                  </a:txBody>
                  <a:tcPr marL="68580" marR="68580" marT="0" marB="0" anchor="b"/>
                </a:tc>
                <a:tc>
                  <a:txBody>
                    <a:bodyPr/>
                    <a:lstStyle/>
                    <a:p>
                      <a:r>
                        <a:rPr lang="en-US" dirty="0"/>
                        <a:t>21</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2130842368"/>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TSHWANE 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26</a:t>
                      </a:r>
                    </a:p>
                  </a:txBody>
                  <a:tcPr marL="68580" marR="68580" marT="0" marB="0" anchor="b"/>
                </a:tc>
                <a:tc>
                  <a:txBody>
                    <a:bodyPr/>
                    <a:lstStyle/>
                    <a:p>
                      <a:r>
                        <a:rPr lang="en-US" dirty="0"/>
                        <a:t>14</a:t>
                      </a:r>
                    </a:p>
                  </a:txBody>
                  <a:tcPr marL="68580" marR="68580" marT="0" marB="0" anchor="b"/>
                </a:tc>
                <a:tc>
                  <a:txBody>
                    <a:bodyPr/>
                    <a:lstStyle/>
                    <a:p>
                      <a:r>
                        <a:rPr lang="en-US" dirty="0"/>
                        <a:t>40</a:t>
                      </a: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188175650"/>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TSHWANE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23822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33</a:t>
                      </a:r>
                    </a:p>
                  </a:txBody>
                  <a:tcPr marL="68580" marR="68580" marT="0" marB="0" anchor="b"/>
                </a:tc>
                <a:tc>
                  <a:txBody>
                    <a:bodyPr/>
                    <a:lstStyle/>
                    <a:p>
                      <a:r>
                        <a:rPr lang="en-US" dirty="0"/>
                        <a:t>21</a:t>
                      </a:r>
                    </a:p>
                  </a:txBody>
                  <a:tcPr marL="68580" marR="68580" marT="0" marB="0" anchor="b"/>
                </a:tc>
                <a:tc>
                  <a:txBody>
                    <a:bodyPr/>
                    <a:lstStyle/>
                    <a:p>
                      <a:r>
                        <a:rPr lang="en-US" dirty="0"/>
                        <a:t>54</a:t>
                      </a: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1184369023"/>
                  </a:ext>
                </a:extLst>
              </a:tr>
              <a:tr h="334786">
                <a:tc>
                  <a:txBody>
                    <a:bodyPr/>
                    <a:lstStyle/>
                    <a:p>
                      <a:pPr marL="0" marR="0">
                        <a:lnSpc>
                          <a:spcPct val="115000"/>
                        </a:lnSpc>
                        <a:spcBef>
                          <a:spcPts val="0"/>
                        </a:spcBef>
                        <a:spcAft>
                          <a:spcPts val="1000"/>
                        </a:spcAft>
                      </a:pPr>
                      <a:r>
                        <a:rPr lang="en-ZA"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ZA"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139831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r>
                        <a:rPr lang="en-US" dirty="0"/>
                        <a:t>303</a:t>
                      </a:r>
                    </a:p>
                  </a:txBody>
                  <a:tcPr marL="68580" marR="68580" marT="0" marB="0" anchor="b"/>
                </a:tc>
                <a:tc>
                  <a:txBody>
                    <a:bodyPr/>
                    <a:lstStyle/>
                    <a:p>
                      <a:r>
                        <a:rPr lang="en-US" dirty="0"/>
                        <a:t>181</a:t>
                      </a:r>
                    </a:p>
                  </a:txBody>
                  <a:tcPr marL="68580" marR="68580" marT="0" marB="0" anchor="b"/>
                </a:tc>
                <a:tc>
                  <a:txBody>
                    <a:bodyPr/>
                    <a:lstStyle/>
                    <a:p>
                      <a:r>
                        <a:rPr lang="en-US" dirty="0"/>
                        <a:t>484</a:t>
                      </a: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298936454"/>
                  </a:ext>
                </a:extLst>
              </a:tr>
            </a:tbl>
          </a:graphicData>
        </a:graphic>
      </p:graphicFrame>
    </p:spTree>
    <p:extLst>
      <p:ext uri="{BB962C8B-B14F-4D97-AF65-F5344CB8AC3E}">
        <p14:creationId xmlns:p14="http://schemas.microsoft.com/office/powerpoint/2010/main" val="282717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8750C-4139-4E19-A949-17DBF8585913}"/>
              </a:ext>
            </a:extLst>
          </p:cNvPr>
          <p:cNvSpPr>
            <a:spLocks noGrp="1"/>
          </p:cNvSpPr>
          <p:nvPr>
            <p:ph type="title"/>
          </p:nvPr>
        </p:nvSpPr>
        <p:spPr>
          <a:xfrm>
            <a:off x="1006475" y="519544"/>
            <a:ext cx="8013700" cy="1496291"/>
          </a:xfrm>
        </p:spPr>
        <p:txBody>
          <a:bodyPr/>
          <a:lstStyle/>
          <a:p>
            <a:r>
              <a:rPr lang="en-ZA" sz="2400" b="1" dirty="0"/>
              <a:t>OVERVIEW OF LEANER TRANSPORT PROGRAMME</a:t>
            </a:r>
            <a:br>
              <a:rPr lang="en-US" dirty="0"/>
            </a:br>
            <a:endParaRPr lang="en-US" dirty="0"/>
          </a:p>
        </p:txBody>
      </p:sp>
      <p:sp>
        <p:nvSpPr>
          <p:cNvPr id="3" name="Content Placeholder 2">
            <a:extLst>
              <a:ext uri="{FF2B5EF4-FFF2-40B4-BE49-F238E27FC236}">
                <a16:creationId xmlns:a16="http://schemas.microsoft.com/office/drawing/2014/main" id="{FBC151BD-5052-4DBD-B6B6-6AFCC0ECAA9C}"/>
              </a:ext>
            </a:extLst>
          </p:cNvPr>
          <p:cNvSpPr>
            <a:spLocks noGrp="1"/>
          </p:cNvSpPr>
          <p:nvPr>
            <p:ph idx="1"/>
          </p:nvPr>
        </p:nvSpPr>
        <p:spPr/>
        <p:txBody>
          <a:bodyPr/>
          <a:lstStyle/>
          <a:p>
            <a:pPr marL="0" indent="0">
              <a:buNone/>
            </a:pPr>
            <a:r>
              <a:rPr lang="en-ZA" sz="2000" b="1" dirty="0"/>
              <a:t>New Academic Year</a:t>
            </a:r>
            <a:endParaRPr lang="en-US" sz="2000" dirty="0"/>
          </a:p>
          <a:p>
            <a:pPr lvl="0"/>
            <a:r>
              <a:rPr lang="en-US" sz="4400" dirty="0"/>
              <a:t>The number of learners transported has grown from 124 752 in 2018, to 139 831 learners in 484 schools across the Province in academic year 2019.</a:t>
            </a:r>
          </a:p>
          <a:p>
            <a:endParaRPr lang="en-US" dirty="0"/>
          </a:p>
        </p:txBody>
      </p:sp>
    </p:spTree>
    <p:extLst>
      <p:ext uri="{BB962C8B-B14F-4D97-AF65-F5344CB8AC3E}">
        <p14:creationId xmlns:p14="http://schemas.microsoft.com/office/powerpoint/2010/main" val="320308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2775-17AA-44E6-9185-5D996B4CA6EA}"/>
              </a:ext>
            </a:extLst>
          </p:cNvPr>
          <p:cNvSpPr>
            <a:spLocks noGrp="1"/>
          </p:cNvSpPr>
          <p:nvPr>
            <p:ph type="title"/>
          </p:nvPr>
        </p:nvSpPr>
        <p:spPr/>
        <p:txBody>
          <a:bodyPr/>
          <a:lstStyle/>
          <a:p>
            <a:r>
              <a:rPr lang="en-ZA" sz="2400" b="1" dirty="0"/>
              <a:t>OVERVIEW OF LEARNER TRANSPORT PROGRAMME</a:t>
            </a:r>
            <a:endParaRPr lang="en-US" sz="2400" dirty="0"/>
          </a:p>
        </p:txBody>
      </p:sp>
      <p:sp>
        <p:nvSpPr>
          <p:cNvPr id="3" name="Content Placeholder 2">
            <a:extLst>
              <a:ext uri="{FF2B5EF4-FFF2-40B4-BE49-F238E27FC236}">
                <a16:creationId xmlns:a16="http://schemas.microsoft.com/office/drawing/2014/main" id="{2D5AA289-7649-4E94-BF6F-37E7A8947C96}"/>
              </a:ext>
            </a:extLst>
          </p:cNvPr>
          <p:cNvSpPr>
            <a:spLocks noGrp="1"/>
          </p:cNvSpPr>
          <p:nvPr>
            <p:ph idx="1"/>
          </p:nvPr>
        </p:nvSpPr>
        <p:spPr/>
        <p:txBody>
          <a:bodyPr/>
          <a:lstStyle/>
          <a:p>
            <a:pPr marL="0" indent="0">
              <a:buNone/>
            </a:pPr>
            <a:r>
              <a:rPr lang="en-ZA" sz="1800" b="1" dirty="0"/>
              <a:t> Monitoring</a:t>
            </a:r>
            <a:endParaRPr lang="en-US" sz="1800" dirty="0"/>
          </a:p>
          <a:p>
            <a:pPr lvl="0"/>
            <a:r>
              <a:rPr lang="en-ZA" sz="1800" dirty="0"/>
              <a:t>Intensifying monitoring of Learner Transport in order to enhance compliance using monitoring tools.</a:t>
            </a:r>
            <a:endParaRPr lang="en-US" sz="1800" dirty="0"/>
          </a:p>
          <a:p>
            <a:pPr lvl="1"/>
            <a:r>
              <a:rPr lang="en-ZA" sz="1800" dirty="0"/>
              <a:t>Monitoring continued at school level focusing on Arrival and Departure time of buses, Overloading; and Shuttling.</a:t>
            </a:r>
            <a:endParaRPr lang="en-US" sz="1800" dirty="0"/>
          </a:p>
          <a:p>
            <a:pPr lvl="1"/>
            <a:r>
              <a:rPr lang="en-ZA" sz="1800" dirty="0"/>
              <a:t>Monitoring is also conducted at Pick-up points by District Coordinators and Provincial Officials</a:t>
            </a:r>
          </a:p>
          <a:p>
            <a:pPr lvl="1"/>
            <a:r>
              <a:rPr lang="en-ZA" sz="1800" dirty="0"/>
              <a:t>GDE also relies on the road traffic police for Law enforcement on the road</a:t>
            </a:r>
            <a:endParaRPr lang="en-US" sz="1800" dirty="0"/>
          </a:p>
          <a:p>
            <a:pPr lvl="1"/>
            <a:r>
              <a:rPr lang="en-ZA" sz="1800" dirty="0"/>
              <a:t>School visits focused on document verification like L1 forms and registers of learners that are benefiting from the Programme.</a:t>
            </a:r>
            <a:endParaRPr lang="en-US" sz="1800" dirty="0"/>
          </a:p>
          <a:p>
            <a:pPr lvl="0"/>
            <a:r>
              <a:rPr lang="en-ZA" sz="1800" dirty="0"/>
              <a:t>Conduct awareness workshops with stakeholders on Learner Transport</a:t>
            </a:r>
            <a:endParaRPr lang="en-US" sz="1800" dirty="0"/>
          </a:p>
          <a:p>
            <a:pPr marL="0" indent="0">
              <a:buNone/>
            </a:pPr>
            <a:endParaRPr lang="en-US" dirty="0"/>
          </a:p>
        </p:txBody>
      </p:sp>
    </p:spTree>
    <p:extLst>
      <p:ext uri="{BB962C8B-B14F-4D97-AF65-F5344CB8AC3E}">
        <p14:creationId xmlns:p14="http://schemas.microsoft.com/office/powerpoint/2010/main" val="13545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BDAB-88FF-4F3D-8A52-A52AEAE2E160}"/>
              </a:ext>
            </a:extLst>
          </p:cNvPr>
          <p:cNvSpPr>
            <a:spLocks noGrp="1"/>
          </p:cNvSpPr>
          <p:nvPr>
            <p:ph type="title"/>
          </p:nvPr>
        </p:nvSpPr>
        <p:spPr/>
        <p:txBody>
          <a:bodyPr/>
          <a:lstStyle/>
          <a:p>
            <a:r>
              <a:rPr lang="en-US" sz="2800" dirty="0"/>
              <a:t>MEETING WITH STAKE HOLDERS</a:t>
            </a:r>
          </a:p>
        </p:txBody>
      </p:sp>
      <p:sp>
        <p:nvSpPr>
          <p:cNvPr id="3" name="Content Placeholder 2">
            <a:extLst>
              <a:ext uri="{FF2B5EF4-FFF2-40B4-BE49-F238E27FC236}">
                <a16:creationId xmlns:a16="http://schemas.microsoft.com/office/drawing/2014/main" id="{B6E12151-D579-452A-A2F7-7726C13B465F}"/>
              </a:ext>
            </a:extLst>
          </p:cNvPr>
          <p:cNvSpPr>
            <a:spLocks noGrp="1"/>
          </p:cNvSpPr>
          <p:nvPr>
            <p:ph idx="1"/>
          </p:nvPr>
        </p:nvSpPr>
        <p:spPr/>
        <p:txBody>
          <a:bodyPr/>
          <a:lstStyle/>
          <a:p>
            <a:pPr marL="457200" lvl="1" indent="0">
              <a:buNone/>
            </a:pPr>
            <a:r>
              <a:rPr lang="en-ZA" sz="2400" dirty="0"/>
              <a:t>Meetings with Stakeholders is held as  when required.</a:t>
            </a:r>
            <a:endParaRPr lang="en-US" sz="2400" dirty="0"/>
          </a:p>
          <a:p>
            <a:pPr lvl="0"/>
            <a:r>
              <a:rPr lang="en-ZA" sz="2400" dirty="0"/>
              <a:t>Continuous meetings are held on issues pertaining to inspection, testing of buses, monitoring &amp; roadworthiness of vehicles ferrying learners for safety purposes</a:t>
            </a:r>
          </a:p>
          <a:p>
            <a:pPr lvl="1"/>
            <a:r>
              <a:rPr lang="en-ZA" sz="2400" dirty="0"/>
              <a:t>Steering meetings are held on Learner Transport issues with Gauteng Department of Roads and Transport, Gauteng Department of Community Safety and Gauteng Department of Education. These meetings focused on:</a:t>
            </a:r>
            <a:endParaRPr lang="en-US" sz="2400" dirty="0"/>
          </a:p>
          <a:p>
            <a:pPr lvl="2"/>
            <a:r>
              <a:rPr lang="en-ZA" dirty="0"/>
              <a:t>Allocation of </a:t>
            </a:r>
            <a:r>
              <a:rPr lang="en-ZA" dirty="0" err="1"/>
              <a:t>Shovhakalula</a:t>
            </a:r>
            <a:r>
              <a:rPr lang="en-ZA" dirty="0"/>
              <a:t> Bicycles</a:t>
            </a:r>
            <a:endParaRPr lang="en-US" dirty="0"/>
          </a:p>
          <a:p>
            <a:pPr lvl="2"/>
            <a:r>
              <a:rPr lang="en-ZA" dirty="0"/>
              <a:t>Roads Infrastructure</a:t>
            </a:r>
            <a:endParaRPr lang="en-US" dirty="0"/>
          </a:p>
          <a:p>
            <a:pPr lvl="2"/>
            <a:r>
              <a:rPr lang="en-ZA" dirty="0"/>
              <a:t>Testing of Buses that started on 18 June 2019 and ended on 8 July 2019</a:t>
            </a:r>
          </a:p>
          <a:p>
            <a:pPr lvl="2"/>
            <a:r>
              <a:rPr lang="en-ZA" dirty="0"/>
              <a:t>Safety related issues</a:t>
            </a:r>
            <a:endParaRPr lang="en-US" dirty="0"/>
          </a:p>
          <a:p>
            <a:endParaRPr lang="en-US" dirty="0"/>
          </a:p>
        </p:txBody>
      </p:sp>
    </p:spTree>
    <p:extLst>
      <p:ext uri="{BB962C8B-B14F-4D97-AF65-F5344CB8AC3E}">
        <p14:creationId xmlns:p14="http://schemas.microsoft.com/office/powerpoint/2010/main" val="142039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BF82B-F968-4BC7-833F-974798C641B1}"/>
              </a:ext>
            </a:extLst>
          </p:cNvPr>
          <p:cNvSpPr>
            <a:spLocks noGrp="1"/>
          </p:cNvSpPr>
          <p:nvPr>
            <p:ph type="title"/>
          </p:nvPr>
        </p:nvSpPr>
        <p:spPr/>
        <p:txBody>
          <a:bodyPr/>
          <a:lstStyle/>
          <a:p>
            <a:r>
              <a:rPr lang="en-ZA" b="1" dirty="0"/>
              <a:t>Incidents reported</a:t>
            </a:r>
            <a:endParaRPr lang="en-US" dirty="0"/>
          </a:p>
        </p:txBody>
      </p:sp>
      <p:graphicFrame>
        <p:nvGraphicFramePr>
          <p:cNvPr id="5" name="Content Placeholder 4">
            <a:extLst>
              <a:ext uri="{FF2B5EF4-FFF2-40B4-BE49-F238E27FC236}">
                <a16:creationId xmlns:a16="http://schemas.microsoft.com/office/drawing/2014/main" id="{3DD7A3A8-8603-4AB9-8F47-BC0E0EB02CB7}"/>
              </a:ext>
            </a:extLst>
          </p:cNvPr>
          <p:cNvGraphicFramePr>
            <a:graphicFrameLocks noGrp="1"/>
          </p:cNvGraphicFramePr>
          <p:nvPr>
            <p:ph idx="1"/>
            <p:extLst>
              <p:ext uri="{D42A27DB-BD31-4B8C-83A1-F6EECF244321}">
                <p14:modId xmlns:p14="http://schemas.microsoft.com/office/powerpoint/2010/main" val="3302927975"/>
              </p:ext>
            </p:extLst>
          </p:nvPr>
        </p:nvGraphicFramePr>
        <p:xfrm>
          <a:off x="0" y="1412875"/>
          <a:ext cx="9143999" cy="7043762"/>
        </p:xfrm>
        <a:graphic>
          <a:graphicData uri="http://schemas.openxmlformats.org/drawingml/2006/table">
            <a:tbl>
              <a:tblPr firstRow="1" bandRow="1">
                <a:tableStyleId>{5C22544A-7EE6-4342-B048-85BDC9FD1C3A}</a:tableStyleId>
              </a:tblPr>
              <a:tblGrid>
                <a:gridCol w="1415582">
                  <a:extLst>
                    <a:ext uri="{9D8B030D-6E8A-4147-A177-3AD203B41FA5}">
                      <a16:colId xmlns:a16="http://schemas.microsoft.com/office/drawing/2014/main" val="3839094986"/>
                    </a:ext>
                  </a:extLst>
                </a:gridCol>
                <a:gridCol w="1415582">
                  <a:extLst>
                    <a:ext uri="{9D8B030D-6E8A-4147-A177-3AD203B41FA5}">
                      <a16:colId xmlns:a16="http://schemas.microsoft.com/office/drawing/2014/main" val="2390393126"/>
                    </a:ext>
                  </a:extLst>
                </a:gridCol>
                <a:gridCol w="1415582">
                  <a:extLst>
                    <a:ext uri="{9D8B030D-6E8A-4147-A177-3AD203B41FA5}">
                      <a16:colId xmlns:a16="http://schemas.microsoft.com/office/drawing/2014/main" val="2548786907"/>
                    </a:ext>
                  </a:extLst>
                </a:gridCol>
                <a:gridCol w="1415582">
                  <a:extLst>
                    <a:ext uri="{9D8B030D-6E8A-4147-A177-3AD203B41FA5}">
                      <a16:colId xmlns:a16="http://schemas.microsoft.com/office/drawing/2014/main" val="2123682462"/>
                    </a:ext>
                  </a:extLst>
                </a:gridCol>
                <a:gridCol w="1415582">
                  <a:extLst>
                    <a:ext uri="{9D8B030D-6E8A-4147-A177-3AD203B41FA5}">
                      <a16:colId xmlns:a16="http://schemas.microsoft.com/office/drawing/2014/main" val="2293364198"/>
                    </a:ext>
                  </a:extLst>
                </a:gridCol>
                <a:gridCol w="650507">
                  <a:extLst>
                    <a:ext uri="{9D8B030D-6E8A-4147-A177-3AD203B41FA5}">
                      <a16:colId xmlns:a16="http://schemas.microsoft.com/office/drawing/2014/main" val="3161067217"/>
                    </a:ext>
                  </a:extLst>
                </a:gridCol>
                <a:gridCol w="1415582">
                  <a:extLst>
                    <a:ext uri="{9D8B030D-6E8A-4147-A177-3AD203B41FA5}">
                      <a16:colId xmlns:a16="http://schemas.microsoft.com/office/drawing/2014/main" val="1348608135"/>
                    </a:ext>
                  </a:extLst>
                </a:gridCol>
              </a:tblGrid>
              <a:tr h="370840">
                <a:tc rowSpan="2">
                  <a:txBody>
                    <a:bodyPr/>
                    <a:lstStyle/>
                    <a:p>
                      <a:pPr marL="0" marR="0" algn="ctr">
                        <a:lnSpc>
                          <a:spcPct val="115000"/>
                        </a:lnSpc>
                        <a:spcBef>
                          <a:spcPts val="0"/>
                        </a:spcBef>
                        <a:spcAft>
                          <a:spcPts val="0"/>
                        </a:spcAft>
                      </a:pPr>
                      <a:r>
                        <a:rPr lang="en-ZA"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District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of districts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of 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of operators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lnSpc>
                          <a:spcPct val="115000"/>
                        </a:lnSpc>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of incidents / accidents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15000"/>
                        </a:lnSpc>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365545840"/>
                  </a:ext>
                </a:extLst>
              </a:tr>
              <a:tr h="36864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Injuries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5625578"/>
                  </a:ext>
                </a:extLst>
              </a:tr>
              <a:tr h="370840">
                <a:tc>
                  <a:txBody>
                    <a:bodyPr/>
                    <a:lstStyle/>
                    <a:p>
                      <a:pPr marL="0" marR="0">
                        <a:lnSpc>
                          <a:spcPct val="115000"/>
                        </a:lnSpc>
                        <a:spcBef>
                          <a:spcPts val="0"/>
                        </a:spcBef>
                        <a:spcAft>
                          <a:spcPts val="0"/>
                        </a:spcAft>
                      </a:pPr>
                      <a:r>
                        <a:rPr lang="en-ZA"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EKURHULENI NORTH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6475965"/>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EKURHULENI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6398809"/>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EKURHULENI 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445108"/>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0797251"/>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6691070"/>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GAUTENG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6151375"/>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JOHANNESBURG CENTRAL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2254595"/>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JOHANNESBURG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8840464"/>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JOHANNESBURG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0807456"/>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JOHANNESBURG 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9089373"/>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JOHANNESBURG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4726281"/>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SEDIBENG EAST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8567435"/>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SEDIBENG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0900333"/>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TSHWANE NORTH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5664411"/>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TSHWANE SOUTH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9569118"/>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TSHWANE WEST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9340630"/>
                  </a:ext>
                </a:extLst>
              </a:tr>
              <a:tr h="370840">
                <a:tc>
                  <a:txBody>
                    <a:bodyPr/>
                    <a:lstStyle/>
                    <a:p>
                      <a:pPr marL="0" marR="0">
                        <a:lnSpc>
                          <a:spcPct val="115000"/>
                        </a:lnSpc>
                        <a:spcBef>
                          <a:spcPts val="0"/>
                        </a:spcBef>
                        <a:spcAft>
                          <a:spcPts val="0"/>
                        </a:spcAft>
                      </a:pPr>
                      <a:r>
                        <a:rPr lang="en-ZA" sz="8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5038317"/>
                  </a:ext>
                </a:extLst>
              </a:tr>
            </a:tbl>
          </a:graphicData>
        </a:graphic>
      </p:graphicFrame>
    </p:spTree>
    <p:extLst>
      <p:ext uri="{BB962C8B-B14F-4D97-AF65-F5344CB8AC3E}">
        <p14:creationId xmlns:p14="http://schemas.microsoft.com/office/powerpoint/2010/main" val="152119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4776-6BCE-4159-B0B1-4DB7B64108C9}"/>
              </a:ext>
            </a:extLst>
          </p:cNvPr>
          <p:cNvSpPr>
            <a:spLocks noGrp="1"/>
          </p:cNvSpPr>
          <p:nvPr>
            <p:ph type="title"/>
          </p:nvPr>
        </p:nvSpPr>
        <p:spPr/>
        <p:txBody>
          <a:bodyPr/>
          <a:lstStyle/>
          <a:p>
            <a:r>
              <a:rPr lang="en-US" dirty="0"/>
              <a:t>Testing of buses and Roadworthiness</a:t>
            </a:r>
          </a:p>
        </p:txBody>
      </p:sp>
      <p:sp>
        <p:nvSpPr>
          <p:cNvPr id="3" name="Content Placeholder 2">
            <a:extLst>
              <a:ext uri="{FF2B5EF4-FFF2-40B4-BE49-F238E27FC236}">
                <a16:creationId xmlns:a16="http://schemas.microsoft.com/office/drawing/2014/main" id="{50C460CB-0022-4C76-B9B5-780E6EA5774E}"/>
              </a:ext>
            </a:extLst>
          </p:cNvPr>
          <p:cNvSpPr>
            <a:spLocks noGrp="1"/>
          </p:cNvSpPr>
          <p:nvPr>
            <p:ph idx="1"/>
          </p:nvPr>
        </p:nvSpPr>
        <p:spPr>
          <a:xfrm>
            <a:off x="1130300" y="1424067"/>
            <a:ext cx="8013700" cy="6187814"/>
          </a:xfrm>
        </p:spPr>
        <p:txBody>
          <a:bodyPr/>
          <a:lstStyle/>
          <a:p>
            <a:r>
              <a:rPr lang="en-US" sz="2000" dirty="0"/>
              <a:t>Buses are subjected to a compulsory roadworthy testing conducted by GDCS at least once per annum during the June/ July school holidays, this initiative started in 2011 and continued to the current academic year. In 2011 when the testing started, only 200/ 1300 buses passed in the initial test (first test), 1100 buses had to be re-tested, in 2013, 800/ 1500 passed the initial test. </a:t>
            </a:r>
          </a:p>
          <a:p>
            <a:r>
              <a:rPr lang="en-US" sz="2000" dirty="0"/>
              <a:t>And in subsequent years more than half the number of buses passed the initial test thus highlighting the importance of Roadworthy testing and keeping Learner Transport buses safe and reliable. Buses are given opportunities to undergo the re- test and pass to ensure that all busses used for Learner Transport are roadworthy.</a:t>
            </a:r>
          </a:p>
        </p:txBody>
      </p:sp>
    </p:spTree>
    <p:extLst>
      <p:ext uri="{BB962C8B-B14F-4D97-AF65-F5344CB8AC3E}">
        <p14:creationId xmlns:p14="http://schemas.microsoft.com/office/powerpoint/2010/main" val="1194351911"/>
      </p:ext>
    </p:extLst>
  </p:cSld>
  <p:clrMapOvr>
    <a:masterClrMapping/>
  </p:clrMapOvr>
</p:sld>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PG Document" ma:contentTypeID="0x010100B67F6B36DABEB9418C5703D161F5F278007E5128AE1B75254495F7BED96FED1A33" ma:contentTypeVersion="20" ma:contentTypeDescription="GPG Document" ma:contentTypeScope="" ma:versionID="10050ff54b4b4397df786be0add132dc">
  <xsd:schema xmlns:xsd="http://www.w3.org/2001/XMLSchema" xmlns:xs="http://www.w3.org/2001/XMLSchema" xmlns:p="http://schemas.microsoft.com/office/2006/metadata/properties" xmlns:ns2="717b7141-7f23-42af-b22b-c0c60267f442" targetNamespace="http://schemas.microsoft.com/office/2006/metadata/properties" ma:root="true" ma:fieldsID="99824958980de4db601bdf1181fb5f36" ns2:_="">
    <xsd:import namespace="717b7141-7f23-42af-b22b-c0c60267f442"/>
    <xsd:element name="properties">
      <xsd:complexType>
        <xsd:sequence>
          <xsd:element name="documentManagement">
            <xsd:complexType>
              <xsd:all>
                <xsd:element ref="ns2:ShortDescription" minOccurs="0"/>
                <xsd:element ref="ns2:LongDescription" minOccurs="0"/>
                <xsd:element ref="ns2:GPGRelatedItems" minOccurs="0"/>
                <xsd:element ref="ns2:GPGAuthor"/>
                <xsd:element ref="ns2:GPGPublishedDate" minOccurs="0"/>
                <xsd:element ref="ns2:GPGPinned" minOccurs="0"/>
                <xsd:element ref="ns2:Publish"/>
                <xsd:element ref="ns2:TaxKeywordTaxHTField" minOccurs="0"/>
                <xsd:element ref="ns2:p91fb22744e049aeb6162be868c49623" minOccurs="0"/>
                <xsd:element ref="ns2:TaxCatchAllLabel" minOccurs="0"/>
                <xsd:element ref="ns2:b1109b75629b44379794e795be35aa32" minOccurs="0"/>
                <xsd:element ref="ns2:m1277dd290534f34a1857b2ad139f533" minOccurs="0"/>
                <xsd:element ref="ns2:b3ca1afc04214caabd4c59d0f833b9e8" minOccurs="0"/>
                <xsd:element ref="ns2:a2b5a463018346989bc308b766cf193d" minOccurs="0"/>
                <xsd:element ref="ns2:o89be4ab3f304157a0badcb897af9b4e"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b7141-7f23-42af-b22b-c0c60267f442" elementFormDefault="qualified">
    <xsd:import namespace="http://schemas.microsoft.com/office/2006/documentManagement/types"/>
    <xsd:import namespace="http://schemas.microsoft.com/office/infopath/2007/PartnerControls"/>
    <xsd:element name="ShortDescription" ma:index="2" nillable="true" ma:displayName="Short Description" ma:format="None" ma:internalName="ShortDescription">
      <xsd:simpleType>
        <xsd:restriction base="dms:Text"/>
      </xsd:simpleType>
    </xsd:element>
    <xsd:element name="LongDescription" ma:index="3" nillable="true" ma:displayName="Long Description" ma:format="None" ma:internalName="LongDescription">
      <xsd:simpleType>
        <xsd:restriction base="dms:Note"/>
      </xsd:simpleType>
    </xsd:element>
    <xsd:element name="GPGRelatedItems" ma:index="4" nillable="true" ma:displayName="GPG Related Items" ma:format="None" ma:internalName="GPGRelatedItems">
      <xsd:simpleType>
        <xsd:restriction base="dms:Note"/>
      </xsd:simpleType>
    </xsd:element>
    <xsd:element name="GPGAuthor" ma:index="5" ma:displayName="GPG Author" ma:format="PeopleOnly" ma:internalName="GPGAutho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GPGPublishedDate" ma:index="7" nillable="true" ma:displayName="Published Date" ma:default="[today]" ma:format="DateOnly" ma:internalName="GPGPublishedDate">
      <xsd:simpleType>
        <xsd:restriction base="dms:DateTime"/>
      </xsd:simpleType>
    </xsd:element>
    <xsd:element name="GPGPinned" ma:index="8" nillable="true" ma:displayName="Pinned" ma:default="0" ma:internalName="GPGPinned">
      <xsd:simpleType>
        <xsd:restriction base="dms:Boolean"/>
      </xsd:simpleType>
    </xsd:element>
    <xsd:element name="Publish" ma:index="15" ma:displayName="Publish" ma:internalName="Publish">
      <xsd:simpleType>
        <xsd:restriction base="dms:Choice">
          <xsd:enumeration value="Show on both Citizens Portal and Mobile (default)"/>
          <xsd:enumeration value="Show on Citizens Portal"/>
          <xsd:enumeration value="Show on Mobile"/>
          <xsd:enumeration value="Hidden"/>
        </xsd:restriction>
      </xsd:simpleType>
    </xsd:element>
    <xsd:element name="TaxKeywordTaxHTField" ma:index="19" nillable="true" ma:taxonomy="true" ma:internalName="TaxKeywordTaxHTField" ma:taxonomyFieldName="TaxKeyword" ma:displayName="Enterprise Keywords" ma:fieldId="{23f27201-bee3-471e-b2e7-b64fd8b7ca38}" ma:taxonomyMulti="true" ma:sspId="161ce519-5e86-4309-bcb7-f7b616b1ede8" ma:termSetId="00000000-0000-0000-0000-000000000000" ma:anchorId="00000000-0000-0000-0000-000000000000" ma:open="true" ma:isKeyword="true">
      <xsd:complexType>
        <xsd:sequence>
          <xsd:element ref="pc:Terms" minOccurs="0" maxOccurs="1"/>
        </xsd:sequence>
      </xsd:complexType>
    </xsd:element>
    <xsd:element name="p91fb22744e049aeb6162be868c49623" ma:index="22" nillable="true" ma:taxonomy="true" ma:internalName="p91fb22744e049aeb6162be868c49623" ma:taxonomyFieldName="GPGLifeEvents" ma:displayName="GPG Life Events" ma:fieldId="{991fb227-44e0-49ae-b616-2be868c49623}" ma:taxonomyMulti="true" ma:sspId="161ce519-5e86-4309-bcb7-f7b616b1ede8" ma:termSetId="cba165f9-9d13-411b-adea-ec56876cdf4a" ma:anchorId="00000000-0000-0000-0000-000000000000" ma:open="false" ma:isKeyword="false">
      <xsd:complexType>
        <xsd:sequence>
          <xsd:element ref="pc:Terms" minOccurs="0" maxOccurs="1"/>
        </xsd:sequence>
      </xsd:complexType>
    </xsd:element>
    <xsd:element name="TaxCatchAllLabel" ma:index="23" nillable="true" ma:displayName="Taxonomy Catch All Column1" ma:hidden="true" ma:list="{d4d9e212-5efa-415c-8caa-34abb3d334e0}" ma:internalName="TaxCatchAllLabel" ma:readOnly="true" ma:showField="CatchAllDataLabel" ma:web="dfc05906-f4cd-420c-9b59-042d909462c7">
      <xsd:complexType>
        <xsd:complexContent>
          <xsd:extension base="dms:MultiChoiceLookup">
            <xsd:sequence>
              <xsd:element name="Value" type="dms:Lookup" maxOccurs="unbounded" minOccurs="0" nillable="true"/>
            </xsd:sequence>
          </xsd:extension>
        </xsd:complexContent>
      </xsd:complexType>
    </xsd:element>
    <xsd:element name="b1109b75629b44379794e795be35aa32" ma:index="24" nillable="true" ma:taxonomy="true" ma:internalName="b1109b75629b44379794e795be35aa32" ma:taxonomyFieldName="GPGPersonas" ma:displayName="GPG Personas" ma:fieldId="{b1109b75-629b-4437-9794-e795be35aa32}" ma:taxonomyMulti="true" ma:sspId="161ce519-5e86-4309-bcb7-f7b616b1ede8" ma:termSetId="1706685e-e244-41be-8f56-79afc092c5fb" ma:anchorId="00000000-0000-0000-0000-000000000000" ma:open="false" ma:isKeyword="false">
      <xsd:complexType>
        <xsd:sequence>
          <xsd:element ref="pc:Terms" minOccurs="0" maxOccurs="1"/>
        </xsd:sequence>
      </xsd:complexType>
    </xsd:element>
    <xsd:element name="m1277dd290534f34a1857b2ad139f533" ma:index="25" nillable="true" ma:taxonomy="true" ma:internalName="m1277dd290534f34a1857b2ad139f533" ma:taxonomyFieldName="GPGMunicipality" ma:displayName="GPG Municipality" ma:fieldId="{61277dd2-9053-4f34-a185-7b2ad139f533}" ma:taxonomyMulti="true" ma:sspId="161ce519-5e86-4309-bcb7-f7b616b1ede8" ma:termSetId="517b5f04-968a-4c28-84ed-93c4bf5e433d" ma:anchorId="00000000-0000-0000-0000-000000000000" ma:open="false" ma:isKeyword="false">
      <xsd:complexType>
        <xsd:sequence>
          <xsd:element ref="pc:Terms" minOccurs="0" maxOccurs="1"/>
        </xsd:sequence>
      </xsd:complexType>
    </xsd:element>
    <xsd:element name="b3ca1afc04214caabd4c59d0f833b9e8" ma:index="26" nillable="true" ma:taxonomy="true" ma:internalName="b3ca1afc04214caabd4c59d0f833b9e8" ma:taxonomyFieldName="GPGTopics" ma:displayName="GPG Topics" ma:fieldId="{b3ca1afc-0421-4caa-bd4c-59d0f833b9e8}" ma:taxonomyMulti="true" ma:sspId="161ce519-5e86-4309-bcb7-f7b616b1ede8" ma:termSetId="851da418-158d-4585-9599-b16d04a89b29" ma:anchorId="00000000-0000-0000-0000-000000000000" ma:open="false" ma:isKeyword="false">
      <xsd:complexType>
        <xsd:sequence>
          <xsd:element ref="pc:Terms" minOccurs="0" maxOccurs="1"/>
        </xsd:sequence>
      </xsd:complexType>
    </xsd:element>
    <xsd:element name="a2b5a463018346989bc308b766cf193d" ma:index="27" nillable="true" ma:taxonomy="true" ma:internalName="a2b5a463018346989bc308b766cf193d" ma:taxonomyFieldName="GPGDepartment" ma:displayName="GPG Department" ma:fieldId="{a2b5a463-0183-4698-9bc3-08b766cf193d}" ma:taxonomyMulti="true" ma:sspId="161ce519-5e86-4309-bcb7-f7b616b1ede8" ma:termSetId="b26f7d84-91a6-47b6-9b9a-01a387388a6b" ma:anchorId="00000000-0000-0000-0000-000000000000" ma:open="false" ma:isKeyword="false">
      <xsd:complexType>
        <xsd:sequence>
          <xsd:element ref="pc:Terms" minOccurs="0" maxOccurs="1"/>
        </xsd:sequence>
      </xsd:complexType>
    </xsd:element>
    <xsd:element name="o89be4ab3f304157a0badcb897af9b4e" ma:index="28" ma:taxonomy="true" ma:internalName="o89be4ab3f304157a0badcb897af9b4e" ma:taxonomyFieldName="GPGDocumentCategory" ma:displayName="Category" ma:fieldId="{889be4ab-3f30-4157-a0ba-dcb897af9b4e}" ma:taxonomyMulti="true" ma:sspId="161ce519-5e86-4309-bcb7-f7b616b1ede8" ma:termSetId="7093908c-474b-4b36-a385-956151799af4"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d4d9e212-5efa-415c-8caa-34abb3d334e0}" ma:internalName="TaxCatchAll" ma:showField="CatchAllData" ma:web="dfc05906-f4cd-420c-9b59-042d90946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61ce519-5e86-4309-bcb7-f7b616b1ede8" ContentTypeId="0x010100B67F6B36DABEB9418C5703D161F5F27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GPGPinned xmlns="717b7141-7f23-42af-b22b-c0c60267f442">false</GPGPinned>
    <GPGPublishedDate xmlns="717b7141-7f23-42af-b22b-c0c60267f442">2019-11-06T23:00:00+00:00</GPGPublishedDate>
    <o89be4ab3f304157a0badcb897af9b4e xmlns="717b7141-7f23-42af-b22b-c0c60267f442">
      <Terms xmlns="http://schemas.microsoft.com/office/infopath/2007/PartnerControls">
        <TermInfo xmlns="http://schemas.microsoft.com/office/infopath/2007/PartnerControls">
          <TermName xmlns="http://schemas.microsoft.com/office/infopath/2007/PartnerControls">Reports, plans, strategies</TermName>
          <TermId xmlns="http://schemas.microsoft.com/office/infopath/2007/PartnerControls">a3a5cbce-ccab-4200-a100-46a4b1a13216</TermId>
        </TermInfo>
      </Terms>
    </o89be4ab3f304157a0badcb897af9b4e>
    <TaxCatchAll xmlns="717b7141-7f23-42af-b22b-c0c60267f442">
      <Value>62</Value>
      <Value>14</Value>
      <Value>13</Value>
      <Value>12</Value>
      <Value>11</Value>
      <Value>10</Value>
      <Value>909</Value>
      <Value>36</Value>
      <Value>2</Value>
      <Value>1</Value>
    </TaxCatchAll>
    <b1109b75629b44379794e795be35aa32 xmlns="717b7141-7f23-42af-b22b-c0c60267f442">
      <Terms xmlns="http://schemas.microsoft.com/office/infopath/2007/PartnerControls">
        <TermInfo xmlns="http://schemas.microsoft.com/office/infopath/2007/PartnerControls">
          <TermName xmlns="http://schemas.microsoft.com/office/infopath/2007/PartnerControls">Business Person</TermName>
          <TermId xmlns="http://schemas.microsoft.com/office/infopath/2007/PartnerControls">371b71d8-21f2-4477-962f-f3116528c86d</TermId>
        </TermInfo>
        <TermInfo xmlns="http://schemas.microsoft.com/office/infopath/2007/PartnerControls">
          <TermName xmlns="http://schemas.microsoft.com/office/infopath/2007/PartnerControls">Investor</TermName>
          <TermId xmlns="http://schemas.microsoft.com/office/infopath/2007/PartnerControls">d96e14c8-a3b8-4de2-9388-dd1fc81341e8</TermId>
        </TermInfo>
        <TermInfo xmlns="http://schemas.microsoft.com/office/infopath/2007/PartnerControls">
          <TermName xmlns="http://schemas.microsoft.com/office/infopath/2007/PartnerControls">Disablities</TermName>
          <TermId xmlns="http://schemas.microsoft.com/office/infopath/2007/PartnerControls">88b9eff6-1878-4948-bbab-c2190ca73d32</TermId>
        </TermInfo>
        <TermInfo xmlns="http://schemas.microsoft.com/office/infopath/2007/PartnerControls">
          <TermName xmlns="http://schemas.microsoft.com/office/infopath/2007/PartnerControls">Student</TermName>
          <TermId xmlns="http://schemas.microsoft.com/office/infopath/2007/PartnerControls">31791b3d-d012-4449-8842-8911a2fce990</TermId>
        </TermInfo>
        <TermInfo xmlns="http://schemas.microsoft.com/office/infopath/2007/PartnerControls">
          <TermName xmlns="http://schemas.microsoft.com/office/infopath/2007/PartnerControls">Parent</TermName>
          <TermId xmlns="http://schemas.microsoft.com/office/infopath/2007/PartnerControls">6018ed53-6274-473b-a7f3-692b98511ce2</TermId>
        </TermInfo>
      </Terms>
    </b1109b75629b44379794e795be35aa32>
    <m1277dd290534f34a1857b2ad139f533 xmlns="717b7141-7f23-42af-b22b-c0c60267f442">
      <Terms xmlns="http://schemas.microsoft.com/office/infopath/2007/PartnerControls">
        <TermInfo xmlns="http://schemas.microsoft.com/office/infopath/2007/PartnerControls">
          <TermName xmlns="http://schemas.microsoft.com/office/infopath/2007/PartnerControls">All Municipalities</TermName>
          <TermId xmlns="http://schemas.microsoft.com/office/infopath/2007/PartnerControls">6b95750f-93a4-4398-9bde-c8d6eaff1cc0</TermId>
        </TermInfo>
      </Terms>
    </m1277dd290534f34a1857b2ad139f533>
    <ShortDescription xmlns="717b7141-7f23-42af-b22b-c0c60267f442">Learners Report SAFETY SEMINAR  BY DORT 4 Nov</ShortDescription>
    <b3ca1afc04214caabd4c59d0f833b9e8 xmlns="717b7141-7f23-42af-b22b-c0c60267f442">
      <Terms xmlns="http://schemas.microsoft.com/office/infopath/2007/PartnerControls">
        <TermInfo xmlns="http://schemas.microsoft.com/office/infopath/2007/PartnerControls">
          <TermName xmlns="http://schemas.microsoft.com/office/infopath/2007/PartnerControls">Driving, transport and roads</TermName>
          <TermId xmlns="http://schemas.microsoft.com/office/infopath/2007/PartnerControls">c684a624-22da-45ab-8658-e4f5c96e5147</TermId>
        </TermInfo>
      </Terms>
    </b3ca1afc04214caabd4c59d0f833b9e8>
    <GPGRelatedItems xmlns="717b7141-7f23-42af-b22b-c0c60267f442" xsi:nil="true"/>
    <LongDescription xmlns="717b7141-7f23-42af-b22b-c0c60267f442">&lt;div class="ExternalClass68CA7E93D4CC472A9E6F828029236227"&gt;Learners Report SAFETY SEMINAR  BY DORT 4 Nov&lt;/div&gt;</LongDescription>
    <Publish xmlns="717b7141-7f23-42af-b22b-c0c60267f442">Show on both Citizens Portal and Mobile (default)</Publish>
    <p91fb22744e049aeb6162be868c49623 xmlns="717b7141-7f23-42af-b22b-c0c60267f442">
      <Terms xmlns="http://schemas.microsoft.com/office/infopath/2007/PartnerControls"/>
    </p91fb22744e049aeb6162be868c49623>
    <GPGAuthor xmlns="717b7141-7f23-42af-b22b-c0c60267f442">
      <UserInfo>
        <DisplayName>Department of Roads and Transport</DisplayName>
        <AccountId>32</AccountId>
        <AccountType/>
      </UserInfo>
    </GPGAuthor>
    <a2b5a463018346989bc308b766cf193d xmlns="717b7141-7f23-42af-b22b-c0c60267f442">
      <Terms xmlns="http://schemas.microsoft.com/office/infopath/2007/PartnerControls">
        <TermInfo xmlns="http://schemas.microsoft.com/office/infopath/2007/PartnerControls">
          <TermName xmlns="http://schemas.microsoft.com/office/infopath/2007/PartnerControls">Department of Roads and Transport</TermName>
          <TermId xmlns="http://schemas.microsoft.com/office/infopath/2007/PartnerControls">4ca25ef3-bead-4f04-a5d6-bfb6799100ab</TermId>
        </TermInfo>
      </Terms>
    </a2b5a463018346989bc308b766cf193d>
    <TaxKeywordTaxHTField xmlns="717b7141-7f23-42af-b22b-c0c60267f442">
      <Terms xmlns="http://schemas.microsoft.com/office/infopath/2007/PartnerControls">
        <TermInfo xmlns="http://schemas.microsoft.com/office/infopath/2007/PartnerControls">
          <TermName xmlns="http://schemas.microsoft.com/office/infopath/2007/PartnerControls">Road safety seminar</TermName>
          <TermId xmlns="http://schemas.microsoft.com/office/infopath/2007/PartnerControls">21823698-e0f8-4f21-b51d-d8d3b20a19d7</TermId>
        </TermInfo>
      </Terms>
    </TaxKeywordTaxHTField>
  </documentManagement>
</p:properties>
</file>

<file path=customXml/itemProps1.xml><?xml version="1.0" encoding="utf-8"?>
<ds:datastoreItem xmlns:ds="http://schemas.openxmlformats.org/officeDocument/2006/customXml" ds:itemID="{9FC01106-B791-405B-9762-0EAD0F6F2B28}"/>
</file>

<file path=customXml/itemProps2.xml><?xml version="1.0" encoding="utf-8"?>
<ds:datastoreItem xmlns:ds="http://schemas.openxmlformats.org/officeDocument/2006/customXml" ds:itemID="{53404A7B-C378-48D9-846D-020ED43BF156}"/>
</file>

<file path=customXml/itemProps3.xml><?xml version="1.0" encoding="utf-8"?>
<ds:datastoreItem xmlns:ds="http://schemas.openxmlformats.org/officeDocument/2006/customXml" ds:itemID="{CD0DDBC3-5F43-41A0-BBA4-9588AAFCC61D}"/>
</file>

<file path=customXml/itemProps4.xml><?xml version="1.0" encoding="utf-8"?>
<ds:datastoreItem xmlns:ds="http://schemas.openxmlformats.org/officeDocument/2006/customXml" ds:itemID="{CBF30C28-AD50-46C1-9E08-C08D58D6707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Gauteng Department of Roads and Transport Report on learner road safety</dc:title>
  <cp:keywords>Road safety seminar</cp:keyword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0x010100B67F6B36DABEB9418C5703D161F5F278007E5128AE1B75254495F7BED96FED1A33</vt:lpwstr>
  </property>
  <property fmtid="{D5CDD505-2E9C-101B-9397-08002B2CF9AE}" pid="3" name="TaxKeyword">
    <vt:lpwstr>909;#Road safety seminar|21823698-e0f8-4f21-b51d-d8d3b20a19d7</vt:lpwstr>
  </property>
  <property fmtid="{D5CDD505-2E9C-101B-9397-08002B2CF9AE}" pid="4" name="GPGTopics">
    <vt:lpwstr>10;#Driving, transport and roads|c684a624-22da-45ab-8658-e4f5c96e5147</vt:lpwstr>
  </property>
  <property fmtid="{D5CDD505-2E9C-101B-9397-08002B2CF9AE}" pid="5" name="GPGDocumentCategory">
    <vt:lpwstr>62;#Reports, plans, strategies|a3a5cbce-ccab-4200-a100-46a4b1a13216</vt:lpwstr>
  </property>
  <property fmtid="{D5CDD505-2E9C-101B-9397-08002B2CF9AE}" pid="6" name="Pinned Status">
    <vt:bool>false</vt:bool>
  </property>
  <property fmtid="{D5CDD505-2E9C-101B-9397-08002B2CF9AE}" pid="7" name="WorkflowChangePath">
    <vt:lpwstr>1d76ee2e-2bc3-458c-b4ce-f3a68e3cea98,3;1d76ee2e-2bc3-458c-b4ce-f3a68e3cea98,3;1d76ee2e-2bc3-458c-b4ce-f3a68e3cea98,19;1d76ee2e-2bc3-458c-b4ce-f3a68e3cea98,20;</vt:lpwstr>
  </property>
  <property fmtid="{D5CDD505-2E9C-101B-9397-08002B2CF9AE}" pid="8" name="GPGLifeEvents">
    <vt:lpwstr/>
  </property>
  <property fmtid="{D5CDD505-2E9C-101B-9397-08002B2CF9AE}" pid="9" name="GPG Approval Status">
    <vt:lpwstr>Approved</vt:lpwstr>
  </property>
  <property fmtid="{D5CDD505-2E9C-101B-9397-08002B2CF9AE}" pid="10" name="GPGPersonas">
    <vt:lpwstr>11;#Business Person|371b71d8-21f2-4477-962f-f3116528c86d;#12;#Investor|d96e14c8-a3b8-4de2-9388-dd1fc81341e8;#36;#Disablities|88b9eff6-1878-4948-bbab-c2190ca73d32;#14;#Student|31791b3d-d012-4449-8842-8911a2fce990;#13;#Parent|6018ed53-6274-473b-a7f3-692b98511ce2</vt:lpwstr>
  </property>
  <property fmtid="{D5CDD505-2E9C-101B-9397-08002B2CF9AE}" pid="11" name="GPGDepartment">
    <vt:lpwstr>1;#Department of Roads and Transport|4ca25ef3-bead-4f04-a5d6-bfb6799100ab</vt:lpwstr>
  </property>
  <property fmtid="{D5CDD505-2E9C-101B-9397-08002B2CF9AE}" pid="12" name="GPGMunicipality">
    <vt:lpwstr>2;#All Municipalities|6b95750f-93a4-4398-9bde-c8d6eaff1cc0</vt:lpwstr>
  </property>
</Properties>
</file>