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diagrams/data3.xml" ContentType="application/vnd.openxmlformats-officedocument.drawingml.diagramData+xml"/>
  <Override PartName="/ppt/diagrams/data4.xml" ContentType="application/vnd.openxmlformats-officedocument.drawingml.diagramData+xml"/>
  <Override PartName="/ppt/diagrams/data2.xml" ContentType="application/vnd.openxmlformats-officedocument.drawingml.diagramData+xml"/>
  <Override PartName="/ppt/diagrams/data1.xml" ContentType="application/vnd.openxmlformats-officedocument.drawingml.diagramData+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diagrams/drawing2.xml" ContentType="application/vnd.ms-office.drawingml.diagramDrawing+xml"/>
  <Override PartName="/ppt/diagrams/quickStyle2.xml" ContentType="application/vnd.openxmlformats-officedocument.drawingml.diagramStyle+xml"/>
  <Override PartName="/ppt/theme/theme1.xml" ContentType="application/vnd.openxmlformats-officedocument.theme+xml"/>
  <Override PartName="/ppt/diagrams/layout4.xml" ContentType="application/vnd.openxmlformats-officedocument.drawingml.diagram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layout2.xml" ContentType="application/vnd.openxmlformats-officedocument.drawingml.diagramLayout+xml"/>
  <Override PartName="/ppt/diagrams/drawing1.xml" ContentType="application/vnd.ms-office.drawingml.diagramDrawing+xml"/>
  <Override PartName="/ppt/charts/colors2.xml" ContentType="application/vnd.ms-office.chartcolorstyle+xml"/>
  <Override PartName="/ppt/diagrams/layout3.xml" ContentType="application/vnd.openxmlformats-officedocument.drawingml.diagramLayout+xml"/>
  <Override PartName="/ppt/diagrams/colors2.xml" ContentType="application/vnd.openxmlformats-officedocument.drawingml.diagramColors+xml"/>
  <Override PartName="/ppt/charts/chart4.xml" ContentType="application/vnd.openxmlformats-officedocument.drawingml.char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2" r:id="rId2"/>
  </p:sldMasterIdLst>
  <p:notesMasterIdLst>
    <p:notesMasterId r:id="rId23"/>
  </p:notesMasterIdLst>
  <p:sldIdLst>
    <p:sldId id="256" r:id="rId3"/>
    <p:sldId id="4151" r:id="rId4"/>
    <p:sldId id="4152" r:id="rId5"/>
    <p:sldId id="4136" r:id="rId6"/>
    <p:sldId id="4138" r:id="rId7"/>
    <p:sldId id="4127" r:id="rId8"/>
    <p:sldId id="4128" r:id="rId9"/>
    <p:sldId id="4129" r:id="rId10"/>
    <p:sldId id="4130" r:id="rId11"/>
    <p:sldId id="4134" r:id="rId12"/>
    <p:sldId id="4115" r:id="rId13"/>
    <p:sldId id="4116" r:id="rId14"/>
    <p:sldId id="4117" r:id="rId15"/>
    <p:sldId id="4154" r:id="rId16"/>
    <p:sldId id="4155" r:id="rId17"/>
    <p:sldId id="4156" r:id="rId18"/>
    <p:sldId id="3581" r:id="rId19"/>
    <p:sldId id="3584" r:id="rId20"/>
    <p:sldId id="3963" r:id="rId21"/>
    <p:sldId id="3570" r:id="rId2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4067"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fanelo Ntsobi (GPEDU)" initials="MN(" lastIdx="2" clrIdx="0">
    <p:extLst>
      <p:ext uri="{19B8F6BF-5375-455C-9EA6-DF929625EA0E}">
        <p15:presenceInfo xmlns:p15="http://schemas.microsoft.com/office/powerpoint/2012/main" userId="S-1-5-21-3549663268-1688487351-803038336-1335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F92"/>
    <a:srgbClr val="FDFCB2"/>
    <a:srgbClr val="BCB9D8"/>
    <a:srgbClr val="D67D6F"/>
    <a:srgbClr val="8FD1C6"/>
    <a:srgbClr val="80AED0"/>
    <a:srgbClr val="7FBBB4"/>
    <a:srgbClr val="7EB9B1"/>
    <a:srgbClr val="0049A0"/>
    <a:srgbClr val="DEBC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75"/>
    <p:restoredTop sz="86395"/>
  </p:normalViewPr>
  <p:slideViewPr>
    <p:cSldViewPr snapToGrid="0" snapToObjects="1" showGuides="1">
      <p:cViewPr varScale="1">
        <p:scale>
          <a:sx n="35" d="100"/>
          <a:sy n="35" d="100"/>
        </p:scale>
        <p:origin x="732" y="48"/>
      </p:cViewPr>
      <p:guideLst>
        <p:guide orient="horz" pos="2137"/>
        <p:guide pos="4067"/>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2580"/>
    </p:cViewPr>
  </p:sorterViewPr>
  <p:notesViewPr>
    <p:cSldViewPr snapToGrid="0" snapToObjects="1" showGuides="1">
      <p:cViewPr varScale="1">
        <p:scale>
          <a:sx n="81" d="100"/>
          <a:sy n="81" d="100"/>
        </p:scale>
        <p:origin x="3384" y="19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32" Type="http://schemas.openxmlformats.org/officeDocument/2006/relationships/customXml" Target="../customXml/item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ustomXml" Target="../customXml/item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openxmlformats.org/officeDocument/2006/relationships/customXml" Target="../customXml/item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16878825\Documents\2020%20learner%20data\Term%201%202020\Input%20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16878825\Documents\2020%20learner%20data\Term%201%202020\Input%20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16878825\Documents\2020%20learner%20data\Term%201%202020\Input%20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19055854\Documents\Documents\2020\Deliverology\DECK\April%202020\New%20folder\Requests\graphs.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1" i="0" baseline="0">
                <a:effectLst/>
              </a:rPr>
              <a:t>% of Grade 3 learners achieving 50% or more in Literacy &amp; Numeracy </a:t>
            </a:r>
            <a:endParaRPr lang="en-ZA" sz="140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Sheet8!$C$2</c:f>
              <c:strCache>
                <c:ptCount val="1"/>
                <c:pt idx="0">
                  <c:v>Baselines</c:v>
                </c:pt>
              </c:strCache>
            </c:strRef>
          </c:tx>
          <c:spPr>
            <a:solidFill>
              <a:schemeClr val="accent1"/>
            </a:solidFill>
            <a:ln>
              <a:noFill/>
            </a:ln>
            <a:effectLst/>
          </c:spPr>
          <c:invertIfNegative val="0"/>
          <c:cat>
            <c:strRef>
              <c:f>Sheet8!$B$3:$B$4</c:f>
              <c:strCache>
                <c:ptCount val="2"/>
                <c:pt idx="0">
                  <c:v>Grade 3 Literacy</c:v>
                </c:pt>
                <c:pt idx="1">
                  <c:v>Grade 3  Numeracy</c:v>
                </c:pt>
              </c:strCache>
            </c:strRef>
          </c:cat>
          <c:val>
            <c:numRef>
              <c:f>Sheet8!$C$3:$C$4</c:f>
              <c:numCache>
                <c:formatCode>0.00</c:formatCode>
                <c:ptCount val="2"/>
                <c:pt idx="0">
                  <c:v>70.8</c:v>
                </c:pt>
                <c:pt idx="1">
                  <c:v>73.400000000000006</c:v>
                </c:pt>
              </c:numCache>
            </c:numRef>
          </c:val>
          <c:extLst>
            <c:ext xmlns:c16="http://schemas.microsoft.com/office/drawing/2014/chart" uri="{C3380CC4-5D6E-409C-BE32-E72D297353CC}">
              <c16:uniqueId val="{00000000-D389-4381-BCA2-1EBCA51D6484}"/>
            </c:ext>
          </c:extLst>
        </c:ser>
        <c:ser>
          <c:idx val="1"/>
          <c:order val="1"/>
          <c:tx>
            <c:strRef>
              <c:f>Sheet8!$D$2</c:f>
              <c:strCache>
                <c:ptCount val="1"/>
                <c:pt idx="0">
                  <c:v>Y1 Target </c:v>
                </c:pt>
              </c:strCache>
            </c:strRef>
          </c:tx>
          <c:spPr>
            <a:solidFill>
              <a:schemeClr val="accent2"/>
            </a:solidFill>
            <a:ln>
              <a:noFill/>
            </a:ln>
            <a:effectLst/>
          </c:spPr>
          <c:invertIfNegative val="0"/>
          <c:cat>
            <c:strRef>
              <c:f>Sheet8!$B$3:$B$4</c:f>
              <c:strCache>
                <c:ptCount val="2"/>
                <c:pt idx="0">
                  <c:v>Grade 3 Literacy</c:v>
                </c:pt>
                <c:pt idx="1">
                  <c:v>Grade 3  Numeracy</c:v>
                </c:pt>
              </c:strCache>
            </c:strRef>
          </c:cat>
          <c:val>
            <c:numRef>
              <c:f>Sheet8!$D$3:$D$4</c:f>
              <c:numCache>
                <c:formatCode>0.00</c:formatCode>
                <c:ptCount val="2"/>
                <c:pt idx="0">
                  <c:v>73</c:v>
                </c:pt>
                <c:pt idx="1">
                  <c:v>74.5</c:v>
                </c:pt>
              </c:numCache>
            </c:numRef>
          </c:val>
          <c:extLst>
            <c:ext xmlns:c16="http://schemas.microsoft.com/office/drawing/2014/chart" uri="{C3380CC4-5D6E-409C-BE32-E72D297353CC}">
              <c16:uniqueId val="{00000001-D389-4381-BCA2-1EBCA51D6484}"/>
            </c:ext>
          </c:extLst>
        </c:ser>
        <c:ser>
          <c:idx val="2"/>
          <c:order val="2"/>
          <c:tx>
            <c:strRef>
              <c:f>Sheet8!$E$2</c:f>
              <c:strCache>
                <c:ptCount val="1"/>
                <c:pt idx="0">
                  <c:v>Yr 1 Actual Performance to end of fin year</c:v>
                </c:pt>
              </c:strCache>
            </c:strRef>
          </c:tx>
          <c:spPr>
            <a:solidFill>
              <a:schemeClr val="accent3"/>
            </a:solidFill>
            <a:ln>
              <a:noFill/>
            </a:ln>
            <a:effectLst/>
          </c:spPr>
          <c:invertIfNegative val="0"/>
          <c:cat>
            <c:strRef>
              <c:f>Sheet8!$B$3:$B$4</c:f>
              <c:strCache>
                <c:ptCount val="2"/>
                <c:pt idx="0">
                  <c:v>Grade 3 Literacy</c:v>
                </c:pt>
                <c:pt idx="1">
                  <c:v>Grade 3  Numeracy</c:v>
                </c:pt>
              </c:strCache>
            </c:strRef>
          </c:cat>
          <c:val>
            <c:numRef>
              <c:f>Sheet8!$E$3:$E$4</c:f>
              <c:numCache>
                <c:formatCode>0.00</c:formatCode>
                <c:ptCount val="2"/>
                <c:pt idx="0">
                  <c:v>88.63</c:v>
                </c:pt>
                <c:pt idx="1">
                  <c:v>86.98</c:v>
                </c:pt>
              </c:numCache>
            </c:numRef>
          </c:val>
          <c:extLst>
            <c:ext xmlns:c16="http://schemas.microsoft.com/office/drawing/2014/chart" uri="{C3380CC4-5D6E-409C-BE32-E72D297353CC}">
              <c16:uniqueId val="{00000002-D389-4381-BCA2-1EBCA51D6484}"/>
            </c:ext>
          </c:extLst>
        </c:ser>
        <c:ser>
          <c:idx val="3"/>
          <c:order val="3"/>
          <c:tx>
            <c:strRef>
              <c:f>Sheet8!$F$2</c:f>
              <c:strCache>
                <c:ptCount val="1"/>
                <c:pt idx="0">
                  <c:v>Y2 Target </c:v>
                </c:pt>
              </c:strCache>
            </c:strRef>
          </c:tx>
          <c:spPr>
            <a:solidFill>
              <a:schemeClr val="accent4"/>
            </a:solidFill>
            <a:ln>
              <a:noFill/>
            </a:ln>
            <a:effectLst/>
          </c:spPr>
          <c:invertIfNegative val="0"/>
          <c:cat>
            <c:strRef>
              <c:f>Sheet8!$B$3:$B$4</c:f>
              <c:strCache>
                <c:ptCount val="2"/>
                <c:pt idx="0">
                  <c:v>Grade 3 Literacy</c:v>
                </c:pt>
                <c:pt idx="1">
                  <c:v>Grade 3  Numeracy</c:v>
                </c:pt>
              </c:strCache>
            </c:strRef>
          </c:cat>
          <c:val>
            <c:numRef>
              <c:f>Sheet8!$F$3:$F$4</c:f>
              <c:numCache>
                <c:formatCode>0.00</c:formatCode>
                <c:ptCount val="2"/>
                <c:pt idx="0">
                  <c:v>74</c:v>
                </c:pt>
                <c:pt idx="1">
                  <c:v>75</c:v>
                </c:pt>
              </c:numCache>
            </c:numRef>
          </c:val>
          <c:extLst>
            <c:ext xmlns:c16="http://schemas.microsoft.com/office/drawing/2014/chart" uri="{C3380CC4-5D6E-409C-BE32-E72D297353CC}">
              <c16:uniqueId val="{00000003-D389-4381-BCA2-1EBCA51D6484}"/>
            </c:ext>
          </c:extLst>
        </c:ser>
        <c:ser>
          <c:idx val="4"/>
          <c:order val="4"/>
          <c:tx>
            <c:strRef>
              <c:f>Sheet8!$G$2</c:f>
              <c:strCache>
                <c:ptCount val="1"/>
                <c:pt idx="0">
                  <c:v>Yr 2 Actual performance (Term 1 data 2020) </c:v>
                </c:pt>
              </c:strCache>
            </c:strRef>
          </c:tx>
          <c:spPr>
            <a:solidFill>
              <a:schemeClr val="accent5"/>
            </a:solidFill>
            <a:ln>
              <a:noFill/>
            </a:ln>
            <a:effectLst/>
          </c:spPr>
          <c:invertIfNegative val="0"/>
          <c:cat>
            <c:strRef>
              <c:f>Sheet8!$B$3:$B$4</c:f>
              <c:strCache>
                <c:ptCount val="2"/>
                <c:pt idx="0">
                  <c:v>Grade 3 Literacy</c:v>
                </c:pt>
                <c:pt idx="1">
                  <c:v>Grade 3  Numeracy</c:v>
                </c:pt>
              </c:strCache>
            </c:strRef>
          </c:cat>
          <c:val>
            <c:numRef>
              <c:f>Sheet8!$G$3:$G$4</c:f>
              <c:numCache>
                <c:formatCode>0.00</c:formatCode>
                <c:ptCount val="2"/>
                <c:pt idx="0">
                  <c:v>83.5</c:v>
                </c:pt>
                <c:pt idx="1">
                  <c:v>83.72</c:v>
                </c:pt>
              </c:numCache>
            </c:numRef>
          </c:val>
          <c:extLst>
            <c:ext xmlns:c16="http://schemas.microsoft.com/office/drawing/2014/chart" uri="{C3380CC4-5D6E-409C-BE32-E72D297353CC}">
              <c16:uniqueId val="{00000004-D389-4381-BCA2-1EBCA51D6484}"/>
            </c:ext>
          </c:extLst>
        </c:ser>
        <c:dLbls>
          <c:showLegendKey val="0"/>
          <c:showVal val="0"/>
          <c:showCatName val="0"/>
          <c:showSerName val="0"/>
          <c:showPercent val="0"/>
          <c:showBubbleSize val="0"/>
        </c:dLbls>
        <c:gapWidth val="150"/>
        <c:axId val="566810152"/>
        <c:axId val="566810544"/>
      </c:barChart>
      <c:catAx>
        <c:axId val="566810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6810544"/>
        <c:crosses val="autoZero"/>
        <c:auto val="1"/>
        <c:lblAlgn val="ctr"/>
        <c:lblOffset val="100"/>
        <c:noMultiLvlLbl val="0"/>
      </c:catAx>
      <c:valAx>
        <c:axId val="566810544"/>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681015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1" i="0" baseline="0" dirty="0">
                <a:effectLst/>
              </a:rPr>
              <a:t>% of Grade 6 learners achieving 50% or more in Literacy &amp; Numeracy </a:t>
            </a:r>
            <a:endParaRPr lang="en-ZA" sz="1400" dirty="0">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Sheet8!$B$16</c:f>
              <c:strCache>
                <c:ptCount val="1"/>
                <c:pt idx="0">
                  <c:v>Baselines</c:v>
                </c:pt>
              </c:strCache>
            </c:strRef>
          </c:tx>
          <c:spPr>
            <a:solidFill>
              <a:schemeClr val="accent1"/>
            </a:solidFill>
            <a:ln>
              <a:noFill/>
            </a:ln>
            <a:effectLst/>
          </c:spPr>
          <c:invertIfNegative val="0"/>
          <c:cat>
            <c:strRef>
              <c:f>Sheet8!$A$17:$A$18</c:f>
              <c:strCache>
                <c:ptCount val="2"/>
                <c:pt idx="0">
                  <c:v>Grade 6Literacy</c:v>
                </c:pt>
                <c:pt idx="1">
                  <c:v>Grade 6  Numeracy</c:v>
                </c:pt>
              </c:strCache>
            </c:strRef>
          </c:cat>
          <c:val>
            <c:numRef>
              <c:f>Sheet8!$B$17:$B$18</c:f>
              <c:numCache>
                <c:formatCode>General</c:formatCode>
                <c:ptCount val="2"/>
                <c:pt idx="0">
                  <c:v>70.5</c:v>
                </c:pt>
                <c:pt idx="1">
                  <c:v>51.7</c:v>
                </c:pt>
              </c:numCache>
            </c:numRef>
          </c:val>
          <c:extLst>
            <c:ext xmlns:c16="http://schemas.microsoft.com/office/drawing/2014/chart" uri="{C3380CC4-5D6E-409C-BE32-E72D297353CC}">
              <c16:uniqueId val="{00000000-799A-4311-9887-A19DB60F86DA}"/>
            </c:ext>
          </c:extLst>
        </c:ser>
        <c:ser>
          <c:idx val="1"/>
          <c:order val="1"/>
          <c:tx>
            <c:strRef>
              <c:f>Sheet8!$C$16</c:f>
              <c:strCache>
                <c:ptCount val="1"/>
                <c:pt idx="0">
                  <c:v>Y1 Target </c:v>
                </c:pt>
              </c:strCache>
            </c:strRef>
          </c:tx>
          <c:spPr>
            <a:solidFill>
              <a:schemeClr val="accent2"/>
            </a:solidFill>
            <a:ln>
              <a:noFill/>
            </a:ln>
            <a:effectLst/>
          </c:spPr>
          <c:invertIfNegative val="0"/>
          <c:cat>
            <c:strRef>
              <c:f>Sheet8!$A$17:$A$18</c:f>
              <c:strCache>
                <c:ptCount val="2"/>
                <c:pt idx="0">
                  <c:v>Grade 6Literacy</c:v>
                </c:pt>
                <c:pt idx="1">
                  <c:v>Grade 6  Numeracy</c:v>
                </c:pt>
              </c:strCache>
            </c:strRef>
          </c:cat>
          <c:val>
            <c:numRef>
              <c:f>Sheet8!$C$17:$C$18</c:f>
              <c:numCache>
                <c:formatCode>General</c:formatCode>
                <c:ptCount val="2"/>
                <c:pt idx="0">
                  <c:v>77</c:v>
                </c:pt>
                <c:pt idx="1">
                  <c:v>56</c:v>
                </c:pt>
              </c:numCache>
            </c:numRef>
          </c:val>
          <c:extLst>
            <c:ext xmlns:c16="http://schemas.microsoft.com/office/drawing/2014/chart" uri="{C3380CC4-5D6E-409C-BE32-E72D297353CC}">
              <c16:uniqueId val="{00000001-799A-4311-9887-A19DB60F86DA}"/>
            </c:ext>
          </c:extLst>
        </c:ser>
        <c:ser>
          <c:idx val="2"/>
          <c:order val="2"/>
          <c:tx>
            <c:strRef>
              <c:f>Sheet8!$D$16</c:f>
              <c:strCache>
                <c:ptCount val="1"/>
                <c:pt idx="0">
                  <c:v>Yr 1 Actual Performance to end of fin year</c:v>
                </c:pt>
              </c:strCache>
            </c:strRef>
          </c:tx>
          <c:spPr>
            <a:solidFill>
              <a:schemeClr val="accent3"/>
            </a:solidFill>
            <a:ln>
              <a:noFill/>
            </a:ln>
            <a:effectLst/>
          </c:spPr>
          <c:invertIfNegative val="0"/>
          <c:cat>
            <c:strRef>
              <c:f>Sheet8!$A$17:$A$18</c:f>
              <c:strCache>
                <c:ptCount val="2"/>
                <c:pt idx="0">
                  <c:v>Grade 6Literacy</c:v>
                </c:pt>
                <c:pt idx="1">
                  <c:v>Grade 6  Numeracy</c:v>
                </c:pt>
              </c:strCache>
            </c:strRef>
          </c:cat>
          <c:val>
            <c:numRef>
              <c:f>Sheet8!$D$17:$D$18</c:f>
              <c:numCache>
                <c:formatCode>General</c:formatCode>
                <c:ptCount val="2"/>
                <c:pt idx="0">
                  <c:v>92.78</c:v>
                </c:pt>
                <c:pt idx="1">
                  <c:v>69.81</c:v>
                </c:pt>
              </c:numCache>
            </c:numRef>
          </c:val>
          <c:extLst>
            <c:ext xmlns:c16="http://schemas.microsoft.com/office/drawing/2014/chart" uri="{C3380CC4-5D6E-409C-BE32-E72D297353CC}">
              <c16:uniqueId val="{00000002-799A-4311-9887-A19DB60F86DA}"/>
            </c:ext>
          </c:extLst>
        </c:ser>
        <c:ser>
          <c:idx val="3"/>
          <c:order val="3"/>
          <c:tx>
            <c:strRef>
              <c:f>Sheet8!$E$16</c:f>
              <c:strCache>
                <c:ptCount val="1"/>
                <c:pt idx="0">
                  <c:v>Y2 Target </c:v>
                </c:pt>
              </c:strCache>
            </c:strRef>
          </c:tx>
          <c:spPr>
            <a:solidFill>
              <a:schemeClr val="accent4"/>
            </a:solidFill>
            <a:ln>
              <a:noFill/>
            </a:ln>
            <a:effectLst/>
          </c:spPr>
          <c:invertIfNegative val="0"/>
          <c:cat>
            <c:strRef>
              <c:f>Sheet8!$A$17:$A$18</c:f>
              <c:strCache>
                <c:ptCount val="2"/>
                <c:pt idx="0">
                  <c:v>Grade 6Literacy</c:v>
                </c:pt>
                <c:pt idx="1">
                  <c:v>Grade 6  Numeracy</c:v>
                </c:pt>
              </c:strCache>
            </c:strRef>
          </c:cat>
          <c:val>
            <c:numRef>
              <c:f>Sheet8!$E$17:$E$18</c:f>
              <c:numCache>
                <c:formatCode>General</c:formatCode>
                <c:ptCount val="2"/>
                <c:pt idx="0">
                  <c:v>80</c:v>
                </c:pt>
                <c:pt idx="1">
                  <c:v>58</c:v>
                </c:pt>
              </c:numCache>
            </c:numRef>
          </c:val>
          <c:extLst>
            <c:ext xmlns:c16="http://schemas.microsoft.com/office/drawing/2014/chart" uri="{C3380CC4-5D6E-409C-BE32-E72D297353CC}">
              <c16:uniqueId val="{00000003-799A-4311-9887-A19DB60F86DA}"/>
            </c:ext>
          </c:extLst>
        </c:ser>
        <c:ser>
          <c:idx val="4"/>
          <c:order val="4"/>
          <c:tx>
            <c:strRef>
              <c:f>Sheet8!$F$16</c:f>
              <c:strCache>
                <c:ptCount val="1"/>
                <c:pt idx="0">
                  <c:v>Yr 2 Actual performance (Term 1 data 2020) </c:v>
                </c:pt>
              </c:strCache>
            </c:strRef>
          </c:tx>
          <c:spPr>
            <a:solidFill>
              <a:schemeClr val="accent5"/>
            </a:solidFill>
            <a:ln>
              <a:noFill/>
            </a:ln>
            <a:effectLst/>
          </c:spPr>
          <c:invertIfNegative val="0"/>
          <c:cat>
            <c:strRef>
              <c:f>Sheet8!$A$17:$A$18</c:f>
              <c:strCache>
                <c:ptCount val="2"/>
                <c:pt idx="0">
                  <c:v>Grade 6Literacy</c:v>
                </c:pt>
                <c:pt idx="1">
                  <c:v>Grade 6  Numeracy</c:v>
                </c:pt>
              </c:strCache>
            </c:strRef>
          </c:cat>
          <c:val>
            <c:numRef>
              <c:f>Sheet8!$F$17:$F$18</c:f>
              <c:numCache>
                <c:formatCode>General</c:formatCode>
                <c:ptCount val="2"/>
                <c:pt idx="0">
                  <c:v>89.17</c:v>
                </c:pt>
                <c:pt idx="1">
                  <c:v>73.16</c:v>
                </c:pt>
              </c:numCache>
            </c:numRef>
          </c:val>
          <c:extLst>
            <c:ext xmlns:c16="http://schemas.microsoft.com/office/drawing/2014/chart" uri="{C3380CC4-5D6E-409C-BE32-E72D297353CC}">
              <c16:uniqueId val="{00000004-799A-4311-9887-A19DB60F86DA}"/>
            </c:ext>
          </c:extLst>
        </c:ser>
        <c:dLbls>
          <c:showLegendKey val="0"/>
          <c:showVal val="0"/>
          <c:showCatName val="0"/>
          <c:showSerName val="0"/>
          <c:showPercent val="0"/>
          <c:showBubbleSize val="0"/>
        </c:dLbls>
        <c:gapWidth val="150"/>
        <c:axId val="566816424"/>
        <c:axId val="566814856"/>
      </c:barChart>
      <c:catAx>
        <c:axId val="566816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6814856"/>
        <c:crosses val="autoZero"/>
        <c:auto val="1"/>
        <c:lblAlgn val="ctr"/>
        <c:lblOffset val="100"/>
        <c:noMultiLvlLbl val="0"/>
      </c:catAx>
      <c:valAx>
        <c:axId val="566814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681642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800" b="1" i="0" baseline="0">
                <a:effectLst/>
              </a:rPr>
              <a:t>% of Grade 9 learners achieving 50% or more in Literacy &amp; Numeracy </a:t>
            </a:r>
            <a:endParaRPr lang="en-ZA">
              <a:effectLs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Sheet8!$B$21</c:f>
              <c:strCache>
                <c:ptCount val="1"/>
                <c:pt idx="0">
                  <c:v>Baselines</c:v>
                </c:pt>
              </c:strCache>
            </c:strRef>
          </c:tx>
          <c:spPr>
            <a:solidFill>
              <a:schemeClr val="accent1"/>
            </a:solidFill>
            <a:ln>
              <a:noFill/>
            </a:ln>
            <a:effectLst/>
          </c:spPr>
          <c:invertIfNegative val="0"/>
          <c:cat>
            <c:strRef>
              <c:f>Sheet8!$A$22:$A$23</c:f>
              <c:strCache>
                <c:ptCount val="2"/>
                <c:pt idx="0">
                  <c:v>Grade 9 Literacy</c:v>
                </c:pt>
                <c:pt idx="1">
                  <c:v>Grade 9  Numeracy</c:v>
                </c:pt>
              </c:strCache>
            </c:strRef>
          </c:cat>
          <c:val>
            <c:numRef>
              <c:f>Sheet8!$B$22:$B$23</c:f>
              <c:numCache>
                <c:formatCode>General</c:formatCode>
                <c:ptCount val="2"/>
                <c:pt idx="0">
                  <c:v>38</c:v>
                </c:pt>
                <c:pt idx="1">
                  <c:v>4</c:v>
                </c:pt>
              </c:numCache>
            </c:numRef>
          </c:val>
          <c:extLst>
            <c:ext xmlns:c16="http://schemas.microsoft.com/office/drawing/2014/chart" uri="{C3380CC4-5D6E-409C-BE32-E72D297353CC}">
              <c16:uniqueId val="{00000000-EDAC-4FFD-88AF-DC4947A26E13}"/>
            </c:ext>
          </c:extLst>
        </c:ser>
        <c:ser>
          <c:idx val="1"/>
          <c:order val="1"/>
          <c:tx>
            <c:strRef>
              <c:f>Sheet8!$C$21</c:f>
              <c:strCache>
                <c:ptCount val="1"/>
                <c:pt idx="0">
                  <c:v>Y1 Target </c:v>
                </c:pt>
              </c:strCache>
            </c:strRef>
          </c:tx>
          <c:spPr>
            <a:solidFill>
              <a:schemeClr val="accent2"/>
            </a:solidFill>
            <a:ln>
              <a:noFill/>
            </a:ln>
            <a:effectLst/>
          </c:spPr>
          <c:invertIfNegative val="0"/>
          <c:cat>
            <c:strRef>
              <c:f>Sheet8!$A$22:$A$23</c:f>
              <c:strCache>
                <c:ptCount val="2"/>
                <c:pt idx="0">
                  <c:v>Grade 9 Literacy</c:v>
                </c:pt>
                <c:pt idx="1">
                  <c:v>Grade 9  Numeracy</c:v>
                </c:pt>
              </c:strCache>
            </c:strRef>
          </c:cat>
          <c:val>
            <c:numRef>
              <c:f>Sheet8!$C$22:$C$23</c:f>
              <c:numCache>
                <c:formatCode>General</c:formatCode>
                <c:ptCount val="2"/>
                <c:pt idx="0">
                  <c:v>45</c:v>
                </c:pt>
                <c:pt idx="1">
                  <c:v>20</c:v>
                </c:pt>
              </c:numCache>
            </c:numRef>
          </c:val>
          <c:extLst>
            <c:ext xmlns:c16="http://schemas.microsoft.com/office/drawing/2014/chart" uri="{C3380CC4-5D6E-409C-BE32-E72D297353CC}">
              <c16:uniqueId val="{00000001-EDAC-4FFD-88AF-DC4947A26E13}"/>
            </c:ext>
          </c:extLst>
        </c:ser>
        <c:ser>
          <c:idx val="2"/>
          <c:order val="2"/>
          <c:tx>
            <c:strRef>
              <c:f>Sheet8!$D$21</c:f>
              <c:strCache>
                <c:ptCount val="1"/>
                <c:pt idx="0">
                  <c:v>Yr 1 Actual Performance to end of fin year</c:v>
                </c:pt>
              </c:strCache>
            </c:strRef>
          </c:tx>
          <c:spPr>
            <a:solidFill>
              <a:schemeClr val="accent3"/>
            </a:solidFill>
            <a:ln>
              <a:noFill/>
            </a:ln>
            <a:effectLst/>
          </c:spPr>
          <c:invertIfNegative val="0"/>
          <c:cat>
            <c:strRef>
              <c:f>Sheet8!$A$22:$A$23</c:f>
              <c:strCache>
                <c:ptCount val="2"/>
                <c:pt idx="0">
                  <c:v>Grade 9 Literacy</c:v>
                </c:pt>
                <c:pt idx="1">
                  <c:v>Grade 9  Numeracy</c:v>
                </c:pt>
              </c:strCache>
            </c:strRef>
          </c:cat>
          <c:val>
            <c:numRef>
              <c:f>Sheet8!$D$22:$D$23</c:f>
              <c:numCache>
                <c:formatCode>General</c:formatCode>
                <c:ptCount val="2"/>
                <c:pt idx="0">
                  <c:v>80.08</c:v>
                </c:pt>
                <c:pt idx="1">
                  <c:v>20.309999999999999</c:v>
                </c:pt>
              </c:numCache>
            </c:numRef>
          </c:val>
          <c:extLst>
            <c:ext xmlns:c16="http://schemas.microsoft.com/office/drawing/2014/chart" uri="{C3380CC4-5D6E-409C-BE32-E72D297353CC}">
              <c16:uniqueId val="{00000002-EDAC-4FFD-88AF-DC4947A26E13}"/>
            </c:ext>
          </c:extLst>
        </c:ser>
        <c:ser>
          <c:idx val="3"/>
          <c:order val="3"/>
          <c:tx>
            <c:strRef>
              <c:f>Sheet8!$E$21</c:f>
              <c:strCache>
                <c:ptCount val="1"/>
                <c:pt idx="0">
                  <c:v>Y2 Target </c:v>
                </c:pt>
              </c:strCache>
            </c:strRef>
          </c:tx>
          <c:spPr>
            <a:solidFill>
              <a:schemeClr val="accent4"/>
            </a:solidFill>
            <a:ln>
              <a:noFill/>
            </a:ln>
            <a:effectLst/>
          </c:spPr>
          <c:invertIfNegative val="0"/>
          <c:cat>
            <c:strRef>
              <c:f>Sheet8!$A$22:$A$23</c:f>
              <c:strCache>
                <c:ptCount val="2"/>
                <c:pt idx="0">
                  <c:v>Grade 9 Literacy</c:v>
                </c:pt>
                <c:pt idx="1">
                  <c:v>Grade 9  Numeracy</c:v>
                </c:pt>
              </c:strCache>
            </c:strRef>
          </c:cat>
          <c:val>
            <c:numRef>
              <c:f>Sheet8!$E$22:$E$23</c:f>
              <c:numCache>
                <c:formatCode>General</c:formatCode>
                <c:ptCount val="2"/>
                <c:pt idx="0">
                  <c:v>50</c:v>
                </c:pt>
                <c:pt idx="1">
                  <c:v>23</c:v>
                </c:pt>
              </c:numCache>
            </c:numRef>
          </c:val>
          <c:extLst>
            <c:ext xmlns:c16="http://schemas.microsoft.com/office/drawing/2014/chart" uri="{C3380CC4-5D6E-409C-BE32-E72D297353CC}">
              <c16:uniqueId val="{00000003-EDAC-4FFD-88AF-DC4947A26E13}"/>
            </c:ext>
          </c:extLst>
        </c:ser>
        <c:ser>
          <c:idx val="4"/>
          <c:order val="4"/>
          <c:tx>
            <c:strRef>
              <c:f>Sheet8!$F$21</c:f>
              <c:strCache>
                <c:ptCount val="1"/>
                <c:pt idx="0">
                  <c:v>Yr 2 Actual performance (Term 1 data 2020) </c:v>
                </c:pt>
              </c:strCache>
            </c:strRef>
          </c:tx>
          <c:spPr>
            <a:solidFill>
              <a:schemeClr val="accent5"/>
            </a:solidFill>
            <a:ln>
              <a:noFill/>
            </a:ln>
            <a:effectLst/>
          </c:spPr>
          <c:invertIfNegative val="0"/>
          <c:cat>
            <c:strRef>
              <c:f>Sheet8!$A$22:$A$23</c:f>
              <c:strCache>
                <c:ptCount val="2"/>
                <c:pt idx="0">
                  <c:v>Grade 9 Literacy</c:v>
                </c:pt>
                <c:pt idx="1">
                  <c:v>Grade 9  Numeracy</c:v>
                </c:pt>
              </c:strCache>
            </c:strRef>
          </c:cat>
          <c:val>
            <c:numRef>
              <c:f>Sheet8!$F$22:$F$23</c:f>
              <c:numCache>
                <c:formatCode>General</c:formatCode>
                <c:ptCount val="2"/>
                <c:pt idx="0">
                  <c:v>73.8</c:v>
                </c:pt>
                <c:pt idx="1">
                  <c:v>30.48</c:v>
                </c:pt>
              </c:numCache>
            </c:numRef>
          </c:val>
          <c:extLst>
            <c:ext xmlns:c16="http://schemas.microsoft.com/office/drawing/2014/chart" uri="{C3380CC4-5D6E-409C-BE32-E72D297353CC}">
              <c16:uniqueId val="{00000004-EDAC-4FFD-88AF-DC4947A26E13}"/>
            </c:ext>
          </c:extLst>
        </c:ser>
        <c:dLbls>
          <c:showLegendKey val="0"/>
          <c:showVal val="0"/>
          <c:showCatName val="0"/>
          <c:showSerName val="0"/>
          <c:showPercent val="0"/>
          <c:showBubbleSize val="0"/>
        </c:dLbls>
        <c:gapWidth val="150"/>
        <c:axId val="566819560"/>
        <c:axId val="566816032"/>
      </c:barChart>
      <c:catAx>
        <c:axId val="5668195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66816032"/>
        <c:crosses val="autoZero"/>
        <c:auto val="1"/>
        <c:lblAlgn val="ctr"/>
        <c:lblOffset val="100"/>
        <c:noMultiLvlLbl val="0"/>
      </c:catAx>
      <c:valAx>
        <c:axId val="5668160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FF0000"/>
                </a:solidFill>
                <a:latin typeface="+mn-lt"/>
                <a:ea typeface="+mn-ea"/>
                <a:cs typeface="+mn-cs"/>
              </a:defRPr>
            </a:pPr>
            <a:endParaRPr lang="en-US"/>
          </a:p>
        </c:txPr>
        <c:crossAx val="566819560"/>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000" b="1" i="0" u="none" strike="noStrike" kern="1200" spc="0" baseline="0">
                <a:solidFill>
                  <a:schemeClr val="tx1"/>
                </a:solidFill>
                <a:latin typeface="Exo" panose="020B0604020202020204" charset="0"/>
                <a:ea typeface="+mn-ea"/>
                <a:cs typeface="+mn-cs"/>
              </a:defRPr>
            </a:pPr>
            <a:r>
              <a:rPr lang="en-GB" sz="1000" b="1" dirty="0"/>
              <a:t>Improve Grade 1 &amp; 7 survival rate by reducing repetition </a:t>
            </a:r>
            <a:endParaRPr lang="en-US" sz="1000" b="1" dirty="0"/>
          </a:p>
        </c:rich>
      </c:tx>
      <c:layout>
        <c:manualLayout>
          <c:xMode val="edge"/>
          <c:yMode val="edge"/>
          <c:x val="0.24681609997709522"/>
          <c:y val="2.6108694400815743E-2"/>
        </c:manualLayout>
      </c:layout>
      <c:overlay val="0"/>
      <c:spPr>
        <a:solidFill>
          <a:schemeClr val="bg1">
            <a:lumMod val="75000"/>
          </a:schemeClr>
        </a:solidFill>
        <a:ln>
          <a:solidFill>
            <a:schemeClr val="bg1"/>
          </a:solidFill>
        </a:ln>
        <a:effectLst/>
      </c:spPr>
      <c:txPr>
        <a:bodyPr rot="0" spcFirstLastPara="1" vertOverflow="ellipsis" vert="horz" wrap="square" anchor="ctr" anchorCtr="1"/>
        <a:lstStyle/>
        <a:p>
          <a:pPr algn="ctr" rtl="0">
            <a:defRPr sz="1000" b="1" i="0" u="none" strike="noStrike" kern="1200" spc="0" baseline="0">
              <a:solidFill>
                <a:schemeClr val="tx1"/>
              </a:solidFill>
              <a:latin typeface="Exo" panose="020B0604020202020204" charset="0"/>
              <a:ea typeface="+mn-ea"/>
              <a:cs typeface="+mn-cs"/>
            </a:defRPr>
          </a:pPr>
          <a:endParaRPr lang="en-US"/>
        </a:p>
      </c:txPr>
    </c:title>
    <c:autoTitleDeleted val="0"/>
    <c:plotArea>
      <c:layout>
        <c:manualLayout>
          <c:layoutTarget val="inner"/>
          <c:xMode val="edge"/>
          <c:yMode val="edge"/>
          <c:x val="0.26418500960930585"/>
          <c:y val="0.13921039341627012"/>
          <c:w val="0.91589914897001512"/>
          <c:h val="0.73218394575678036"/>
        </c:manualLayout>
      </c:layout>
      <c:barChart>
        <c:barDir val="col"/>
        <c:grouping val="clustered"/>
        <c:varyColors val="0"/>
        <c:ser>
          <c:idx val="0"/>
          <c:order val="0"/>
          <c:tx>
            <c:strRef>
              <c:f>Sheet1!$O$2</c:f>
              <c:strCache>
                <c:ptCount val="1"/>
                <c:pt idx="0">
                  <c:v>Baseline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0"/>
              <a:lstStyle/>
              <a:p>
                <a:pPr algn="ctr">
                  <a:defRPr lang="en-ZA" sz="800" b="1" i="0" u="none" strike="noStrike" kern="1200" baseline="0">
                    <a:solidFill>
                      <a:schemeClr val="tx1"/>
                    </a:solidFill>
                    <a:latin typeface="Exo" panose="020B060402020202020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Sheet1!$N$3:$N$5</c:f>
              <c:strCache>
                <c:ptCount val="3"/>
                <c:pt idx="0">
                  <c:v>Grade 1 survival rate </c:v>
                </c:pt>
                <c:pt idx="2">
                  <c:v>Grade 7 survival rate </c:v>
                </c:pt>
              </c:strCache>
            </c:strRef>
          </c:cat>
          <c:val>
            <c:numRef>
              <c:f>Sheet1!$O$3:$O$5</c:f>
              <c:numCache>
                <c:formatCode>General</c:formatCode>
                <c:ptCount val="3"/>
                <c:pt idx="0" formatCode="0.00%">
                  <c:v>0.84799999999999998</c:v>
                </c:pt>
              </c:numCache>
            </c:numRef>
          </c:val>
          <c:extLst>
            <c:ext xmlns:c16="http://schemas.microsoft.com/office/drawing/2014/chart" uri="{C3380CC4-5D6E-409C-BE32-E72D297353CC}">
              <c16:uniqueId val="{00000000-5249-4F24-8CB2-69007CD47724}"/>
            </c:ext>
          </c:extLst>
        </c:ser>
        <c:ser>
          <c:idx val="1"/>
          <c:order val="1"/>
          <c:tx>
            <c:strRef>
              <c:f>Sheet1!$P$2</c:f>
              <c:strCache>
                <c:ptCount val="1"/>
                <c:pt idx="0">
                  <c:v>Y1 Target </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0"/>
              <a:lstStyle/>
              <a:p>
                <a:pPr algn="ctr">
                  <a:defRPr lang="en-ZA" sz="800" b="1" i="0" u="none" strike="noStrike" kern="1200" baseline="0">
                    <a:solidFill>
                      <a:schemeClr val="tx1"/>
                    </a:solidFill>
                    <a:latin typeface="Exo" panose="020B060402020202020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Sheet1!$N$3:$N$5</c:f>
              <c:strCache>
                <c:ptCount val="3"/>
                <c:pt idx="0">
                  <c:v>Grade 1 survival rate </c:v>
                </c:pt>
                <c:pt idx="2">
                  <c:v>Grade 7 survival rate </c:v>
                </c:pt>
              </c:strCache>
            </c:strRef>
          </c:cat>
          <c:val>
            <c:numRef>
              <c:f>Sheet1!$P$3:$P$5</c:f>
              <c:numCache>
                <c:formatCode>General</c:formatCode>
                <c:ptCount val="3"/>
                <c:pt idx="0" formatCode="0%">
                  <c:v>0.87</c:v>
                </c:pt>
                <c:pt idx="2" formatCode="0%">
                  <c:v>0.81</c:v>
                </c:pt>
              </c:numCache>
            </c:numRef>
          </c:val>
          <c:extLst>
            <c:ext xmlns:c16="http://schemas.microsoft.com/office/drawing/2014/chart" uri="{C3380CC4-5D6E-409C-BE32-E72D297353CC}">
              <c16:uniqueId val="{00000001-5249-4F24-8CB2-69007CD47724}"/>
            </c:ext>
          </c:extLst>
        </c:ser>
        <c:ser>
          <c:idx val="2"/>
          <c:order val="2"/>
          <c:tx>
            <c:strRef>
              <c:f>Sheet1!$Q$2</c:f>
              <c:strCache>
                <c:ptCount val="1"/>
                <c:pt idx="0">
                  <c:v>Actual Performance (2019)</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800" b="1" i="0" u="none" strike="noStrike" kern="1200" baseline="0">
                    <a:solidFill>
                      <a:schemeClr val="tx1"/>
                    </a:solidFill>
                    <a:latin typeface="Exo" panose="020B0604020202020204" charset="0"/>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Sheet1!$N$3:$N$5</c:f>
              <c:strCache>
                <c:ptCount val="3"/>
                <c:pt idx="0">
                  <c:v>Grade 1 survival rate </c:v>
                </c:pt>
                <c:pt idx="2">
                  <c:v>Grade 7 survival rate </c:v>
                </c:pt>
              </c:strCache>
            </c:strRef>
          </c:cat>
          <c:val>
            <c:numRef>
              <c:f>Sheet1!$Q$3:$Q$5</c:f>
              <c:numCache>
                <c:formatCode>General</c:formatCode>
                <c:ptCount val="3"/>
                <c:pt idx="0" formatCode="0.00%">
                  <c:v>0.88949999999999996</c:v>
                </c:pt>
                <c:pt idx="2" formatCode="0.00%">
                  <c:v>0.93069999999999997</c:v>
                </c:pt>
              </c:numCache>
            </c:numRef>
          </c:val>
          <c:extLst>
            <c:ext xmlns:c16="http://schemas.microsoft.com/office/drawing/2014/chart" uri="{C3380CC4-5D6E-409C-BE32-E72D297353CC}">
              <c16:uniqueId val="{00000002-5249-4F24-8CB2-69007CD47724}"/>
            </c:ext>
          </c:extLst>
        </c:ser>
        <c:dLbls>
          <c:showLegendKey val="0"/>
          <c:showVal val="0"/>
          <c:showCatName val="0"/>
          <c:showSerName val="0"/>
          <c:showPercent val="0"/>
          <c:showBubbleSize val="0"/>
        </c:dLbls>
        <c:gapWidth val="150"/>
        <c:axId val="566826616"/>
        <c:axId val="566710976"/>
      </c:barChart>
      <c:catAx>
        <c:axId val="56682661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Exo" panose="020B0604020202020204" charset="0"/>
                <a:ea typeface="+mn-ea"/>
                <a:cs typeface="+mn-cs"/>
              </a:defRPr>
            </a:pPr>
            <a:endParaRPr lang="en-US"/>
          </a:p>
        </c:txPr>
        <c:crossAx val="566710976"/>
        <c:crosses val="autoZero"/>
        <c:auto val="1"/>
        <c:lblAlgn val="ctr"/>
        <c:lblOffset val="100"/>
        <c:noMultiLvlLbl val="0"/>
      </c:catAx>
      <c:valAx>
        <c:axId val="56671097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solidFill>
                <a:latin typeface="Exo" panose="020B0604020202020204" charset="0"/>
                <a:ea typeface="+mn-ea"/>
                <a:cs typeface="+mn-cs"/>
              </a:defRPr>
            </a:pPr>
            <a:endParaRPr lang="en-US"/>
          </a:p>
        </c:txPr>
        <c:crossAx val="566826616"/>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solidFill>
                <a:latin typeface="Exo" panose="020B0604020202020204" charset="0"/>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solidFill>
    </a:ln>
    <a:effectLst/>
  </c:spPr>
  <c:txPr>
    <a:bodyPr/>
    <a:lstStyle/>
    <a:p>
      <a:pPr>
        <a:defRPr sz="900">
          <a:solidFill>
            <a:schemeClr val="tx1"/>
          </a:solidFill>
          <a:latin typeface="Exo" panose="020B060402020202020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100" b="1" i="0" baseline="0" dirty="0">
                <a:effectLst/>
              </a:rPr>
              <a:t>2020/21 No. of new schools built &amp; No. of asbestos schools replaced</a:t>
            </a:r>
            <a:endParaRPr lang="en-ZA" sz="1100" dirty="0">
              <a:effectLst/>
            </a:endParaRPr>
          </a:p>
        </c:rich>
      </c:tx>
      <c:layout>
        <c:manualLayout>
          <c:xMode val="edge"/>
          <c:yMode val="edge"/>
          <c:x val="0.11221522309711288"/>
          <c:y val="3.240740740740740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Sheet1!$B$10</c:f>
              <c:strCache>
                <c:ptCount val="1"/>
                <c:pt idx="0">
                  <c:v>Y2 target</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Sheet1!$C$8:$D$9</c:f>
              <c:strCache>
                <c:ptCount val="2"/>
                <c:pt idx="0">
                  <c:v>New schools</c:v>
                </c:pt>
                <c:pt idx="1">
                  <c:v>Asbestos</c:v>
                </c:pt>
              </c:strCache>
            </c:strRef>
          </c:cat>
          <c:val>
            <c:numRef>
              <c:f>Sheet1!$C$10:$D$10</c:f>
              <c:numCache>
                <c:formatCode>General</c:formatCode>
                <c:ptCount val="2"/>
                <c:pt idx="0">
                  <c:v>3</c:v>
                </c:pt>
                <c:pt idx="1">
                  <c:v>2</c:v>
                </c:pt>
              </c:numCache>
            </c:numRef>
          </c:val>
          <c:extLst>
            <c:ext xmlns:c16="http://schemas.microsoft.com/office/drawing/2014/chart" uri="{C3380CC4-5D6E-409C-BE32-E72D297353CC}">
              <c16:uniqueId val="{00000000-23D2-4333-B438-9BAEEF53E0E1}"/>
            </c:ext>
          </c:extLst>
        </c:ser>
        <c:ser>
          <c:idx val="1"/>
          <c:order val="1"/>
          <c:tx>
            <c:strRef>
              <c:f>Sheet1!$B$11</c:f>
              <c:strCache>
                <c:ptCount val="1"/>
                <c:pt idx="0">
                  <c:v>Actuals</c:v>
                </c:pt>
              </c:strCache>
            </c:strRef>
          </c:tx>
          <c:spPr>
            <a:solidFill>
              <a:schemeClr val="accent2">
                <a:lumMod val="50000"/>
              </a:schemeClr>
            </a:solidFill>
            <a:ln>
              <a:noFill/>
            </a:ln>
            <a:effectLst/>
          </c:spPr>
          <c:invertIfNegative val="0"/>
          <c:cat>
            <c:strRef>
              <c:f>Sheet1!$C$8:$D$9</c:f>
              <c:strCache>
                <c:ptCount val="2"/>
                <c:pt idx="0">
                  <c:v>New schools</c:v>
                </c:pt>
                <c:pt idx="1">
                  <c:v>Asbestos</c:v>
                </c:pt>
              </c:strCache>
            </c:strRef>
          </c:cat>
          <c:val>
            <c:numRef>
              <c:f>Sheet1!$C$11:$D$11</c:f>
              <c:numCache>
                <c:formatCode>General</c:formatCode>
                <c:ptCount val="2"/>
                <c:pt idx="0">
                  <c:v>0</c:v>
                </c:pt>
                <c:pt idx="1">
                  <c:v>0</c:v>
                </c:pt>
              </c:numCache>
            </c:numRef>
          </c:val>
          <c:extLst>
            <c:ext xmlns:c16="http://schemas.microsoft.com/office/drawing/2014/chart" uri="{C3380CC4-5D6E-409C-BE32-E72D297353CC}">
              <c16:uniqueId val="{00000001-23D2-4333-B438-9BAEEF53E0E1}"/>
            </c:ext>
          </c:extLst>
        </c:ser>
        <c:dLbls>
          <c:showLegendKey val="0"/>
          <c:showVal val="0"/>
          <c:showCatName val="0"/>
          <c:showSerName val="0"/>
          <c:showPercent val="0"/>
          <c:showBubbleSize val="0"/>
        </c:dLbls>
        <c:gapWidth val="219"/>
        <c:overlap val="-27"/>
        <c:axId val="778157279"/>
        <c:axId val="783010031"/>
      </c:barChart>
      <c:catAx>
        <c:axId val="7781572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3010031"/>
        <c:crosses val="autoZero"/>
        <c:auto val="1"/>
        <c:lblAlgn val="ctr"/>
        <c:lblOffset val="100"/>
        <c:noMultiLvlLbl val="0"/>
      </c:catAx>
      <c:valAx>
        <c:axId val="78301003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815727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66B3FF-9203-4510-8D3A-43E0951D8537}" type="doc">
      <dgm:prSet loTypeId="urn:microsoft.com/office/officeart/2005/8/layout/hList9" loCatId="list" qsTypeId="urn:microsoft.com/office/officeart/2005/8/quickstyle/simple1" qsCatId="simple" csTypeId="urn:microsoft.com/office/officeart/2005/8/colors/colorful4" csCatId="colorful" phldr="1"/>
      <dgm:spPr/>
      <dgm:t>
        <a:bodyPr/>
        <a:lstStyle/>
        <a:p>
          <a:endParaRPr lang="en-ZA"/>
        </a:p>
      </dgm:t>
    </dgm:pt>
    <dgm:pt modelId="{002135D2-074C-4E0F-8C39-92DCBE7FE2A4}">
      <dgm:prSet phldrT="[Text]"/>
      <dgm:spPr/>
      <dgm:t>
        <a:bodyPr/>
        <a:lstStyle/>
        <a:p>
          <a:r>
            <a:rPr lang="en-ZA" b="1" dirty="0">
              <a:latin typeface="Arial" panose="020B0604020202020204" pitchFamily="34" charset="0"/>
              <a:cs typeface="Arial" panose="020B0604020202020204" pitchFamily="34" charset="0"/>
            </a:rPr>
            <a:t>SHORT TERM PLAN: 2020</a:t>
          </a:r>
          <a:endParaRPr lang="en-ZA" dirty="0"/>
        </a:p>
      </dgm:t>
    </dgm:pt>
    <dgm:pt modelId="{796628C8-5052-4396-B7A4-12470E0C80D7}" type="parTrans" cxnId="{5DA17054-2558-44F7-950C-C369899F0D22}">
      <dgm:prSet/>
      <dgm:spPr/>
      <dgm:t>
        <a:bodyPr/>
        <a:lstStyle/>
        <a:p>
          <a:endParaRPr lang="en-ZA"/>
        </a:p>
      </dgm:t>
    </dgm:pt>
    <dgm:pt modelId="{E27B1412-1990-40BF-A9E5-9C60CAB6B1BE}" type="sibTrans" cxnId="{5DA17054-2558-44F7-950C-C369899F0D22}">
      <dgm:prSet/>
      <dgm:spPr/>
      <dgm:t>
        <a:bodyPr/>
        <a:lstStyle/>
        <a:p>
          <a:endParaRPr lang="en-ZA"/>
        </a:p>
      </dgm:t>
    </dgm:pt>
    <dgm:pt modelId="{C9897170-2564-4F46-AC24-896A46AA47DA}">
      <dgm:prSet phldrT="[Text]"/>
      <dgm:spPr/>
      <dgm:t>
        <a:bodyPr/>
        <a:lstStyle/>
        <a:p>
          <a:pPr>
            <a:buFont typeface="Arial" panose="020B0604020202020204" pitchFamily="34" charset="0"/>
            <a:buNone/>
          </a:pPr>
          <a:r>
            <a:rPr lang="en-ZA" dirty="0">
              <a:latin typeface="Arial" panose="020B0604020202020204" pitchFamily="34" charset="0"/>
              <a:cs typeface="Arial" panose="020B0604020202020204" pitchFamily="34" charset="0"/>
            </a:rPr>
            <a:t>Establishment of the Learning Losses;</a:t>
          </a:r>
          <a:endParaRPr lang="en-ZA" dirty="0"/>
        </a:p>
        <a:p>
          <a:pPr>
            <a:buFont typeface="Arial" panose="020B0604020202020204" pitchFamily="34" charset="0"/>
            <a:buNone/>
          </a:pPr>
          <a:r>
            <a:rPr lang="en-ZA" dirty="0">
              <a:latin typeface="Arial" panose="020B0604020202020204" pitchFamily="34" charset="0"/>
              <a:cs typeface="Arial" panose="020B0604020202020204" pitchFamily="34" charset="0"/>
            </a:rPr>
            <a:t>Curriculum reorganisation, strengthening and alignment to the 2021 school calendar;</a:t>
          </a:r>
        </a:p>
        <a:p>
          <a:pPr>
            <a:buFont typeface="Arial" panose="020B0604020202020204" pitchFamily="34" charset="0"/>
            <a:buNone/>
          </a:pPr>
          <a:r>
            <a:rPr lang="en-ZA" dirty="0">
              <a:latin typeface="Arial" panose="020B0604020202020204" pitchFamily="34" charset="0"/>
              <a:cs typeface="Arial" panose="020B0604020202020204" pitchFamily="34" charset="0"/>
            </a:rPr>
            <a:t>Alignment of Assessment requirements;</a:t>
          </a:r>
        </a:p>
        <a:p>
          <a:pPr>
            <a:buFont typeface="Arial" panose="020B0604020202020204" pitchFamily="34" charset="0"/>
            <a:buNone/>
          </a:pPr>
          <a:r>
            <a:rPr lang="en-ZA" dirty="0">
              <a:latin typeface="Arial" panose="020B0604020202020204" pitchFamily="34" charset="0"/>
              <a:cs typeface="Arial" panose="020B0604020202020204" pitchFamily="34" charset="0"/>
            </a:rPr>
            <a:t>Instructional Leadership support to manage the learning losses; </a:t>
          </a:r>
        </a:p>
        <a:p>
          <a:pPr>
            <a:buFont typeface="Arial" panose="020B0604020202020204" pitchFamily="34" charset="0"/>
            <a:buNone/>
          </a:pPr>
          <a:r>
            <a:rPr lang="en-ZA" dirty="0">
              <a:latin typeface="Arial" panose="020B0604020202020204" pitchFamily="34" charset="0"/>
              <a:cs typeface="Arial" panose="020B0604020202020204" pitchFamily="34" charset="0"/>
            </a:rPr>
            <a:t>Teacher Development – active pedagogies, assessment for learning, self directed learning, etc.; and</a:t>
          </a:r>
        </a:p>
        <a:p>
          <a:pPr>
            <a:buFont typeface="Arial" panose="020B0604020202020204" pitchFamily="34" charset="0"/>
            <a:buNone/>
          </a:pPr>
          <a:r>
            <a:rPr lang="en-ZA" dirty="0">
              <a:latin typeface="Arial" panose="020B0604020202020204" pitchFamily="34" charset="0"/>
              <a:cs typeface="Arial" panose="020B0604020202020204" pitchFamily="34" charset="0"/>
            </a:rPr>
            <a:t>Support: resources for SMTs, teachers, learners etc. </a:t>
          </a:r>
          <a:endParaRPr lang="en-ZA" dirty="0"/>
        </a:p>
      </dgm:t>
    </dgm:pt>
    <dgm:pt modelId="{2BE81447-7D83-48EB-A1E8-C24AA05366BC}" type="parTrans" cxnId="{FA5CA3FD-4085-4EBB-86EC-F32E5B8C88A6}">
      <dgm:prSet/>
      <dgm:spPr/>
      <dgm:t>
        <a:bodyPr/>
        <a:lstStyle/>
        <a:p>
          <a:endParaRPr lang="en-ZA"/>
        </a:p>
      </dgm:t>
    </dgm:pt>
    <dgm:pt modelId="{F4DFB87B-5024-43FE-BF61-55E9EC31940A}" type="sibTrans" cxnId="{FA5CA3FD-4085-4EBB-86EC-F32E5B8C88A6}">
      <dgm:prSet/>
      <dgm:spPr/>
      <dgm:t>
        <a:bodyPr/>
        <a:lstStyle/>
        <a:p>
          <a:endParaRPr lang="en-ZA"/>
        </a:p>
      </dgm:t>
    </dgm:pt>
    <dgm:pt modelId="{156FA109-069A-479A-87D7-313E406CF32D}">
      <dgm:prSet phldrT="[Text]"/>
      <dgm:spPr/>
      <dgm:t>
        <a:bodyPr/>
        <a:lstStyle/>
        <a:p>
          <a:r>
            <a:rPr lang="en-ZA" b="1" dirty="0">
              <a:latin typeface="Arial" panose="020B0604020202020204" pitchFamily="34" charset="0"/>
              <a:cs typeface="Arial" panose="020B0604020202020204" pitchFamily="34" charset="0"/>
            </a:rPr>
            <a:t>MEDIUM TERM PLAN: 2020 – 2023</a:t>
          </a:r>
          <a:endParaRPr lang="en-ZA" dirty="0"/>
        </a:p>
      </dgm:t>
    </dgm:pt>
    <dgm:pt modelId="{0D51BD5A-1A94-4391-B5CB-364DFFD3BE01}" type="parTrans" cxnId="{8CDCC634-35D6-4654-B5B5-F89F95E8948F}">
      <dgm:prSet/>
      <dgm:spPr/>
      <dgm:t>
        <a:bodyPr/>
        <a:lstStyle/>
        <a:p>
          <a:endParaRPr lang="en-ZA"/>
        </a:p>
      </dgm:t>
    </dgm:pt>
    <dgm:pt modelId="{2F410205-D1F6-46D1-90CE-48C3A0DC2638}" type="sibTrans" cxnId="{8CDCC634-35D6-4654-B5B5-F89F95E8948F}">
      <dgm:prSet/>
      <dgm:spPr/>
      <dgm:t>
        <a:bodyPr/>
        <a:lstStyle/>
        <a:p>
          <a:endParaRPr lang="en-ZA"/>
        </a:p>
      </dgm:t>
    </dgm:pt>
    <dgm:pt modelId="{DF3F006A-271F-4521-9EEE-F22AF5C9DA1E}">
      <dgm:prSet phldrT="[Text]" custT="1"/>
      <dgm:spPr/>
      <dgm:t>
        <a:bodyPr/>
        <a:lstStyle/>
        <a:p>
          <a:r>
            <a:rPr lang="en-ZA" sz="1600" dirty="0">
              <a:latin typeface="Arial" panose="020B0604020202020204" pitchFamily="34" charset="0"/>
              <a:cs typeface="Arial" panose="020B0604020202020204" pitchFamily="34" charset="0"/>
            </a:rPr>
            <a:t>Competence Framework; </a:t>
          </a:r>
        </a:p>
        <a:p>
          <a:endParaRPr lang="en-ZA" sz="1600" dirty="0">
            <a:latin typeface="Arial" panose="020B0604020202020204" pitchFamily="34" charset="0"/>
            <a:cs typeface="Arial" panose="020B0604020202020204" pitchFamily="34" charset="0"/>
          </a:endParaRPr>
        </a:p>
        <a:p>
          <a:r>
            <a:rPr lang="en-ZA" sz="1600" dirty="0">
              <a:latin typeface="Arial" panose="020B0604020202020204" pitchFamily="34" charset="0"/>
              <a:cs typeface="Arial" panose="020B0604020202020204" pitchFamily="34" charset="0"/>
            </a:rPr>
            <a:t>Strengthening of Curriculum,  Assessment and Pedagogies;</a:t>
          </a:r>
        </a:p>
        <a:p>
          <a:endParaRPr lang="en-ZA" sz="1600" dirty="0">
            <a:latin typeface="Arial" panose="020B0604020202020204" pitchFamily="34" charset="0"/>
            <a:cs typeface="Arial" panose="020B0604020202020204" pitchFamily="34" charset="0"/>
          </a:endParaRPr>
        </a:p>
        <a:p>
          <a:r>
            <a:rPr lang="en-ZA" sz="1600" dirty="0">
              <a:latin typeface="Arial" panose="020B0604020202020204" pitchFamily="34" charset="0"/>
              <a:cs typeface="Arial" panose="020B0604020202020204" pitchFamily="34" charset="0"/>
            </a:rPr>
            <a:t>Teacher Development and Support;</a:t>
          </a:r>
        </a:p>
        <a:p>
          <a:endParaRPr lang="en-ZA" sz="1600" dirty="0">
            <a:latin typeface="Arial" panose="020B0604020202020204" pitchFamily="34" charset="0"/>
            <a:cs typeface="Arial" panose="020B0604020202020204" pitchFamily="34" charset="0"/>
          </a:endParaRPr>
        </a:p>
        <a:p>
          <a:r>
            <a:rPr lang="en-ZA" sz="1600" dirty="0">
              <a:latin typeface="Arial" panose="020B0604020202020204" pitchFamily="34" charset="0"/>
              <a:cs typeface="Arial" panose="020B0604020202020204" pitchFamily="34" charset="0"/>
            </a:rPr>
            <a:t>Alignment of Learning and Teaching Support Materials (LTSM).</a:t>
          </a:r>
          <a:endParaRPr lang="en-ZA" sz="1600" dirty="0"/>
        </a:p>
      </dgm:t>
    </dgm:pt>
    <dgm:pt modelId="{7C5939F8-DC3E-4892-B955-295818E106BF}" type="parTrans" cxnId="{F2D521AC-82CD-416F-9E7E-150840D21488}">
      <dgm:prSet/>
      <dgm:spPr/>
      <dgm:t>
        <a:bodyPr/>
        <a:lstStyle/>
        <a:p>
          <a:endParaRPr lang="en-ZA"/>
        </a:p>
      </dgm:t>
    </dgm:pt>
    <dgm:pt modelId="{B2EAD3C0-EE59-4492-A8C0-0ED311FDF36F}" type="sibTrans" cxnId="{F2D521AC-82CD-416F-9E7E-150840D21488}">
      <dgm:prSet/>
      <dgm:spPr/>
      <dgm:t>
        <a:bodyPr/>
        <a:lstStyle/>
        <a:p>
          <a:endParaRPr lang="en-ZA"/>
        </a:p>
      </dgm:t>
    </dgm:pt>
    <dgm:pt modelId="{E7916184-C15A-4D83-B12C-FC9245CC5F95}" type="pres">
      <dgm:prSet presAssocID="{0A66B3FF-9203-4510-8D3A-43E0951D8537}" presName="list" presStyleCnt="0">
        <dgm:presLayoutVars>
          <dgm:dir/>
          <dgm:animLvl val="lvl"/>
        </dgm:presLayoutVars>
      </dgm:prSet>
      <dgm:spPr/>
    </dgm:pt>
    <dgm:pt modelId="{BA4F2D33-55CC-46C0-BEF2-06AF8CD6809B}" type="pres">
      <dgm:prSet presAssocID="{002135D2-074C-4E0F-8C39-92DCBE7FE2A4}" presName="posSpace" presStyleCnt="0"/>
      <dgm:spPr/>
    </dgm:pt>
    <dgm:pt modelId="{8311F78A-843A-4780-9606-A4EA38595CAA}" type="pres">
      <dgm:prSet presAssocID="{002135D2-074C-4E0F-8C39-92DCBE7FE2A4}" presName="vertFlow" presStyleCnt="0"/>
      <dgm:spPr/>
    </dgm:pt>
    <dgm:pt modelId="{5184187E-EC9B-4B18-97FD-CD4579CDEE3C}" type="pres">
      <dgm:prSet presAssocID="{002135D2-074C-4E0F-8C39-92DCBE7FE2A4}" presName="topSpace" presStyleCnt="0"/>
      <dgm:spPr/>
    </dgm:pt>
    <dgm:pt modelId="{966A80D6-190E-4A88-9C81-44A90BD5B7D4}" type="pres">
      <dgm:prSet presAssocID="{002135D2-074C-4E0F-8C39-92DCBE7FE2A4}" presName="firstComp" presStyleCnt="0"/>
      <dgm:spPr/>
    </dgm:pt>
    <dgm:pt modelId="{96F1A4FD-89BE-47EA-B0D3-685F2F16C4F8}" type="pres">
      <dgm:prSet presAssocID="{002135D2-074C-4E0F-8C39-92DCBE7FE2A4}" presName="firstChild" presStyleLbl="bgAccFollowNode1" presStyleIdx="0" presStyleCnt="2" custScaleX="123498" custScaleY="229308" custLinFactNeighborX="-5476" custLinFactNeighborY="-26655"/>
      <dgm:spPr/>
    </dgm:pt>
    <dgm:pt modelId="{18BDC787-2345-4479-9478-5886C1986477}" type="pres">
      <dgm:prSet presAssocID="{002135D2-074C-4E0F-8C39-92DCBE7FE2A4}" presName="firstChildTx" presStyleLbl="bgAccFollowNode1" presStyleIdx="0" presStyleCnt="2">
        <dgm:presLayoutVars>
          <dgm:bulletEnabled val="1"/>
        </dgm:presLayoutVars>
      </dgm:prSet>
      <dgm:spPr/>
    </dgm:pt>
    <dgm:pt modelId="{3B719073-A79D-4B0B-AC99-AC27EB8C367F}" type="pres">
      <dgm:prSet presAssocID="{002135D2-074C-4E0F-8C39-92DCBE7FE2A4}" presName="negSpace" presStyleCnt="0"/>
      <dgm:spPr/>
    </dgm:pt>
    <dgm:pt modelId="{C98C41D4-DFD9-4902-A248-96EAE6E8E476}" type="pres">
      <dgm:prSet presAssocID="{002135D2-074C-4E0F-8C39-92DCBE7FE2A4}" presName="circle" presStyleLbl="node1" presStyleIdx="0" presStyleCnt="2" custLinFactNeighborX="-56516" custLinFactNeighborY="-3785"/>
      <dgm:spPr/>
    </dgm:pt>
    <dgm:pt modelId="{DC2C9786-8859-40FB-B3BF-D25CD48EDB1E}" type="pres">
      <dgm:prSet presAssocID="{E27B1412-1990-40BF-A9E5-9C60CAB6B1BE}" presName="transSpace" presStyleCnt="0"/>
      <dgm:spPr/>
    </dgm:pt>
    <dgm:pt modelId="{F7171E2C-D925-464D-9AF6-8E417C35CE61}" type="pres">
      <dgm:prSet presAssocID="{156FA109-069A-479A-87D7-313E406CF32D}" presName="posSpace" presStyleCnt="0"/>
      <dgm:spPr/>
    </dgm:pt>
    <dgm:pt modelId="{924B17ED-CD2A-4851-88B5-BBEE2630C900}" type="pres">
      <dgm:prSet presAssocID="{156FA109-069A-479A-87D7-313E406CF32D}" presName="vertFlow" presStyleCnt="0"/>
      <dgm:spPr/>
    </dgm:pt>
    <dgm:pt modelId="{21F5C165-E3E0-492D-A84E-CB0CB486CF46}" type="pres">
      <dgm:prSet presAssocID="{156FA109-069A-479A-87D7-313E406CF32D}" presName="topSpace" presStyleCnt="0"/>
      <dgm:spPr/>
    </dgm:pt>
    <dgm:pt modelId="{C067AD52-7D73-487D-A4AB-B464A1D5EEA3}" type="pres">
      <dgm:prSet presAssocID="{156FA109-069A-479A-87D7-313E406CF32D}" presName="firstComp" presStyleCnt="0"/>
      <dgm:spPr/>
    </dgm:pt>
    <dgm:pt modelId="{E7A5E650-221C-46CF-88FF-5DC055FADE5A}" type="pres">
      <dgm:prSet presAssocID="{156FA109-069A-479A-87D7-313E406CF32D}" presName="firstChild" presStyleLbl="bgAccFollowNode1" presStyleIdx="1" presStyleCnt="2" custScaleX="111152" custScaleY="226580" custLinFactNeighborX="-7129" custLinFactNeighborY="-25749"/>
      <dgm:spPr/>
    </dgm:pt>
    <dgm:pt modelId="{BFFBF571-E7D6-4103-8484-D0B341502EE0}" type="pres">
      <dgm:prSet presAssocID="{156FA109-069A-479A-87D7-313E406CF32D}" presName="firstChildTx" presStyleLbl="bgAccFollowNode1" presStyleIdx="1" presStyleCnt="2">
        <dgm:presLayoutVars>
          <dgm:bulletEnabled val="1"/>
        </dgm:presLayoutVars>
      </dgm:prSet>
      <dgm:spPr/>
    </dgm:pt>
    <dgm:pt modelId="{D4A4AB19-257F-4701-AE4F-8073F41F2173}" type="pres">
      <dgm:prSet presAssocID="{156FA109-069A-479A-87D7-313E406CF32D}" presName="negSpace" presStyleCnt="0"/>
      <dgm:spPr/>
    </dgm:pt>
    <dgm:pt modelId="{C74BE209-28FF-43F3-9E7D-03A09C7FF088}" type="pres">
      <dgm:prSet presAssocID="{156FA109-069A-479A-87D7-313E406CF32D}" presName="circle" presStyleLbl="node1" presStyleIdx="1" presStyleCnt="2" custLinFactNeighborX="-17051" custLinFactNeighborY="-3785"/>
      <dgm:spPr/>
    </dgm:pt>
  </dgm:ptLst>
  <dgm:cxnLst>
    <dgm:cxn modelId="{8CDCC634-35D6-4654-B5B5-F89F95E8948F}" srcId="{0A66B3FF-9203-4510-8D3A-43E0951D8537}" destId="{156FA109-069A-479A-87D7-313E406CF32D}" srcOrd="1" destOrd="0" parTransId="{0D51BD5A-1A94-4391-B5CB-364DFFD3BE01}" sibTransId="{2F410205-D1F6-46D1-90CE-48C3A0DC2638}"/>
    <dgm:cxn modelId="{F391FA3C-D036-48B6-8952-69E5219389CA}" type="presOf" srcId="{0A66B3FF-9203-4510-8D3A-43E0951D8537}" destId="{E7916184-C15A-4D83-B12C-FC9245CC5F95}" srcOrd="0" destOrd="0" presId="urn:microsoft.com/office/officeart/2005/8/layout/hList9"/>
    <dgm:cxn modelId="{AEB71D51-43C1-4499-9A84-C091D0B42DEF}" type="presOf" srcId="{156FA109-069A-479A-87D7-313E406CF32D}" destId="{C74BE209-28FF-43F3-9E7D-03A09C7FF088}" srcOrd="0" destOrd="0" presId="urn:microsoft.com/office/officeart/2005/8/layout/hList9"/>
    <dgm:cxn modelId="{5DA17054-2558-44F7-950C-C369899F0D22}" srcId="{0A66B3FF-9203-4510-8D3A-43E0951D8537}" destId="{002135D2-074C-4E0F-8C39-92DCBE7FE2A4}" srcOrd="0" destOrd="0" parTransId="{796628C8-5052-4396-B7A4-12470E0C80D7}" sibTransId="{E27B1412-1990-40BF-A9E5-9C60CAB6B1BE}"/>
    <dgm:cxn modelId="{FD169195-B18D-4250-8C3F-9156E6261A0E}" type="presOf" srcId="{C9897170-2564-4F46-AC24-896A46AA47DA}" destId="{18BDC787-2345-4479-9478-5886C1986477}" srcOrd="1" destOrd="0" presId="urn:microsoft.com/office/officeart/2005/8/layout/hList9"/>
    <dgm:cxn modelId="{F2D521AC-82CD-416F-9E7E-150840D21488}" srcId="{156FA109-069A-479A-87D7-313E406CF32D}" destId="{DF3F006A-271F-4521-9EEE-F22AF5C9DA1E}" srcOrd="0" destOrd="0" parTransId="{7C5939F8-DC3E-4892-B955-295818E106BF}" sibTransId="{B2EAD3C0-EE59-4492-A8C0-0ED311FDF36F}"/>
    <dgm:cxn modelId="{CE0394BA-DE09-46A6-A608-420CB6A4C222}" type="presOf" srcId="{DF3F006A-271F-4521-9EEE-F22AF5C9DA1E}" destId="{BFFBF571-E7D6-4103-8484-D0B341502EE0}" srcOrd="1" destOrd="0" presId="urn:microsoft.com/office/officeart/2005/8/layout/hList9"/>
    <dgm:cxn modelId="{901A0AD8-CF90-43B3-A62A-AE5B05322691}" type="presOf" srcId="{DF3F006A-271F-4521-9EEE-F22AF5C9DA1E}" destId="{E7A5E650-221C-46CF-88FF-5DC055FADE5A}" srcOrd="0" destOrd="0" presId="urn:microsoft.com/office/officeart/2005/8/layout/hList9"/>
    <dgm:cxn modelId="{B4307AE4-2916-402D-994F-134E4DA248DE}" type="presOf" srcId="{002135D2-074C-4E0F-8C39-92DCBE7FE2A4}" destId="{C98C41D4-DFD9-4902-A248-96EAE6E8E476}" srcOrd="0" destOrd="0" presId="urn:microsoft.com/office/officeart/2005/8/layout/hList9"/>
    <dgm:cxn modelId="{C81B26FA-F994-4E6C-96DA-D1BA4E4D6DD7}" type="presOf" srcId="{C9897170-2564-4F46-AC24-896A46AA47DA}" destId="{96F1A4FD-89BE-47EA-B0D3-685F2F16C4F8}" srcOrd="0" destOrd="0" presId="urn:microsoft.com/office/officeart/2005/8/layout/hList9"/>
    <dgm:cxn modelId="{FA5CA3FD-4085-4EBB-86EC-F32E5B8C88A6}" srcId="{002135D2-074C-4E0F-8C39-92DCBE7FE2A4}" destId="{C9897170-2564-4F46-AC24-896A46AA47DA}" srcOrd="0" destOrd="0" parTransId="{2BE81447-7D83-48EB-A1E8-C24AA05366BC}" sibTransId="{F4DFB87B-5024-43FE-BF61-55E9EC31940A}"/>
    <dgm:cxn modelId="{B9063D56-17CA-41EE-B4B2-31D147B378FD}" type="presParOf" srcId="{E7916184-C15A-4D83-B12C-FC9245CC5F95}" destId="{BA4F2D33-55CC-46C0-BEF2-06AF8CD6809B}" srcOrd="0" destOrd="0" presId="urn:microsoft.com/office/officeart/2005/8/layout/hList9"/>
    <dgm:cxn modelId="{44CEF907-AFB6-4CD7-BBB6-82DF818D824D}" type="presParOf" srcId="{E7916184-C15A-4D83-B12C-FC9245CC5F95}" destId="{8311F78A-843A-4780-9606-A4EA38595CAA}" srcOrd="1" destOrd="0" presId="urn:microsoft.com/office/officeart/2005/8/layout/hList9"/>
    <dgm:cxn modelId="{CE7B0E77-A095-47AC-A4B9-6170DD540460}" type="presParOf" srcId="{8311F78A-843A-4780-9606-A4EA38595CAA}" destId="{5184187E-EC9B-4B18-97FD-CD4579CDEE3C}" srcOrd="0" destOrd="0" presId="urn:microsoft.com/office/officeart/2005/8/layout/hList9"/>
    <dgm:cxn modelId="{A08E4842-0FED-4B9E-ADC5-505C9AF1D882}" type="presParOf" srcId="{8311F78A-843A-4780-9606-A4EA38595CAA}" destId="{966A80D6-190E-4A88-9C81-44A90BD5B7D4}" srcOrd="1" destOrd="0" presId="urn:microsoft.com/office/officeart/2005/8/layout/hList9"/>
    <dgm:cxn modelId="{BBE45B91-6E30-4C51-9A9E-C47CF9589054}" type="presParOf" srcId="{966A80D6-190E-4A88-9C81-44A90BD5B7D4}" destId="{96F1A4FD-89BE-47EA-B0D3-685F2F16C4F8}" srcOrd="0" destOrd="0" presId="urn:microsoft.com/office/officeart/2005/8/layout/hList9"/>
    <dgm:cxn modelId="{71A19A20-DA17-497A-A7F8-0CA17F8D813B}" type="presParOf" srcId="{966A80D6-190E-4A88-9C81-44A90BD5B7D4}" destId="{18BDC787-2345-4479-9478-5886C1986477}" srcOrd="1" destOrd="0" presId="urn:microsoft.com/office/officeart/2005/8/layout/hList9"/>
    <dgm:cxn modelId="{F208F67F-33BC-4305-B4F4-6B54EAFC8CD6}" type="presParOf" srcId="{E7916184-C15A-4D83-B12C-FC9245CC5F95}" destId="{3B719073-A79D-4B0B-AC99-AC27EB8C367F}" srcOrd="2" destOrd="0" presId="urn:microsoft.com/office/officeart/2005/8/layout/hList9"/>
    <dgm:cxn modelId="{4321FB89-11A4-4711-A43B-0DA20E8E0365}" type="presParOf" srcId="{E7916184-C15A-4D83-B12C-FC9245CC5F95}" destId="{C98C41D4-DFD9-4902-A248-96EAE6E8E476}" srcOrd="3" destOrd="0" presId="urn:microsoft.com/office/officeart/2005/8/layout/hList9"/>
    <dgm:cxn modelId="{E6813010-BCD5-471D-B193-679C5D94F711}" type="presParOf" srcId="{E7916184-C15A-4D83-B12C-FC9245CC5F95}" destId="{DC2C9786-8859-40FB-B3BF-D25CD48EDB1E}" srcOrd="4" destOrd="0" presId="urn:microsoft.com/office/officeart/2005/8/layout/hList9"/>
    <dgm:cxn modelId="{4672B611-C75F-451E-97A8-A7C4D563DB7A}" type="presParOf" srcId="{E7916184-C15A-4D83-B12C-FC9245CC5F95}" destId="{F7171E2C-D925-464D-9AF6-8E417C35CE61}" srcOrd="5" destOrd="0" presId="urn:microsoft.com/office/officeart/2005/8/layout/hList9"/>
    <dgm:cxn modelId="{745D9173-1270-4BFE-9361-DAF7B0426CD4}" type="presParOf" srcId="{E7916184-C15A-4D83-B12C-FC9245CC5F95}" destId="{924B17ED-CD2A-4851-88B5-BBEE2630C900}" srcOrd="6" destOrd="0" presId="urn:microsoft.com/office/officeart/2005/8/layout/hList9"/>
    <dgm:cxn modelId="{46EF6E49-0EAC-46F1-A7B4-CBCF319E2B11}" type="presParOf" srcId="{924B17ED-CD2A-4851-88B5-BBEE2630C900}" destId="{21F5C165-E3E0-492D-A84E-CB0CB486CF46}" srcOrd="0" destOrd="0" presId="urn:microsoft.com/office/officeart/2005/8/layout/hList9"/>
    <dgm:cxn modelId="{B92A21FD-F0DC-4B70-8FEF-06DA6BC247EB}" type="presParOf" srcId="{924B17ED-CD2A-4851-88B5-BBEE2630C900}" destId="{C067AD52-7D73-487D-A4AB-B464A1D5EEA3}" srcOrd="1" destOrd="0" presId="urn:microsoft.com/office/officeart/2005/8/layout/hList9"/>
    <dgm:cxn modelId="{CA95C312-8069-4793-A5C7-6E91ED152189}" type="presParOf" srcId="{C067AD52-7D73-487D-A4AB-B464A1D5EEA3}" destId="{E7A5E650-221C-46CF-88FF-5DC055FADE5A}" srcOrd="0" destOrd="0" presId="urn:microsoft.com/office/officeart/2005/8/layout/hList9"/>
    <dgm:cxn modelId="{4100F51A-2748-4BAC-BC9B-102FCCB8EEC4}" type="presParOf" srcId="{C067AD52-7D73-487D-A4AB-B464A1D5EEA3}" destId="{BFFBF571-E7D6-4103-8484-D0B341502EE0}" srcOrd="1" destOrd="0" presId="urn:microsoft.com/office/officeart/2005/8/layout/hList9"/>
    <dgm:cxn modelId="{3252FD13-E0B3-43F3-8514-C207426AE08F}" type="presParOf" srcId="{E7916184-C15A-4D83-B12C-FC9245CC5F95}" destId="{D4A4AB19-257F-4701-AE4F-8073F41F2173}" srcOrd="7" destOrd="0" presId="urn:microsoft.com/office/officeart/2005/8/layout/hList9"/>
    <dgm:cxn modelId="{C6CB6A0B-C3A4-46EC-A36B-D880C171073B}" type="presParOf" srcId="{E7916184-C15A-4D83-B12C-FC9245CC5F95}" destId="{C74BE209-28FF-43F3-9E7D-03A09C7FF088}" srcOrd="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5CF0F3-94EE-44D6-9A0F-104AE6E65F8F}" type="doc">
      <dgm:prSet loTypeId="urn:microsoft.com/office/officeart/2005/8/layout/chevron2" loCatId="list" qsTypeId="urn:microsoft.com/office/officeart/2005/8/quickstyle/simple3" qsCatId="simple" csTypeId="urn:microsoft.com/office/officeart/2005/8/colors/colorful1" csCatId="colorful" phldr="1"/>
      <dgm:spPr/>
      <dgm:t>
        <a:bodyPr/>
        <a:lstStyle/>
        <a:p>
          <a:endParaRPr lang="en-ZA"/>
        </a:p>
      </dgm:t>
    </dgm:pt>
    <dgm:pt modelId="{EBDB959E-8C00-4D9F-BBE8-484070D82940}">
      <dgm:prSet phldrT="[Text]"/>
      <dgm:spPr/>
      <dgm:t>
        <a:bodyPr/>
        <a:lstStyle/>
        <a:p>
          <a:r>
            <a:rPr lang="en-ZA" dirty="0"/>
            <a:t>Baseline Assessments</a:t>
          </a:r>
        </a:p>
      </dgm:t>
    </dgm:pt>
    <dgm:pt modelId="{2769B27A-DEA8-4D0A-9C2A-794B330922C5}" type="parTrans" cxnId="{A175DA38-DE3E-474C-8380-691A54C5F42C}">
      <dgm:prSet/>
      <dgm:spPr/>
      <dgm:t>
        <a:bodyPr/>
        <a:lstStyle/>
        <a:p>
          <a:endParaRPr lang="en-ZA"/>
        </a:p>
      </dgm:t>
    </dgm:pt>
    <dgm:pt modelId="{7E5E90FE-5743-4305-9CC5-7BB5C4513C2E}" type="sibTrans" cxnId="{A175DA38-DE3E-474C-8380-691A54C5F42C}">
      <dgm:prSet/>
      <dgm:spPr/>
      <dgm:t>
        <a:bodyPr/>
        <a:lstStyle/>
        <a:p>
          <a:endParaRPr lang="en-ZA"/>
        </a:p>
      </dgm:t>
    </dgm:pt>
    <dgm:pt modelId="{9687DE5B-5E9E-4AEC-A0EB-758C49DC3805}">
      <dgm:prSet phldrT="[Text]"/>
      <dgm:spPr/>
      <dgm:t>
        <a:bodyPr/>
        <a:lstStyle/>
        <a:p>
          <a:r>
            <a:rPr lang="en-ZA" dirty="0"/>
            <a:t>ATPs</a:t>
          </a:r>
        </a:p>
      </dgm:t>
    </dgm:pt>
    <dgm:pt modelId="{EC03CB59-B43A-4BD6-BC6A-D34EF9A10DA2}" type="parTrans" cxnId="{866FA0A4-F117-4B6E-B2D7-F3D73A702493}">
      <dgm:prSet/>
      <dgm:spPr/>
      <dgm:t>
        <a:bodyPr/>
        <a:lstStyle/>
        <a:p>
          <a:endParaRPr lang="en-ZA"/>
        </a:p>
      </dgm:t>
    </dgm:pt>
    <dgm:pt modelId="{16D558EB-2E82-43AA-9348-6A70A4264397}" type="sibTrans" cxnId="{866FA0A4-F117-4B6E-B2D7-F3D73A702493}">
      <dgm:prSet/>
      <dgm:spPr/>
      <dgm:t>
        <a:bodyPr/>
        <a:lstStyle/>
        <a:p>
          <a:endParaRPr lang="en-ZA"/>
        </a:p>
      </dgm:t>
    </dgm:pt>
    <dgm:pt modelId="{33F1B0ED-69EA-473F-9FC6-4A51375E03A0}">
      <dgm:prSet phldrT="[Text]" custT="1"/>
      <dgm:spPr/>
      <dgm:t>
        <a:bodyPr/>
        <a:lstStyle/>
        <a:p>
          <a:r>
            <a:rPr lang="en-US" sz="1600" b="0" dirty="0">
              <a:solidFill>
                <a:srgbClr val="000000"/>
              </a:solidFill>
            </a:rPr>
            <a:t>Development of  revised and realigned </a:t>
          </a:r>
          <a:r>
            <a:rPr lang="en-US" sz="1600" dirty="0">
              <a:solidFill>
                <a:srgbClr val="000000"/>
              </a:solidFill>
            </a:rPr>
            <a:t>Annual Teaching Plans (ATPs) </a:t>
          </a:r>
          <a:r>
            <a:rPr lang="en-US" sz="1600" b="0" dirty="0">
              <a:solidFill>
                <a:srgbClr val="000000"/>
              </a:solidFill>
            </a:rPr>
            <a:t>in all grades R-11</a:t>
          </a:r>
          <a:endParaRPr lang="en-ZA" sz="1600" dirty="0"/>
        </a:p>
      </dgm:t>
    </dgm:pt>
    <dgm:pt modelId="{1F948261-CB9C-4325-B38D-C0ABA1DCBE13}" type="parTrans" cxnId="{567247F2-48AC-4CAB-A238-64512CAD7E80}">
      <dgm:prSet/>
      <dgm:spPr/>
      <dgm:t>
        <a:bodyPr/>
        <a:lstStyle/>
        <a:p>
          <a:endParaRPr lang="en-ZA"/>
        </a:p>
      </dgm:t>
    </dgm:pt>
    <dgm:pt modelId="{1F08B366-BFF0-435D-8136-285361AD1FF7}" type="sibTrans" cxnId="{567247F2-48AC-4CAB-A238-64512CAD7E80}">
      <dgm:prSet/>
      <dgm:spPr/>
      <dgm:t>
        <a:bodyPr/>
        <a:lstStyle/>
        <a:p>
          <a:endParaRPr lang="en-ZA"/>
        </a:p>
      </dgm:t>
    </dgm:pt>
    <dgm:pt modelId="{01773B4A-7AC5-482C-B28C-830F78D1A3F3}">
      <dgm:prSet phldrT="[Text]" custT="1"/>
      <dgm:spPr/>
      <dgm:t>
        <a:bodyPr/>
        <a:lstStyle/>
        <a:p>
          <a:r>
            <a:rPr lang="en-US" sz="1600" dirty="0">
              <a:solidFill>
                <a:srgbClr val="000000"/>
              </a:solidFill>
            </a:rPr>
            <a:t>Early Learning National Assessment </a:t>
          </a:r>
          <a:r>
            <a:rPr lang="en-US" sz="1600" b="0" dirty="0">
              <a:solidFill>
                <a:srgbClr val="000000"/>
              </a:solidFill>
            </a:rPr>
            <a:t>will be conducted for grade 1 learners in selected schools (</a:t>
          </a:r>
          <a:r>
            <a:rPr lang="en-US" sz="1600" dirty="0">
              <a:solidFill>
                <a:srgbClr val="000000"/>
              </a:solidFill>
            </a:rPr>
            <a:t>ELNA - Literacy and Numeracy</a:t>
          </a:r>
          <a:r>
            <a:rPr lang="en-US" sz="1600" b="0" dirty="0">
              <a:solidFill>
                <a:srgbClr val="000000"/>
              </a:solidFill>
            </a:rPr>
            <a:t>)</a:t>
          </a:r>
          <a:endParaRPr lang="en-ZA" sz="1600" dirty="0"/>
        </a:p>
      </dgm:t>
    </dgm:pt>
    <dgm:pt modelId="{CCD6E396-BD09-4BE4-89FD-8C3A0796D048}" type="parTrans" cxnId="{722E93D1-830E-43B1-84A3-D28E8CB975C4}">
      <dgm:prSet/>
      <dgm:spPr/>
      <dgm:t>
        <a:bodyPr/>
        <a:lstStyle/>
        <a:p>
          <a:endParaRPr lang="en-ZA"/>
        </a:p>
      </dgm:t>
    </dgm:pt>
    <dgm:pt modelId="{5FD01568-2AAE-4E72-A40D-AC4DC5B62C87}" type="sibTrans" cxnId="{722E93D1-830E-43B1-84A3-D28E8CB975C4}">
      <dgm:prSet/>
      <dgm:spPr/>
      <dgm:t>
        <a:bodyPr/>
        <a:lstStyle/>
        <a:p>
          <a:endParaRPr lang="en-ZA"/>
        </a:p>
      </dgm:t>
    </dgm:pt>
    <dgm:pt modelId="{E2B7B1A8-EDD2-4581-9254-C9B828D5D91D}">
      <dgm:prSet phldrT="[Text]" custT="1"/>
      <dgm:spPr/>
      <dgm:t>
        <a:bodyPr/>
        <a:lstStyle/>
        <a:p>
          <a:r>
            <a:rPr lang="en-US" sz="1600" dirty="0">
              <a:solidFill>
                <a:srgbClr val="000000"/>
              </a:solidFill>
            </a:rPr>
            <a:t>Home learning </a:t>
          </a:r>
          <a:r>
            <a:rPr lang="en-US" sz="1600" dirty="0" err="1">
              <a:solidFill>
                <a:srgbClr val="000000"/>
              </a:solidFill>
            </a:rPr>
            <a:t>programme</a:t>
          </a:r>
          <a:r>
            <a:rPr lang="en-US" sz="1600" dirty="0">
              <a:solidFill>
                <a:srgbClr val="000000"/>
              </a:solidFill>
            </a:rPr>
            <a:t> </a:t>
          </a:r>
          <a:r>
            <a:rPr lang="en-US" sz="1600" b="0" dirty="0">
              <a:solidFill>
                <a:srgbClr val="000000"/>
              </a:solidFill>
            </a:rPr>
            <a:t>to be strengthened, to address learning needs created by  the rotational model followed by schools</a:t>
          </a:r>
        </a:p>
      </dgm:t>
    </dgm:pt>
    <dgm:pt modelId="{DDAEBF7C-4339-4003-8C78-CFBA5E07F8D6}" type="parTrans" cxnId="{884190A2-034E-491C-AE84-480EB24CF521}">
      <dgm:prSet/>
      <dgm:spPr/>
      <dgm:t>
        <a:bodyPr/>
        <a:lstStyle/>
        <a:p>
          <a:endParaRPr lang="en-ZA"/>
        </a:p>
      </dgm:t>
    </dgm:pt>
    <dgm:pt modelId="{94F0238D-9BF0-441F-90E0-9C9148FCC409}" type="sibTrans" cxnId="{884190A2-034E-491C-AE84-480EB24CF521}">
      <dgm:prSet/>
      <dgm:spPr/>
      <dgm:t>
        <a:bodyPr/>
        <a:lstStyle/>
        <a:p>
          <a:endParaRPr lang="en-ZA"/>
        </a:p>
      </dgm:t>
    </dgm:pt>
    <dgm:pt modelId="{02023427-289C-45A0-B925-4D701BA928E5}">
      <dgm:prSet phldrT="[Text]" custT="1"/>
      <dgm:spPr/>
      <dgm:t>
        <a:bodyPr/>
        <a:lstStyle/>
        <a:p>
          <a:r>
            <a:rPr lang="en-US" sz="1600" b="0" dirty="0">
              <a:solidFill>
                <a:srgbClr val="000000"/>
              </a:solidFill>
            </a:rPr>
            <a:t>Implementation of a </a:t>
          </a:r>
          <a:r>
            <a:rPr lang="en-US" sz="1600" dirty="0">
              <a:solidFill>
                <a:srgbClr val="000000"/>
              </a:solidFill>
            </a:rPr>
            <a:t>10-day perceptual </a:t>
          </a:r>
          <a:r>
            <a:rPr lang="en-US" sz="1600" dirty="0" err="1">
              <a:solidFill>
                <a:srgbClr val="000000"/>
              </a:solidFill>
            </a:rPr>
            <a:t>programme</a:t>
          </a:r>
          <a:r>
            <a:rPr lang="en-US" sz="1600" dirty="0">
              <a:solidFill>
                <a:srgbClr val="000000"/>
              </a:solidFill>
            </a:rPr>
            <a:t> </a:t>
          </a:r>
          <a:r>
            <a:rPr lang="en-US" sz="1600" b="0" dirty="0">
              <a:solidFill>
                <a:srgbClr val="000000"/>
              </a:solidFill>
            </a:rPr>
            <a:t>to enhance readiness for teaching and learning in grade 1 </a:t>
          </a:r>
        </a:p>
      </dgm:t>
    </dgm:pt>
    <dgm:pt modelId="{738EA4E5-1174-43FC-BB6C-C554AF1D3D5B}" type="parTrans" cxnId="{F46E8CEA-E8D1-4200-BE6A-3F7F4ABD5B35}">
      <dgm:prSet/>
      <dgm:spPr/>
      <dgm:t>
        <a:bodyPr/>
        <a:lstStyle/>
        <a:p>
          <a:endParaRPr lang="en-ZA"/>
        </a:p>
      </dgm:t>
    </dgm:pt>
    <dgm:pt modelId="{D3851363-A752-42A9-ACBA-4D1CD4378DA8}" type="sibTrans" cxnId="{F46E8CEA-E8D1-4200-BE6A-3F7F4ABD5B35}">
      <dgm:prSet/>
      <dgm:spPr/>
      <dgm:t>
        <a:bodyPr/>
        <a:lstStyle/>
        <a:p>
          <a:endParaRPr lang="en-ZA"/>
        </a:p>
      </dgm:t>
    </dgm:pt>
    <dgm:pt modelId="{4391F7B9-47AD-47A2-A0F3-FF20DF47FC3B}">
      <dgm:prSet phldrT="[Text]" custT="1"/>
      <dgm:spPr/>
      <dgm:t>
        <a:bodyPr/>
        <a:lstStyle/>
        <a:p>
          <a:r>
            <a:rPr lang="en-ZA" sz="1600" dirty="0"/>
            <a:t>Provide clear teaching, learning and assessment guidelines to support teachers in the implementation of the recovery plan over the next three years namely 2021-2023.</a:t>
          </a:r>
          <a:endParaRPr lang="en-US" sz="1600" b="0" dirty="0">
            <a:solidFill>
              <a:srgbClr val="000000"/>
            </a:solidFill>
          </a:endParaRPr>
        </a:p>
      </dgm:t>
    </dgm:pt>
    <dgm:pt modelId="{DD476E64-F3F8-4DD2-A445-2AF59847B514}" type="parTrans" cxnId="{5F0FD09B-2569-4760-AF97-AB7B8CC567CD}">
      <dgm:prSet/>
      <dgm:spPr/>
      <dgm:t>
        <a:bodyPr/>
        <a:lstStyle/>
        <a:p>
          <a:endParaRPr lang="en-ZA"/>
        </a:p>
      </dgm:t>
    </dgm:pt>
    <dgm:pt modelId="{08891043-8EBB-4CDB-8350-D45547903C37}" type="sibTrans" cxnId="{5F0FD09B-2569-4760-AF97-AB7B8CC567CD}">
      <dgm:prSet/>
      <dgm:spPr/>
      <dgm:t>
        <a:bodyPr/>
        <a:lstStyle/>
        <a:p>
          <a:endParaRPr lang="en-ZA"/>
        </a:p>
      </dgm:t>
    </dgm:pt>
    <dgm:pt modelId="{92EA6A87-358B-4E5D-B1B6-E71F00C38E28}">
      <dgm:prSet phldrT="[Text]" custT="1"/>
      <dgm:spPr/>
      <dgm:t>
        <a:bodyPr/>
        <a:lstStyle/>
        <a:p>
          <a:endParaRPr lang="en-US" sz="1000" b="0" dirty="0">
            <a:solidFill>
              <a:srgbClr val="000000"/>
            </a:solidFill>
          </a:endParaRPr>
        </a:p>
      </dgm:t>
    </dgm:pt>
    <dgm:pt modelId="{FACFC8BC-1EC0-4261-8417-7AC2A60BDFCB}" type="parTrans" cxnId="{82E3CC98-E51D-4F72-9AFC-24A88EE6B7BF}">
      <dgm:prSet/>
      <dgm:spPr/>
      <dgm:t>
        <a:bodyPr/>
        <a:lstStyle/>
        <a:p>
          <a:endParaRPr lang="en-ZA"/>
        </a:p>
      </dgm:t>
    </dgm:pt>
    <dgm:pt modelId="{46DEEEB3-2F02-4EF4-A17B-25BDBF7C34DA}" type="sibTrans" cxnId="{82E3CC98-E51D-4F72-9AFC-24A88EE6B7BF}">
      <dgm:prSet/>
      <dgm:spPr/>
      <dgm:t>
        <a:bodyPr/>
        <a:lstStyle/>
        <a:p>
          <a:endParaRPr lang="en-ZA"/>
        </a:p>
      </dgm:t>
    </dgm:pt>
    <dgm:pt modelId="{55B72C88-8867-48A9-87D1-005CEF6593A8}">
      <dgm:prSet phldrT="[Text]" custT="1"/>
      <dgm:spPr/>
      <dgm:t>
        <a:bodyPr/>
        <a:lstStyle/>
        <a:p>
          <a:r>
            <a:rPr lang="en-US" sz="1600" b="0" dirty="0">
              <a:solidFill>
                <a:srgbClr val="000000"/>
              </a:solidFill>
            </a:rPr>
            <a:t>Implementation of a </a:t>
          </a:r>
          <a:r>
            <a:rPr lang="en-US" sz="1600" dirty="0">
              <a:solidFill>
                <a:srgbClr val="000000"/>
              </a:solidFill>
            </a:rPr>
            <a:t>10-day perceptual </a:t>
          </a:r>
          <a:r>
            <a:rPr lang="en-US" sz="1600" dirty="0" err="1">
              <a:solidFill>
                <a:srgbClr val="000000"/>
              </a:solidFill>
            </a:rPr>
            <a:t>programme</a:t>
          </a:r>
          <a:r>
            <a:rPr lang="en-US" sz="1600" dirty="0">
              <a:solidFill>
                <a:srgbClr val="000000"/>
              </a:solidFill>
            </a:rPr>
            <a:t> </a:t>
          </a:r>
          <a:r>
            <a:rPr lang="en-US" sz="1600" b="0" dirty="0">
              <a:solidFill>
                <a:srgbClr val="000000"/>
              </a:solidFill>
            </a:rPr>
            <a:t>to enhance readiness for teaching and learning in grade 1 </a:t>
          </a:r>
          <a:endParaRPr lang="en-ZA" sz="1600" dirty="0"/>
        </a:p>
      </dgm:t>
    </dgm:pt>
    <dgm:pt modelId="{742A248B-491E-4E0D-B5D2-EA4CFE13B20B}" type="parTrans" cxnId="{DB492EC8-F5B5-4C10-B77F-427363E9B219}">
      <dgm:prSet/>
      <dgm:spPr/>
      <dgm:t>
        <a:bodyPr/>
        <a:lstStyle/>
        <a:p>
          <a:endParaRPr lang="en-ZA"/>
        </a:p>
      </dgm:t>
    </dgm:pt>
    <dgm:pt modelId="{2A400208-8F60-4D3F-A4D7-525239575603}" type="sibTrans" cxnId="{DB492EC8-F5B5-4C10-B77F-427363E9B219}">
      <dgm:prSet/>
      <dgm:spPr/>
      <dgm:t>
        <a:bodyPr/>
        <a:lstStyle/>
        <a:p>
          <a:endParaRPr lang="en-ZA"/>
        </a:p>
      </dgm:t>
    </dgm:pt>
    <dgm:pt modelId="{1BCFB063-E7BA-493D-92DD-CC87B4CCD753}">
      <dgm:prSet custT="1"/>
      <dgm:spPr/>
      <dgm:t>
        <a:bodyPr/>
        <a:lstStyle/>
        <a:p>
          <a:endParaRPr lang="en-US" sz="1600" b="0" dirty="0">
            <a:solidFill>
              <a:srgbClr val="000000"/>
            </a:solidFill>
          </a:endParaRPr>
        </a:p>
      </dgm:t>
    </dgm:pt>
    <dgm:pt modelId="{D9658197-993C-404A-A04D-A0D2D3420040}" type="parTrans" cxnId="{4DE14E27-DB2D-476E-9439-D21596193D0A}">
      <dgm:prSet/>
      <dgm:spPr/>
      <dgm:t>
        <a:bodyPr/>
        <a:lstStyle/>
        <a:p>
          <a:endParaRPr lang="en-ZA"/>
        </a:p>
      </dgm:t>
    </dgm:pt>
    <dgm:pt modelId="{AC9BF174-6F86-4AB8-A5F4-3B49F3C0E041}" type="sibTrans" cxnId="{4DE14E27-DB2D-476E-9439-D21596193D0A}">
      <dgm:prSet/>
      <dgm:spPr/>
      <dgm:t>
        <a:bodyPr/>
        <a:lstStyle/>
        <a:p>
          <a:endParaRPr lang="en-ZA"/>
        </a:p>
      </dgm:t>
    </dgm:pt>
    <dgm:pt modelId="{29B8A296-4119-49DD-9227-C1A4C9E3F6A1}">
      <dgm:prSet phldrT="[Text]" custT="1"/>
      <dgm:spPr/>
      <dgm:t>
        <a:bodyPr/>
        <a:lstStyle/>
        <a:p>
          <a:r>
            <a:rPr lang="en-US" sz="1600" dirty="0">
              <a:solidFill>
                <a:srgbClr val="000000"/>
              </a:solidFill>
            </a:rPr>
            <a:t>Baseline assessment</a:t>
          </a:r>
          <a:r>
            <a:rPr lang="en-US" sz="1600" b="0" dirty="0">
              <a:solidFill>
                <a:srgbClr val="000000"/>
              </a:solidFill>
            </a:rPr>
            <a:t> to be conducted in Languages at the beginning of the year to identify content gaps from 2020</a:t>
          </a:r>
          <a:endParaRPr lang="en-ZA" sz="1600" dirty="0"/>
        </a:p>
      </dgm:t>
    </dgm:pt>
    <dgm:pt modelId="{11169D56-CA06-40AA-90BA-D43A264F5B9D}" type="parTrans" cxnId="{A94ED24B-ADD9-44AF-B54C-91B8613D62F3}">
      <dgm:prSet/>
      <dgm:spPr/>
      <dgm:t>
        <a:bodyPr/>
        <a:lstStyle/>
        <a:p>
          <a:endParaRPr lang="en-ZA"/>
        </a:p>
      </dgm:t>
    </dgm:pt>
    <dgm:pt modelId="{9F10ADEE-5285-4329-9093-F3C633F72D2F}" type="sibTrans" cxnId="{A94ED24B-ADD9-44AF-B54C-91B8613D62F3}">
      <dgm:prSet/>
      <dgm:spPr/>
      <dgm:t>
        <a:bodyPr/>
        <a:lstStyle/>
        <a:p>
          <a:endParaRPr lang="en-ZA"/>
        </a:p>
      </dgm:t>
    </dgm:pt>
    <dgm:pt modelId="{7ED8AC03-811A-431F-9BB6-17044EA60983}">
      <dgm:prSet phldrT="[Text]" custT="1"/>
      <dgm:spPr/>
      <dgm:t>
        <a:bodyPr/>
        <a:lstStyle/>
        <a:p>
          <a:endParaRPr lang="en-ZA" sz="1600" dirty="0"/>
        </a:p>
      </dgm:t>
    </dgm:pt>
    <dgm:pt modelId="{05CA0D77-67E3-4F78-B9D8-ADF7C05A78CC}" type="parTrans" cxnId="{8001AC8D-9201-498C-865D-B77BA1F479BD}">
      <dgm:prSet/>
      <dgm:spPr/>
      <dgm:t>
        <a:bodyPr/>
        <a:lstStyle/>
        <a:p>
          <a:endParaRPr lang="en-ZA"/>
        </a:p>
      </dgm:t>
    </dgm:pt>
    <dgm:pt modelId="{5872CE4E-865A-445E-9FFF-365E13DDF5DE}" type="sibTrans" cxnId="{8001AC8D-9201-498C-865D-B77BA1F479BD}">
      <dgm:prSet/>
      <dgm:spPr/>
      <dgm:t>
        <a:bodyPr/>
        <a:lstStyle/>
        <a:p>
          <a:endParaRPr lang="en-ZA"/>
        </a:p>
      </dgm:t>
    </dgm:pt>
    <dgm:pt modelId="{052CC5BC-7316-4A66-957D-D730DC77F5C4}">
      <dgm:prSet phldrT="[Text]" custT="1"/>
      <dgm:spPr/>
      <dgm:t>
        <a:bodyPr/>
        <a:lstStyle/>
        <a:p>
          <a:r>
            <a:rPr lang="en-ZA" sz="1600" dirty="0"/>
            <a:t>Distribution and mediation of Risk Adjusted Subject Plans</a:t>
          </a:r>
        </a:p>
      </dgm:t>
    </dgm:pt>
    <dgm:pt modelId="{DD3A2042-18C6-4ECB-85D1-35CF7FC4C44D}" type="parTrans" cxnId="{71159522-458F-40D9-A058-3EBE36C2DB16}">
      <dgm:prSet/>
      <dgm:spPr/>
      <dgm:t>
        <a:bodyPr/>
        <a:lstStyle/>
        <a:p>
          <a:endParaRPr lang="en-ZA"/>
        </a:p>
      </dgm:t>
    </dgm:pt>
    <dgm:pt modelId="{7A23889F-F2CE-43CD-A75D-86630D9FD340}" type="sibTrans" cxnId="{71159522-458F-40D9-A058-3EBE36C2DB16}">
      <dgm:prSet/>
      <dgm:spPr/>
      <dgm:t>
        <a:bodyPr/>
        <a:lstStyle/>
        <a:p>
          <a:endParaRPr lang="en-ZA"/>
        </a:p>
      </dgm:t>
    </dgm:pt>
    <dgm:pt modelId="{863B3BE7-E77F-4954-B20D-41D04B179AF2}" type="pres">
      <dgm:prSet presAssocID="{8C5CF0F3-94EE-44D6-9A0F-104AE6E65F8F}" presName="linearFlow" presStyleCnt="0">
        <dgm:presLayoutVars>
          <dgm:dir/>
          <dgm:animLvl val="lvl"/>
          <dgm:resizeHandles val="exact"/>
        </dgm:presLayoutVars>
      </dgm:prSet>
      <dgm:spPr/>
    </dgm:pt>
    <dgm:pt modelId="{5ED53759-1C25-47D2-BC44-80C6BA217B58}" type="pres">
      <dgm:prSet presAssocID="{EBDB959E-8C00-4D9F-BBE8-484070D82940}" presName="composite" presStyleCnt="0"/>
      <dgm:spPr/>
    </dgm:pt>
    <dgm:pt modelId="{83CB810E-FF83-4C2A-B9B8-CFB0F2E247FC}" type="pres">
      <dgm:prSet presAssocID="{EBDB959E-8C00-4D9F-BBE8-484070D82940}" presName="parentText" presStyleLbl="alignNode1" presStyleIdx="0" presStyleCnt="2">
        <dgm:presLayoutVars>
          <dgm:chMax val="1"/>
          <dgm:bulletEnabled val="1"/>
        </dgm:presLayoutVars>
      </dgm:prSet>
      <dgm:spPr/>
    </dgm:pt>
    <dgm:pt modelId="{8987BB41-8A2B-4DA9-98F2-E2E33CFDF96C}" type="pres">
      <dgm:prSet presAssocID="{EBDB959E-8C00-4D9F-BBE8-484070D82940}" presName="descendantText" presStyleLbl="alignAcc1" presStyleIdx="0" presStyleCnt="2" custScaleY="152631" custLinFactNeighborX="-7" custLinFactNeighborY="-5730">
        <dgm:presLayoutVars>
          <dgm:bulletEnabled val="1"/>
        </dgm:presLayoutVars>
      </dgm:prSet>
      <dgm:spPr/>
    </dgm:pt>
    <dgm:pt modelId="{F97A7BA6-2498-417E-BFA2-08044B057FB6}" type="pres">
      <dgm:prSet presAssocID="{7E5E90FE-5743-4305-9CC5-7BB5C4513C2E}" presName="sp" presStyleCnt="0"/>
      <dgm:spPr/>
    </dgm:pt>
    <dgm:pt modelId="{98340048-4F9A-49F7-A2E1-BB0E77CC0A9A}" type="pres">
      <dgm:prSet presAssocID="{9687DE5B-5E9E-4AEC-A0EB-758C49DC3805}" presName="composite" presStyleCnt="0"/>
      <dgm:spPr/>
    </dgm:pt>
    <dgm:pt modelId="{FCFFFD7B-8317-4A92-9C76-B70E35FA92FF}" type="pres">
      <dgm:prSet presAssocID="{9687DE5B-5E9E-4AEC-A0EB-758C49DC3805}" presName="parentText" presStyleLbl="alignNode1" presStyleIdx="1" presStyleCnt="2">
        <dgm:presLayoutVars>
          <dgm:chMax val="1"/>
          <dgm:bulletEnabled val="1"/>
        </dgm:presLayoutVars>
      </dgm:prSet>
      <dgm:spPr/>
    </dgm:pt>
    <dgm:pt modelId="{1637F580-FB52-416A-AFF8-CF8A920B1630}" type="pres">
      <dgm:prSet presAssocID="{9687DE5B-5E9E-4AEC-A0EB-758C49DC3805}" presName="descendantText" presStyleLbl="alignAcc1" presStyleIdx="1" presStyleCnt="2" custScaleX="99749" custScaleY="143388">
        <dgm:presLayoutVars>
          <dgm:bulletEnabled val="1"/>
        </dgm:presLayoutVars>
      </dgm:prSet>
      <dgm:spPr/>
    </dgm:pt>
  </dgm:ptLst>
  <dgm:cxnLst>
    <dgm:cxn modelId="{4E1BA205-3938-40A7-B4D7-AAFD352D56D0}" type="presOf" srcId="{4391F7B9-47AD-47A2-A0F3-FF20DF47FC3B}" destId="{1637F580-FB52-416A-AFF8-CF8A920B1630}" srcOrd="0" destOrd="5" presId="urn:microsoft.com/office/officeart/2005/8/layout/chevron2"/>
    <dgm:cxn modelId="{71159522-458F-40D9-A058-3EBE36C2DB16}" srcId="{9687DE5B-5E9E-4AEC-A0EB-758C49DC3805}" destId="{052CC5BC-7316-4A66-957D-D730DC77F5C4}" srcOrd="2" destOrd="0" parTransId="{DD3A2042-18C6-4ECB-85D1-35CF7FC4C44D}" sibTransId="{7A23889F-F2CE-43CD-A75D-86630D9FD340}"/>
    <dgm:cxn modelId="{4DE14E27-DB2D-476E-9439-D21596193D0A}" srcId="{EBDB959E-8C00-4D9F-BBE8-484070D82940}" destId="{1BCFB063-E7BA-493D-92DD-CC87B4CCD753}" srcOrd="3" destOrd="0" parTransId="{D9658197-993C-404A-A04D-A0D2D3420040}" sibTransId="{AC9BF174-6F86-4AB8-A5F4-3B49F3C0E041}"/>
    <dgm:cxn modelId="{4D342030-3357-4863-AB2F-9E5E62CB873A}" type="presOf" srcId="{55B72C88-8867-48A9-87D1-005CEF6593A8}" destId="{8987BB41-8A2B-4DA9-98F2-E2E33CFDF96C}" srcOrd="0" destOrd="2" presId="urn:microsoft.com/office/officeart/2005/8/layout/chevron2"/>
    <dgm:cxn modelId="{A175DA38-DE3E-474C-8380-691A54C5F42C}" srcId="{8C5CF0F3-94EE-44D6-9A0F-104AE6E65F8F}" destId="{EBDB959E-8C00-4D9F-BBE8-484070D82940}" srcOrd="0" destOrd="0" parTransId="{2769B27A-DEA8-4D0A-9C2A-794B330922C5}" sibTransId="{7E5E90FE-5743-4305-9CC5-7BB5C4513C2E}"/>
    <dgm:cxn modelId="{E4997540-DD30-4EDF-9083-D33A84534ECD}" type="presOf" srcId="{1BCFB063-E7BA-493D-92DD-CC87B4CCD753}" destId="{8987BB41-8A2B-4DA9-98F2-E2E33CFDF96C}" srcOrd="0" destOrd="3" presId="urn:microsoft.com/office/officeart/2005/8/layout/chevron2"/>
    <dgm:cxn modelId="{4B928845-9345-46B3-9ABD-C526AC251611}" type="presOf" srcId="{29B8A296-4119-49DD-9227-C1A4C9E3F6A1}" destId="{8987BB41-8A2B-4DA9-98F2-E2E33CFDF96C}" srcOrd="0" destOrd="0" presId="urn:microsoft.com/office/officeart/2005/8/layout/chevron2"/>
    <dgm:cxn modelId="{738C6069-7E37-49CB-9D05-5C8A57467CBC}" type="presOf" srcId="{8C5CF0F3-94EE-44D6-9A0F-104AE6E65F8F}" destId="{863B3BE7-E77F-4954-B20D-41D04B179AF2}" srcOrd="0" destOrd="0" presId="urn:microsoft.com/office/officeart/2005/8/layout/chevron2"/>
    <dgm:cxn modelId="{A94ED24B-ADD9-44AF-B54C-91B8613D62F3}" srcId="{EBDB959E-8C00-4D9F-BBE8-484070D82940}" destId="{29B8A296-4119-49DD-9227-C1A4C9E3F6A1}" srcOrd="0" destOrd="0" parTransId="{11169D56-CA06-40AA-90BA-D43A264F5B9D}" sibTransId="{9F10ADEE-5285-4329-9093-F3C633F72D2F}"/>
    <dgm:cxn modelId="{287F7953-177D-4EB0-97BA-E7246E8A8571}" type="presOf" srcId="{01773B4A-7AC5-482C-B28C-830F78D1A3F3}" destId="{8987BB41-8A2B-4DA9-98F2-E2E33CFDF96C}" srcOrd="0" destOrd="1" presId="urn:microsoft.com/office/officeart/2005/8/layout/chevron2"/>
    <dgm:cxn modelId="{9A579186-242A-463E-9468-623B8348AC5F}" type="presOf" srcId="{E2B7B1A8-EDD2-4581-9254-C9B828D5D91D}" destId="{1637F580-FB52-416A-AFF8-CF8A920B1630}" srcOrd="0" destOrd="3" presId="urn:microsoft.com/office/officeart/2005/8/layout/chevron2"/>
    <dgm:cxn modelId="{8001AC8D-9201-498C-865D-B77BA1F479BD}" srcId="{9687DE5B-5E9E-4AEC-A0EB-758C49DC3805}" destId="{7ED8AC03-811A-431F-9BB6-17044EA60983}" srcOrd="0" destOrd="0" parTransId="{05CA0D77-67E3-4F78-B9D8-ADF7C05A78CC}" sibTransId="{5872CE4E-865A-445E-9FFF-365E13DDF5DE}"/>
    <dgm:cxn modelId="{33E1C393-A245-4AFF-BB03-86F85B529CA9}" type="presOf" srcId="{EBDB959E-8C00-4D9F-BBE8-484070D82940}" destId="{83CB810E-FF83-4C2A-B9B8-CFB0F2E247FC}" srcOrd="0" destOrd="0" presId="urn:microsoft.com/office/officeart/2005/8/layout/chevron2"/>
    <dgm:cxn modelId="{82E3CC98-E51D-4F72-9AFC-24A88EE6B7BF}" srcId="{9687DE5B-5E9E-4AEC-A0EB-758C49DC3805}" destId="{92EA6A87-358B-4E5D-B1B6-E71F00C38E28}" srcOrd="6" destOrd="0" parTransId="{FACFC8BC-1EC0-4261-8417-7AC2A60BDFCB}" sibTransId="{46DEEEB3-2F02-4EF4-A17B-25BDBF7C34DA}"/>
    <dgm:cxn modelId="{5F0FD09B-2569-4760-AF97-AB7B8CC567CD}" srcId="{9687DE5B-5E9E-4AEC-A0EB-758C49DC3805}" destId="{4391F7B9-47AD-47A2-A0F3-FF20DF47FC3B}" srcOrd="5" destOrd="0" parTransId="{DD476E64-F3F8-4DD2-A445-2AF59847B514}" sibTransId="{08891043-8EBB-4CDB-8350-D45547903C37}"/>
    <dgm:cxn modelId="{284B20A2-EA85-4F50-9231-EA088831315F}" type="presOf" srcId="{7ED8AC03-811A-431F-9BB6-17044EA60983}" destId="{1637F580-FB52-416A-AFF8-CF8A920B1630}" srcOrd="0" destOrd="0" presId="urn:microsoft.com/office/officeart/2005/8/layout/chevron2"/>
    <dgm:cxn modelId="{884190A2-034E-491C-AE84-480EB24CF521}" srcId="{9687DE5B-5E9E-4AEC-A0EB-758C49DC3805}" destId="{E2B7B1A8-EDD2-4581-9254-C9B828D5D91D}" srcOrd="3" destOrd="0" parTransId="{DDAEBF7C-4339-4003-8C78-CFBA5E07F8D6}" sibTransId="{94F0238D-9BF0-441F-90E0-9C9148FCC409}"/>
    <dgm:cxn modelId="{866FA0A4-F117-4B6E-B2D7-F3D73A702493}" srcId="{8C5CF0F3-94EE-44D6-9A0F-104AE6E65F8F}" destId="{9687DE5B-5E9E-4AEC-A0EB-758C49DC3805}" srcOrd="1" destOrd="0" parTransId="{EC03CB59-B43A-4BD6-BC6A-D34EF9A10DA2}" sibTransId="{16D558EB-2E82-43AA-9348-6A70A4264397}"/>
    <dgm:cxn modelId="{1378FEB8-2259-4C7C-A559-D25778AF94CF}" type="presOf" srcId="{9687DE5B-5E9E-4AEC-A0EB-758C49DC3805}" destId="{FCFFFD7B-8317-4A92-9C76-B70E35FA92FF}" srcOrd="0" destOrd="0" presId="urn:microsoft.com/office/officeart/2005/8/layout/chevron2"/>
    <dgm:cxn modelId="{707E0FC2-6377-454C-9B4A-A784B8105965}" type="presOf" srcId="{02023427-289C-45A0-B925-4D701BA928E5}" destId="{1637F580-FB52-416A-AFF8-CF8A920B1630}" srcOrd="0" destOrd="4" presId="urn:microsoft.com/office/officeart/2005/8/layout/chevron2"/>
    <dgm:cxn modelId="{DB492EC8-F5B5-4C10-B77F-427363E9B219}" srcId="{EBDB959E-8C00-4D9F-BBE8-484070D82940}" destId="{55B72C88-8867-48A9-87D1-005CEF6593A8}" srcOrd="2" destOrd="0" parTransId="{742A248B-491E-4E0D-B5D2-EA4CFE13B20B}" sibTransId="{2A400208-8F60-4D3F-A4D7-525239575603}"/>
    <dgm:cxn modelId="{722E93D1-830E-43B1-84A3-D28E8CB975C4}" srcId="{EBDB959E-8C00-4D9F-BBE8-484070D82940}" destId="{01773B4A-7AC5-482C-B28C-830F78D1A3F3}" srcOrd="1" destOrd="0" parTransId="{CCD6E396-BD09-4BE4-89FD-8C3A0796D048}" sibTransId="{5FD01568-2AAE-4E72-A40D-AC4DC5B62C87}"/>
    <dgm:cxn modelId="{F46E8CEA-E8D1-4200-BE6A-3F7F4ABD5B35}" srcId="{9687DE5B-5E9E-4AEC-A0EB-758C49DC3805}" destId="{02023427-289C-45A0-B925-4D701BA928E5}" srcOrd="4" destOrd="0" parTransId="{738EA4E5-1174-43FC-BB6C-C554AF1D3D5B}" sibTransId="{D3851363-A752-42A9-ACBA-4D1CD4378DA8}"/>
    <dgm:cxn modelId="{567247F2-48AC-4CAB-A238-64512CAD7E80}" srcId="{9687DE5B-5E9E-4AEC-A0EB-758C49DC3805}" destId="{33F1B0ED-69EA-473F-9FC6-4A51375E03A0}" srcOrd="1" destOrd="0" parTransId="{1F948261-CB9C-4325-B38D-C0ABA1DCBE13}" sibTransId="{1F08B366-BFF0-435D-8136-285361AD1FF7}"/>
    <dgm:cxn modelId="{155548F3-9B7F-41EB-BD72-D5062B94C033}" type="presOf" srcId="{33F1B0ED-69EA-473F-9FC6-4A51375E03A0}" destId="{1637F580-FB52-416A-AFF8-CF8A920B1630}" srcOrd="0" destOrd="1" presId="urn:microsoft.com/office/officeart/2005/8/layout/chevron2"/>
    <dgm:cxn modelId="{D666C3F8-914F-4B0B-B50B-8B6F395F4EE4}" type="presOf" srcId="{92EA6A87-358B-4E5D-B1B6-E71F00C38E28}" destId="{1637F580-FB52-416A-AFF8-CF8A920B1630}" srcOrd="0" destOrd="6" presId="urn:microsoft.com/office/officeart/2005/8/layout/chevron2"/>
    <dgm:cxn modelId="{4A63B5FD-35B4-430E-AA08-2CA4C1EE1F9F}" type="presOf" srcId="{052CC5BC-7316-4A66-957D-D730DC77F5C4}" destId="{1637F580-FB52-416A-AFF8-CF8A920B1630}" srcOrd="0" destOrd="2" presId="urn:microsoft.com/office/officeart/2005/8/layout/chevron2"/>
    <dgm:cxn modelId="{CE461C85-7956-43E8-9E80-EFF4F8B94386}" type="presParOf" srcId="{863B3BE7-E77F-4954-B20D-41D04B179AF2}" destId="{5ED53759-1C25-47D2-BC44-80C6BA217B58}" srcOrd="0" destOrd="0" presId="urn:microsoft.com/office/officeart/2005/8/layout/chevron2"/>
    <dgm:cxn modelId="{495610A0-8F1B-4D29-AC56-F137CCC4A350}" type="presParOf" srcId="{5ED53759-1C25-47D2-BC44-80C6BA217B58}" destId="{83CB810E-FF83-4C2A-B9B8-CFB0F2E247FC}" srcOrd="0" destOrd="0" presId="urn:microsoft.com/office/officeart/2005/8/layout/chevron2"/>
    <dgm:cxn modelId="{6F2797D9-50E7-4575-83EC-784A05CE0B1F}" type="presParOf" srcId="{5ED53759-1C25-47D2-BC44-80C6BA217B58}" destId="{8987BB41-8A2B-4DA9-98F2-E2E33CFDF96C}" srcOrd="1" destOrd="0" presId="urn:microsoft.com/office/officeart/2005/8/layout/chevron2"/>
    <dgm:cxn modelId="{11C241C3-0CB0-4458-8FF6-8685A3D1B567}" type="presParOf" srcId="{863B3BE7-E77F-4954-B20D-41D04B179AF2}" destId="{F97A7BA6-2498-417E-BFA2-08044B057FB6}" srcOrd="1" destOrd="0" presId="urn:microsoft.com/office/officeart/2005/8/layout/chevron2"/>
    <dgm:cxn modelId="{549D633C-C2EF-41C1-9021-FE0A38A3B4A4}" type="presParOf" srcId="{863B3BE7-E77F-4954-B20D-41D04B179AF2}" destId="{98340048-4F9A-49F7-A2E1-BB0E77CC0A9A}" srcOrd="2" destOrd="0" presId="urn:microsoft.com/office/officeart/2005/8/layout/chevron2"/>
    <dgm:cxn modelId="{281383A5-E1BA-4210-AA3A-C54AC5361570}" type="presParOf" srcId="{98340048-4F9A-49F7-A2E1-BB0E77CC0A9A}" destId="{FCFFFD7B-8317-4A92-9C76-B70E35FA92FF}" srcOrd="0" destOrd="0" presId="urn:microsoft.com/office/officeart/2005/8/layout/chevron2"/>
    <dgm:cxn modelId="{EA6F5029-436F-4BBA-8ED6-E6649AF0FCE1}" type="presParOf" srcId="{98340048-4F9A-49F7-A2E1-BB0E77CC0A9A}" destId="{1637F580-FB52-416A-AFF8-CF8A920B1630}"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81E8BB5-E9EC-436D-BA14-32C1BCEEFEC7}" type="doc">
      <dgm:prSet loTypeId="urn:microsoft.com/office/officeart/2005/8/layout/chevron2" loCatId="list" qsTypeId="urn:microsoft.com/office/officeart/2005/8/quickstyle/simple3" qsCatId="simple" csTypeId="urn:microsoft.com/office/officeart/2005/8/colors/colorful4" csCatId="colorful" phldr="1"/>
      <dgm:spPr/>
      <dgm:t>
        <a:bodyPr/>
        <a:lstStyle/>
        <a:p>
          <a:endParaRPr lang="en-ZA"/>
        </a:p>
      </dgm:t>
    </dgm:pt>
    <dgm:pt modelId="{E882E58F-6015-4527-9554-47EF19C5CA80}">
      <dgm:prSet phldrT="[Text]"/>
      <dgm:spPr/>
      <dgm:t>
        <a:bodyPr/>
        <a:lstStyle/>
        <a:p>
          <a:r>
            <a:rPr lang="en-ZA" dirty="0"/>
            <a:t>Assessment</a:t>
          </a:r>
        </a:p>
      </dgm:t>
    </dgm:pt>
    <dgm:pt modelId="{16EE8564-E9CD-4D4B-9BD2-18D9F39F1B87}" type="parTrans" cxnId="{4F980D4D-1B1A-41EB-96A2-0B358A809D77}">
      <dgm:prSet/>
      <dgm:spPr/>
      <dgm:t>
        <a:bodyPr/>
        <a:lstStyle/>
        <a:p>
          <a:endParaRPr lang="en-ZA"/>
        </a:p>
      </dgm:t>
    </dgm:pt>
    <dgm:pt modelId="{F5957EE8-5B97-4C7F-A618-E52DE5D3382D}" type="sibTrans" cxnId="{4F980D4D-1B1A-41EB-96A2-0B358A809D77}">
      <dgm:prSet/>
      <dgm:spPr/>
      <dgm:t>
        <a:bodyPr/>
        <a:lstStyle/>
        <a:p>
          <a:endParaRPr lang="en-ZA"/>
        </a:p>
      </dgm:t>
    </dgm:pt>
    <dgm:pt modelId="{39C22619-2415-43E9-AB40-DA3CB18B1EF1}">
      <dgm:prSet phldrT="[Text]" custT="1"/>
      <dgm:spPr/>
      <dgm:t>
        <a:bodyPr/>
        <a:lstStyle/>
        <a:p>
          <a:r>
            <a:rPr lang="en-US" sz="1800" dirty="0">
              <a:solidFill>
                <a:schemeClr val="accent4">
                  <a:lumMod val="75000"/>
                </a:schemeClr>
              </a:solidFill>
            </a:rPr>
            <a:t>Early Learning National Assessment </a:t>
          </a:r>
          <a:r>
            <a:rPr lang="en-US" sz="1800" b="0" dirty="0">
              <a:solidFill>
                <a:schemeClr val="accent4">
                  <a:lumMod val="75000"/>
                </a:schemeClr>
              </a:solidFill>
            </a:rPr>
            <a:t>will be conducted for grade 1 learners in selected schools (</a:t>
          </a:r>
          <a:r>
            <a:rPr lang="en-US" sz="1800" dirty="0">
              <a:solidFill>
                <a:schemeClr val="accent4">
                  <a:lumMod val="75000"/>
                </a:schemeClr>
              </a:solidFill>
            </a:rPr>
            <a:t>ELNA - Literacy and Numeracy</a:t>
          </a:r>
          <a:r>
            <a:rPr lang="en-US" sz="1800" b="0" dirty="0">
              <a:solidFill>
                <a:schemeClr val="accent4">
                  <a:lumMod val="75000"/>
                </a:schemeClr>
              </a:solidFill>
            </a:rPr>
            <a:t>)</a:t>
          </a:r>
          <a:endParaRPr lang="en-ZA" sz="1800" dirty="0">
            <a:solidFill>
              <a:schemeClr val="accent4">
                <a:lumMod val="75000"/>
              </a:schemeClr>
            </a:solidFill>
          </a:endParaRPr>
        </a:p>
      </dgm:t>
    </dgm:pt>
    <dgm:pt modelId="{10543F5F-B4DF-4BCB-BE4D-76603DFE2AEF}" type="parTrans" cxnId="{E178DA52-DFB6-4D00-9587-958E7F706525}">
      <dgm:prSet/>
      <dgm:spPr/>
      <dgm:t>
        <a:bodyPr/>
        <a:lstStyle/>
        <a:p>
          <a:endParaRPr lang="en-ZA"/>
        </a:p>
      </dgm:t>
    </dgm:pt>
    <dgm:pt modelId="{4BC37C6A-A916-473E-86EB-0F4E61C2B12C}" type="sibTrans" cxnId="{E178DA52-DFB6-4D00-9587-958E7F706525}">
      <dgm:prSet/>
      <dgm:spPr/>
      <dgm:t>
        <a:bodyPr/>
        <a:lstStyle/>
        <a:p>
          <a:endParaRPr lang="en-ZA"/>
        </a:p>
      </dgm:t>
    </dgm:pt>
    <dgm:pt modelId="{6BD3F197-6254-461B-8C25-EEC7B5620FED}">
      <dgm:prSet phldrT="[Text]"/>
      <dgm:spPr/>
      <dgm:t>
        <a:bodyPr/>
        <a:lstStyle/>
        <a:p>
          <a:r>
            <a:rPr lang="en-ZA" dirty="0"/>
            <a:t>Provisioning of Reading resources</a:t>
          </a:r>
        </a:p>
      </dgm:t>
    </dgm:pt>
    <dgm:pt modelId="{BE682063-4A87-41B8-A9A0-EFDBE3D1E622}" type="parTrans" cxnId="{74375667-545F-44F3-89BD-8874F04CD78A}">
      <dgm:prSet/>
      <dgm:spPr/>
      <dgm:t>
        <a:bodyPr/>
        <a:lstStyle/>
        <a:p>
          <a:endParaRPr lang="en-ZA"/>
        </a:p>
      </dgm:t>
    </dgm:pt>
    <dgm:pt modelId="{DD8438DD-DC02-476C-BD4D-D899F1816C38}" type="sibTrans" cxnId="{74375667-545F-44F3-89BD-8874F04CD78A}">
      <dgm:prSet/>
      <dgm:spPr/>
      <dgm:t>
        <a:bodyPr/>
        <a:lstStyle/>
        <a:p>
          <a:endParaRPr lang="en-ZA"/>
        </a:p>
      </dgm:t>
    </dgm:pt>
    <dgm:pt modelId="{DC47BDCF-C899-42DB-89CE-69572FE8ABD9}">
      <dgm:prSet phldrT="[Text]" custT="1"/>
      <dgm:spPr/>
      <dgm:t>
        <a:bodyPr/>
        <a:lstStyle/>
        <a:p>
          <a:r>
            <a:rPr lang="en-ZA" sz="1800" dirty="0">
              <a:solidFill>
                <a:srgbClr val="00B050"/>
              </a:solidFill>
            </a:rPr>
            <a:t>Provisioning of reading resources Grade 1-9</a:t>
          </a:r>
        </a:p>
      </dgm:t>
    </dgm:pt>
    <dgm:pt modelId="{8751EA47-BBB2-48C3-8916-600CE370B99C}" type="parTrans" cxnId="{5BF3ECAC-6BBB-4C36-B3EA-ABB67847C384}">
      <dgm:prSet/>
      <dgm:spPr/>
      <dgm:t>
        <a:bodyPr/>
        <a:lstStyle/>
        <a:p>
          <a:endParaRPr lang="en-ZA"/>
        </a:p>
      </dgm:t>
    </dgm:pt>
    <dgm:pt modelId="{B3D65763-E6C4-45D5-84A8-FC7573805242}" type="sibTrans" cxnId="{5BF3ECAC-6BBB-4C36-B3EA-ABB67847C384}">
      <dgm:prSet/>
      <dgm:spPr/>
      <dgm:t>
        <a:bodyPr/>
        <a:lstStyle/>
        <a:p>
          <a:endParaRPr lang="en-ZA"/>
        </a:p>
      </dgm:t>
    </dgm:pt>
    <dgm:pt modelId="{9E11ED9C-63B6-4B25-A7BB-EB4F5F403B65}">
      <dgm:prSet phldrT="[Text]"/>
      <dgm:spPr/>
      <dgm:t>
        <a:bodyPr/>
        <a:lstStyle/>
        <a:p>
          <a:r>
            <a:rPr lang="en-ZA" dirty="0"/>
            <a:t>TD</a:t>
          </a:r>
        </a:p>
      </dgm:t>
    </dgm:pt>
    <dgm:pt modelId="{54B3CAC0-629E-48BA-819F-47F102F48BC4}" type="parTrans" cxnId="{2DE4547C-E8A0-4965-BEB6-60137D582C99}">
      <dgm:prSet/>
      <dgm:spPr/>
      <dgm:t>
        <a:bodyPr/>
        <a:lstStyle/>
        <a:p>
          <a:endParaRPr lang="en-ZA"/>
        </a:p>
      </dgm:t>
    </dgm:pt>
    <dgm:pt modelId="{F66DD55B-10A2-4071-B6A9-3000B74BBFB0}" type="sibTrans" cxnId="{2DE4547C-E8A0-4965-BEB6-60137D582C99}">
      <dgm:prSet/>
      <dgm:spPr/>
      <dgm:t>
        <a:bodyPr/>
        <a:lstStyle/>
        <a:p>
          <a:endParaRPr lang="en-ZA"/>
        </a:p>
      </dgm:t>
    </dgm:pt>
    <dgm:pt modelId="{6D0EC089-8C31-4CB1-8914-7944EC64A7B0}">
      <dgm:prSet phldrT="[Text]" custT="1"/>
      <dgm:spPr/>
      <dgm:t>
        <a:bodyPr/>
        <a:lstStyle/>
        <a:p>
          <a:r>
            <a:rPr lang="en-ZA" sz="1800" dirty="0">
              <a:solidFill>
                <a:schemeClr val="accent1"/>
              </a:solidFill>
            </a:rPr>
            <a:t>Blended approach TD- Face to Face and Virtual </a:t>
          </a:r>
        </a:p>
      </dgm:t>
    </dgm:pt>
    <dgm:pt modelId="{A5FD72FD-329F-4CC1-B442-57DD0282AF06}" type="parTrans" cxnId="{8FAEC466-95D8-4E05-8A87-E311417424F1}">
      <dgm:prSet/>
      <dgm:spPr/>
      <dgm:t>
        <a:bodyPr/>
        <a:lstStyle/>
        <a:p>
          <a:endParaRPr lang="en-ZA"/>
        </a:p>
      </dgm:t>
    </dgm:pt>
    <dgm:pt modelId="{E8247CAC-033D-4C88-8DFA-7E2CC1B2F4D5}" type="sibTrans" cxnId="{8FAEC466-95D8-4E05-8A87-E311417424F1}">
      <dgm:prSet/>
      <dgm:spPr/>
      <dgm:t>
        <a:bodyPr/>
        <a:lstStyle/>
        <a:p>
          <a:endParaRPr lang="en-ZA"/>
        </a:p>
      </dgm:t>
    </dgm:pt>
    <dgm:pt modelId="{D0720368-E03C-4323-91BF-A476F0C87829}">
      <dgm:prSet phldrT="[Text]" custT="1"/>
      <dgm:spPr/>
      <dgm:t>
        <a:bodyPr/>
        <a:lstStyle/>
        <a:p>
          <a:endParaRPr lang="en-ZA" sz="1800" dirty="0">
            <a:solidFill>
              <a:schemeClr val="accent4">
                <a:lumMod val="75000"/>
              </a:schemeClr>
            </a:solidFill>
          </a:endParaRPr>
        </a:p>
      </dgm:t>
    </dgm:pt>
    <dgm:pt modelId="{86DF83EC-ED50-4832-A57D-DC66A56292E2}" type="parTrans" cxnId="{EACFFCC3-C773-45E1-8611-E626E9517D0D}">
      <dgm:prSet/>
      <dgm:spPr/>
      <dgm:t>
        <a:bodyPr/>
        <a:lstStyle/>
        <a:p>
          <a:endParaRPr lang="en-ZA"/>
        </a:p>
      </dgm:t>
    </dgm:pt>
    <dgm:pt modelId="{079A70C8-DFB2-4134-B574-1E80F96AD799}" type="sibTrans" cxnId="{EACFFCC3-C773-45E1-8611-E626E9517D0D}">
      <dgm:prSet/>
      <dgm:spPr/>
      <dgm:t>
        <a:bodyPr/>
        <a:lstStyle/>
        <a:p>
          <a:endParaRPr lang="en-ZA"/>
        </a:p>
      </dgm:t>
    </dgm:pt>
    <dgm:pt modelId="{B2EA5786-5479-4848-9155-6391398F7D8E}">
      <dgm:prSet phldrT="[Text]" custT="1"/>
      <dgm:spPr/>
      <dgm:t>
        <a:bodyPr/>
        <a:lstStyle/>
        <a:p>
          <a:r>
            <a:rPr lang="en-US" sz="1800" b="0" dirty="0">
              <a:solidFill>
                <a:schemeClr val="accent4">
                  <a:lumMod val="75000"/>
                </a:schemeClr>
              </a:solidFill>
            </a:rPr>
            <a:t>Implementation of the </a:t>
          </a:r>
          <a:r>
            <a:rPr lang="en-US" sz="1800" dirty="0">
              <a:solidFill>
                <a:schemeClr val="accent4">
                  <a:lumMod val="75000"/>
                </a:schemeClr>
              </a:solidFill>
            </a:rPr>
            <a:t>Oral Reading Fluency(ORF) assessment</a:t>
          </a:r>
          <a:r>
            <a:rPr lang="en-US" sz="1800" b="0" dirty="0">
              <a:solidFill>
                <a:schemeClr val="accent4">
                  <a:lumMod val="75000"/>
                </a:schemeClr>
              </a:solidFill>
            </a:rPr>
            <a:t> in 2021 to determine reading levels to inform the required support</a:t>
          </a:r>
          <a:endParaRPr lang="en-ZA" sz="1800" dirty="0">
            <a:solidFill>
              <a:schemeClr val="accent4">
                <a:lumMod val="75000"/>
              </a:schemeClr>
            </a:solidFill>
          </a:endParaRPr>
        </a:p>
      </dgm:t>
    </dgm:pt>
    <dgm:pt modelId="{7FE78744-DDC3-43C9-81BE-7B178CDE915B}" type="parTrans" cxnId="{81E69F45-3F15-4E2E-8B86-AD803604ABBF}">
      <dgm:prSet/>
      <dgm:spPr/>
      <dgm:t>
        <a:bodyPr/>
        <a:lstStyle/>
        <a:p>
          <a:endParaRPr lang="en-ZA"/>
        </a:p>
      </dgm:t>
    </dgm:pt>
    <dgm:pt modelId="{FBC3886A-0326-4506-8316-8367C3B75FF3}" type="sibTrans" cxnId="{81E69F45-3F15-4E2E-8B86-AD803604ABBF}">
      <dgm:prSet/>
      <dgm:spPr/>
      <dgm:t>
        <a:bodyPr/>
        <a:lstStyle/>
        <a:p>
          <a:endParaRPr lang="en-ZA"/>
        </a:p>
      </dgm:t>
    </dgm:pt>
    <dgm:pt modelId="{D539C59C-45F2-4E11-A9AF-CE3309345F46}">
      <dgm:prSet phldrT="[Text]" custT="1"/>
      <dgm:spPr/>
      <dgm:t>
        <a:bodyPr/>
        <a:lstStyle/>
        <a:p>
          <a:r>
            <a:rPr lang="en-ZA" sz="1800" dirty="0">
              <a:solidFill>
                <a:srgbClr val="00B050"/>
              </a:solidFill>
            </a:rPr>
            <a:t>Setting up of reading corners in classrooms</a:t>
          </a:r>
        </a:p>
      </dgm:t>
    </dgm:pt>
    <dgm:pt modelId="{A0B00319-EFF6-4B32-B778-2C4FE57ADFA9}" type="parTrans" cxnId="{7E8C85C0-F7B7-41A8-ABDA-B7356AA053E7}">
      <dgm:prSet/>
      <dgm:spPr/>
      <dgm:t>
        <a:bodyPr/>
        <a:lstStyle/>
        <a:p>
          <a:endParaRPr lang="en-ZA"/>
        </a:p>
      </dgm:t>
    </dgm:pt>
    <dgm:pt modelId="{CEAF5876-0D09-426E-B6A9-DEBFAD785B65}" type="sibTrans" cxnId="{7E8C85C0-F7B7-41A8-ABDA-B7356AA053E7}">
      <dgm:prSet/>
      <dgm:spPr/>
      <dgm:t>
        <a:bodyPr/>
        <a:lstStyle/>
        <a:p>
          <a:endParaRPr lang="en-ZA"/>
        </a:p>
      </dgm:t>
    </dgm:pt>
    <dgm:pt modelId="{E2468DE5-EF67-4CD1-B7FD-B34D5FFB46AE}">
      <dgm:prSet phldrT="[Text]" custT="1"/>
      <dgm:spPr/>
      <dgm:t>
        <a:bodyPr/>
        <a:lstStyle/>
        <a:p>
          <a:r>
            <a:rPr lang="en-ZA" sz="1800" dirty="0">
              <a:solidFill>
                <a:srgbClr val="00B050"/>
              </a:solidFill>
            </a:rPr>
            <a:t>@ home learning due to differentiated timetabling models </a:t>
          </a:r>
        </a:p>
      </dgm:t>
    </dgm:pt>
    <dgm:pt modelId="{ED226E78-63B7-4618-987A-0DA20EA7FD42}" type="parTrans" cxnId="{BFD61CB9-5516-440A-9F0E-451E5DED9E48}">
      <dgm:prSet/>
      <dgm:spPr/>
      <dgm:t>
        <a:bodyPr/>
        <a:lstStyle/>
        <a:p>
          <a:endParaRPr lang="en-ZA"/>
        </a:p>
      </dgm:t>
    </dgm:pt>
    <dgm:pt modelId="{5E0D9AE4-2EA6-48AD-85FB-0DB472F1C0A5}" type="sibTrans" cxnId="{BFD61CB9-5516-440A-9F0E-451E5DED9E48}">
      <dgm:prSet/>
      <dgm:spPr/>
      <dgm:t>
        <a:bodyPr/>
        <a:lstStyle/>
        <a:p>
          <a:endParaRPr lang="en-ZA"/>
        </a:p>
      </dgm:t>
    </dgm:pt>
    <dgm:pt modelId="{804DBE37-F55C-4F14-9B97-194D674630C4}">
      <dgm:prSet phldrT="[Text]" custT="1"/>
      <dgm:spPr/>
      <dgm:t>
        <a:bodyPr/>
        <a:lstStyle/>
        <a:p>
          <a:r>
            <a:rPr lang="en-ZA" sz="1800" dirty="0">
              <a:solidFill>
                <a:schemeClr val="accent1"/>
              </a:solidFill>
            </a:rPr>
            <a:t>Training of teachers on recommendations from Oral Reading Fluency report</a:t>
          </a:r>
        </a:p>
      </dgm:t>
    </dgm:pt>
    <dgm:pt modelId="{B4EF4B5F-5416-4E02-BED2-A6F04F2A12B7}" type="parTrans" cxnId="{53048940-483F-485C-83C3-5426C16F83CA}">
      <dgm:prSet/>
      <dgm:spPr/>
      <dgm:t>
        <a:bodyPr/>
        <a:lstStyle/>
        <a:p>
          <a:endParaRPr lang="en-ZA"/>
        </a:p>
      </dgm:t>
    </dgm:pt>
    <dgm:pt modelId="{F42383FB-7823-4851-84F9-26010A0825EE}" type="sibTrans" cxnId="{53048940-483F-485C-83C3-5426C16F83CA}">
      <dgm:prSet/>
      <dgm:spPr/>
      <dgm:t>
        <a:bodyPr/>
        <a:lstStyle/>
        <a:p>
          <a:endParaRPr lang="en-ZA"/>
        </a:p>
      </dgm:t>
    </dgm:pt>
    <dgm:pt modelId="{47206BAD-D4E9-4DEE-8407-BE4463756176}">
      <dgm:prSet phldrT="[Text]" custT="1"/>
      <dgm:spPr/>
      <dgm:t>
        <a:bodyPr/>
        <a:lstStyle/>
        <a:p>
          <a:r>
            <a:rPr lang="en-US" sz="1800" b="0" dirty="0">
              <a:solidFill>
                <a:schemeClr val="accent4">
                  <a:lumMod val="75000"/>
                </a:schemeClr>
              </a:solidFill>
            </a:rPr>
            <a:t>Implementation of recommendations of 2019 ORF Report</a:t>
          </a:r>
          <a:endParaRPr lang="en-ZA" sz="1800" dirty="0">
            <a:solidFill>
              <a:schemeClr val="accent4">
                <a:lumMod val="75000"/>
              </a:schemeClr>
            </a:solidFill>
          </a:endParaRPr>
        </a:p>
      </dgm:t>
    </dgm:pt>
    <dgm:pt modelId="{3E5B1753-DBBD-4CC9-B2DA-1EF8637C4161}" type="parTrans" cxnId="{385082FC-6EC0-41FB-B9F5-C49F42E8774F}">
      <dgm:prSet/>
      <dgm:spPr/>
      <dgm:t>
        <a:bodyPr/>
        <a:lstStyle/>
        <a:p>
          <a:endParaRPr lang="en-ZA"/>
        </a:p>
      </dgm:t>
    </dgm:pt>
    <dgm:pt modelId="{BA6BF3C8-2641-4BB9-8289-C669E93A43E4}" type="sibTrans" cxnId="{385082FC-6EC0-41FB-B9F5-C49F42E8774F}">
      <dgm:prSet/>
      <dgm:spPr/>
      <dgm:t>
        <a:bodyPr/>
        <a:lstStyle/>
        <a:p>
          <a:endParaRPr lang="en-ZA"/>
        </a:p>
      </dgm:t>
    </dgm:pt>
    <dgm:pt modelId="{7EBC39E0-5CB0-4AC4-B91D-67ED74427A47}">
      <dgm:prSet phldrT="[Text]" custT="1"/>
      <dgm:spPr/>
      <dgm:t>
        <a:bodyPr/>
        <a:lstStyle/>
        <a:p>
          <a:endParaRPr lang="en-ZA" sz="1800" dirty="0">
            <a:solidFill>
              <a:schemeClr val="accent4">
                <a:lumMod val="75000"/>
              </a:schemeClr>
            </a:solidFill>
          </a:endParaRPr>
        </a:p>
      </dgm:t>
    </dgm:pt>
    <dgm:pt modelId="{B3AFC77A-3A1D-42AD-B970-4C2D5027F48C}" type="parTrans" cxnId="{06377176-D374-467F-9DDB-76E107825978}">
      <dgm:prSet/>
      <dgm:spPr/>
      <dgm:t>
        <a:bodyPr/>
        <a:lstStyle/>
        <a:p>
          <a:endParaRPr lang="en-ZA"/>
        </a:p>
      </dgm:t>
    </dgm:pt>
    <dgm:pt modelId="{3BA3D451-F1C1-4F39-BF40-E9DFD1DC160E}" type="sibTrans" cxnId="{06377176-D374-467F-9DDB-76E107825978}">
      <dgm:prSet/>
      <dgm:spPr/>
      <dgm:t>
        <a:bodyPr/>
        <a:lstStyle/>
        <a:p>
          <a:endParaRPr lang="en-ZA"/>
        </a:p>
      </dgm:t>
    </dgm:pt>
    <dgm:pt modelId="{C9446701-C37F-46C8-A6C1-393B3DA46392}">
      <dgm:prSet phldrT="[Text]" custT="1"/>
      <dgm:spPr/>
      <dgm:t>
        <a:bodyPr/>
        <a:lstStyle/>
        <a:p>
          <a:endParaRPr lang="en-ZA" sz="1800" dirty="0">
            <a:solidFill>
              <a:schemeClr val="accent4">
                <a:lumMod val="75000"/>
              </a:schemeClr>
            </a:solidFill>
          </a:endParaRPr>
        </a:p>
      </dgm:t>
    </dgm:pt>
    <dgm:pt modelId="{58F00B66-3469-4D1A-8A0F-1EEB6F436632}" type="parTrans" cxnId="{4F93FB28-1AB4-4017-81ED-8B8715B6AE71}">
      <dgm:prSet/>
      <dgm:spPr/>
      <dgm:t>
        <a:bodyPr/>
        <a:lstStyle/>
        <a:p>
          <a:endParaRPr lang="en-ZA"/>
        </a:p>
      </dgm:t>
    </dgm:pt>
    <dgm:pt modelId="{EFBD2804-9C7B-4C33-90B8-B45D97455DEA}" type="sibTrans" cxnId="{4F93FB28-1AB4-4017-81ED-8B8715B6AE71}">
      <dgm:prSet/>
      <dgm:spPr/>
      <dgm:t>
        <a:bodyPr/>
        <a:lstStyle/>
        <a:p>
          <a:endParaRPr lang="en-ZA"/>
        </a:p>
      </dgm:t>
    </dgm:pt>
    <dgm:pt modelId="{D7F0CCAA-FB08-48D7-8400-5E04F8E71DD9}">
      <dgm:prSet phldrT="[Text]" custT="1"/>
      <dgm:spPr/>
      <dgm:t>
        <a:bodyPr/>
        <a:lstStyle/>
        <a:p>
          <a:endParaRPr lang="en-ZA" sz="1800" dirty="0">
            <a:solidFill>
              <a:schemeClr val="accent4">
                <a:lumMod val="75000"/>
              </a:schemeClr>
            </a:solidFill>
          </a:endParaRPr>
        </a:p>
      </dgm:t>
    </dgm:pt>
    <dgm:pt modelId="{4575496D-4156-41BA-97D2-FAD08A2C469A}" type="parTrans" cxnId="{F3F9D0FD-6281-4541-83A1-6FB05A821DBB}">
      <dgm:prSet/>
      <dgm:spPr/>
      <dgm:t>
        <a:bodyPr/>
        <a:lstStyle/>
        <a:p>
          <a:endParaRPr lang="en-ZA"/>
        </a:p>
      </dgm:t>
    </dgm:pt>
    <dgm:pt modelId="{B974A350-9870-4A6E-9ABA-9E55AB0E92DB}" type="sibTrans" cxnId="{F3F9D0FD-6281-4541-83A1-6FB05A821DBB}">
      <dgm:prSet/>
      <dgm:spPr/>
      <dgm:t>
        <a:bodyPr/>
        <a:lstStyle/>
        <a:p>
          <a:endParaRPr lang="en-ZA"/>
        </a:p>
      </dgm:t>
    </dgm:pt>
    <dgm:pt modelId="{8CCFDC7E-6412-40F1-80E6-18E483BA13E3}">
      <dgm:prSet phldrT="[Text]" custT="1"/>
      <dgm:spPr/>
      <dgm:t>
        <a:bodyPr/>
        <a:lstStyle/>
        <a:p>
          <a:endParaRPr lang="en-ZA" sz="1800" dirty="0">
            <a:solidFill>
              <a:schemeClr val="accent1"/>
            </a:solidFill>
          </a:endParaRPr>
        </a:p>
      </dgm:t>
    </dgm:pt>
    <dgm:pt modelId="{692A3988-B5F0-4822-9A7D-F87BFAB0DC72}" type="parTrans" cxnId="{8D6E2DDD-897E-4FE5-8FBB-0E7E36BDA1B0}">
      <dgm:prSet/>
      <dgm:spPr/>
      <dgm:t>
        <a:bodyPr/>
        <a:lstStyle/>
        <a:p>
          <a:endParaRPr lang="en-ZA"/>
        </a:p>
      </dgm:t>
    </dgm:pt>
    <dgm:pt modelId="{0717977F-6688-4DCB-AC4A-4118E6B907D2}" type="sibTrans" cxnId="{8D6E2DDD-897E-4FE5-8FBB-0E7E36BDA1B0}">
      <dgm:prSet/>
      <dgm:spPr/>
      <dgm:t>
        <a:bodyPr/>
        <a:lstStyle/>
        <a:p>
          <a:endParaRPr lang="en-ZA"/>
        </a:p>
      </dgm:t>
    </dgm:pt>
    <dgm:pt modelId="{BF426406-80F3-4246-BCEE-24E0165E3C59}" type="pres">
      <dgm:prSet presAssocID="{E81E8BB5-E9EC-436D-BA14-32C1BCEEFEC7}" presName="linearFlow" presStyleCnt="0">
        <dgm:presLayoutVars>
          <dgm:dir/>
          <dgm:animLvl val="lvl"/>
          <dgm:resizeHandles val="exact"/>
        </dgm:presLayoutVars>
      </dgm:prSet>
      <dgm:spPr/>
    </dgm:pt>
    <dgm:pt modelId="{11140CEF-8403-4971-A204-21CC67F15D05}" type="pres">
      <dgm:prSet presAssocID="{E882E58F-6015-4527-9554-47EF19C5CA80}" presName="composite" presStyleCnt="0"/>
      <dgm:spPr/>
    </dgm:pt>
    <dgm:pt modelId="{386AEB95-E214-42C6-B40B-880278A1B9CD}" type="pres">
      <dgm:prSet presAssocID="{E882E58F-6015-4527-9554-47EF19C5CA80}" presName="parentText" presStyleLbl="alignNode1" presStyleIdx="0" presStyleCnt="3">
        <dgm:presLayoutVars>
          <dgm:chMax val="1"/>
          <dgm:bulletEnabled val="1"/>
        </dgm:presLayoutVars>
      </dgm:prSet>
      <dgm:spPr/>
    </dgm:pt>
    <dgm:pt modelId="{F8F4A55E-CC8E-4EE0-80CC-2D6229073147}" type="pres">
      <dgm:prSet presAssocID="{E882E58F-6015-4527-9554-47EF19C5CA80}" presName="descendantText" presStyleLbl="alignAcc1" presStyleIdx="0" presStyleCnt="3" custScaleY="116493" custLinFactNeighborX="-7" custLinFactNeighborY="10146">
        <dgm:presLayoutVars>
          <dgm:bulletEnabled val="1"/>
        </dgm:presLayoutVars>
      </dgm:prSet>
      <dgm:spPr/>
    </dgm:pt>
    <dgm:pt modelId="{C4F696D2-FE76-4169-BB89-E318D1F52FE4}" type="pres">
      <dgm:prSet presAssocID="{F5957EE8-5B97-4C7F-A618-E52DE5D3382D}" presName="sp" presStyleCnt="0"/>
      <dgm:spPr/>
    </dgm:pt>
    <dgm:pt modelId="{D0CAE986-EDF2-4876-AAE2-8511CB19DE34}" type="pres">
      <dgm:prSet presAssocID="{6BD3F197-6254-461B-8C25-EEC7B5620FED}" presName="composite" presStyleCnt="0"/>
      <dgm:spPr/>
    </dgm:pt>
    <dgm:pt modelId="{478DCBB7-5803-4D16-98DD-BD85ACFEA9A5}" type="pres">
      <dgm:prSet presAssocID="{6BD3F197-6254-461B-8C25-EEC7B5620FED}" presName="parentText" presStyleLbl="alignNode1" presStyleIdx="1" presStyleCnt="3">
        <dgm:presLayoutVars>
          <dgm:chMax val="1"/>
          <dgm:bulletEnabled val="1"/>
        </dgm:presLayoutVars>
      </dgm:prSet>
      <dgm:spPr/>
    </dgm:pt>
    <dgm:pt modelId="{4C9029D7-97FC-4493-B375-726E088656FB}" type="pres">
      <dgm:prSet presAssocID="{6BD3F197-6254-461B-8C25-EEC7B5620FED}" presName="descendantText" presStyleLbl="alignAcc1" presStyleIdx="1" presStyleCnt="3">
        <dgm:presLayoutVars>
          <dgm:bulletEnabled val="1"/>
        </dgm:presLayoutVars>
      </dgm:prSet>
      <dgm:spPr/>
    </dgm:pt>
    <dgm:pt modelId="{7E402875-3C9C-43C0-ABBA-D34CCE415DC9}" type="pres">
      <dgm:prSet presAssocID="{DD8438DD-DC02-476C-BD4D-D899F1816C38}" presName="sp" presStyleCnt="0"/>
      <dgm:spPr/>
    </dgm:pt>
    <dgm:pt modelId="{9CE3701D-7F4B-4758-8B56-9F828A612F0E}" type="pres">
      <dgm:prSet presAssocID="{9E11ED9C-63B6-4B25-A7BB-EB4F5F403B65}" presName="composite" presStyleCnt="0"/>
      <dgm:spPr/>
    </dgm:pt>
    <dgm:pt modelId="{B9D963DA-2A61-4229-9EE4-5B888E7210D1}" type="pres">
      <dgm:prSet presAssocID="{9E11ED9C-63B6-4B25-A7BB-EB4F5F403B65}" presName="parentText" presStyleLbl="alignNode1" presStyleIdx="2" presStyleCnt="3">
        <dgm:presLayoutVars>
          <dgm:chMax val="1"/>
          <dgm:bulletEnabled val="1"/>
        </dgm:presLayoutVars>
      </dgm:prSet>
      <dgm:spPr/>
    </dgm:pt>
    <dgm:pt modelId="{ACECBA10-94D7-4F0C-9F27-DE70CE999558}" type="pres">
      <dgm:prSet presAssocID="{9E11ED9C-63B6-4B25-A7BB-EB4F5F403B65}" presName="descendantText" presStyleLbl="alignAcc1" presStyleIdx="2" presStyleCnt="3" custLinFactNeighborY="0">
        <dgm:presLayoutVars>
          <dgm:bulletEnabled val="1"/>
        </dgm:presLayoutVars>
      </dgm:prSet>
      <dgm:spPr/>
    </dgm:pt>
  </dgm:ptLst>
  <dgm:cxnLst>
    <dgm:cxn modelId="{8DFF2700-84C2-4E09-BBA7-26C768AA6051}" type="presOf" srcId="{6BD3F197-6254-461B-8C25-EEC7B5620FED}" destId="{478DCBB7-5803-4D16-98DD-BD85ACFEA9A5}" srcOrd="0" destOrd="0" presId="urn:microsoft.com/office/officeart/2005/8/layout/chevron2"/>
    <dgm:cxn modelId="{AAE64A0D-0B64-4975-8D70-48BCA2D2CDE9}" type="presOf" srcId="{E81E8BB5-E9EC-436D-BA14-32C1BCEEFEC7}" destId="{BF426406-80F3-4246-BCEE-24E0165E3C59}" srcOrd="0" destOrd="0" presId="urn:microsoft.com/office/officeart/2005/8/layout/chevron2"/>
    <dgm:cxn modelId="{4D74791E-C87E-4589-987A-D84CB89D1A94}" type="presOf" srcId="{C9446701-C37F-46C8-A6C1-393B3DA46392}" destId="{F8F4A55E-CC8E-4EE0-80CC-2D6229073147}" srcOrd="0" destOrd="0" presId="urn:microsoft.com/office/officeart/2005/8/layout/chevron2"/>
    <dgm:cxn modelId="{87098D23-8C52-4029-89E2-4E477C9AD551}" type="presOf" srcId="{B2EA5786-5479-4848-9155-6391398F7D8E}" destId="{F8F4A55E-CC8E-4EE0-80CC-2D6229073147}" srcOrd="0" destOrd="3" presId="urn:microsoft.com/office/officeart/2005/8/layout/chevron2"/>
    <dgm:cxn modelId="{4F93FB28-1AB4-4017-81ED-8B8715B6AE71}" srcId="{E882E58F-6015-4527-9554-47EF19C5CA80}" destId="{C9446701-C37F-46C8-A6C1-393B3DA46392}" srcOrd="0" destOrd="0" parTransId="{58F00B66-3469-4D1A-8A0F-1EEB6F436632}" sibTransId="{EFBD2804-9C7B-4C33-90B8-B45D97455DEA}"/>
    <dgm:cxn modelId="{53048940-483F-485C-83C3-5426C16F83CA}" srcId="{9E11ED9C-63B6-4B25-A7BB-EB4F5F403B65}" destId="{804DBE37-F55C-4F14-9B97-194D674630C4}" srcOrd="1" destOrd="0" parTransId="{B4EF4B5F-5416-4E02-BED2-A6F04F2A12B7}" sibTransId="{F42383FB-7823-4851-84F9-26010A0825EE}"/>
    <dgm:cxn modelId="{BA5F8244-2153-451A-ADA0-14347B648AB1}" type="presOf" srcId="{E882E58F-6015-4527-9554-47EF19C5CA80}" destId="{386AEB95-E214-42C6-B40B-880278A1B9CD}" srcOrd="0" destOrd="0" presId="urn:microsoft.com/office/officeart/2005/8/layout/chevron2"/>
    <dgm:cxn modelId="{81E69F45-3F15-4E2E-8B86-AD803604ABBF}" srcId="{E882E58F-6015-4527-9554-47EF19C5CA80}" destId="{B2EA5786-5479-4848-9155-6391398F7D8E}" srcOrd="3" destOrd="0" parTransId="{7FE78744-DDC3-43C9-81BE-7B178CDE915B}" sibTransId="{FBC3886A-0326-4506-8316-8367C3B75FF3}"/>
    <dgm:cxn modelId="{8FAEC466-95D8-4E05-8A87-E311417424F1}" srcId="{9E11ED9C-63B6-4B25-A7BB-EB4F5F403B65}" destId="{6D0EC089-8C31-4CB1-8914-7944EC64A7B0}" srcOrd="0" destOrd="0" parTransId="{A5FD72FD-329F-4CC1-B442-57DD0282AF06}" sibTransId="{E8247CAC-033D-4C88-8DFA-7E2CC1B2F4D5}"/>
    <dgm:cxn modelId="{74375667-545F-44F3-89BD-8874F04CD78A}" srcId="{E81E8BB5-E9EC-436D-BA14-32C1BCEEFEC7}" destId="{6BD3F197-6254-461B-8C25-EEC7B5620FED}" srcOrd="1" destOrd="0" parTransId="{BE682063-4A87-41B8-A9A0-EFDBE3D1E622}" sibTransId="{DD8438DD-DC02-476C-BD4D-D899F1816C38}"/>
    <dgm:cxn modelId="{8A7FF96C-33B4-45FC-8117-0D3C14347CF0}" type="presOf" srcId="{E2468DE5-EF67-4CD1-B7FD-B34D5FFB46AE}" destId="{4C9029D7-97FC-4493-B375-726E088656FB}" srcOrd="0" destOrd="2" presId="urn:microsoft.com/office/officeart/2005/8/layout/chevron2"/>
    <dgm:cxn modelId="{4F980D4D-1B1A-41EB-96A2-0B358A809D77}" srcId="{E81E8BB5-E9EC-436D-BA14-32C1BCEEFEC7}" destId="{E882E58F-6015-4527-9554-47EF19C5CA80}" srcOrd="0" destOrd="0" parTransId="{16EE8564-E9CD-4D4B-9BD2-18D9F39F1B87}" sibTransId="{F5957EE8-5B97-4C7F-A618-E52DE5D3382D}"/>
    <dgm:cxn modelId="{4F4B6C6D-79F6-43B7-BE02-561304663E2D}" type="presOf" srcId="{6D0EC089-8C31-4CB1-8914-7944EC64A7B0}" destId="{ACECBA10-94D7-4F0C-9F27-DE70CE999558}" srcOrd="0" destOrd="0" presId="urn:microsoft.com/office/officeart/2005/8/layout/chevron2"/>
    <dgm:cxn modelId="{8FBF6E71-DD43-46DF-A02F-1699691A2A09}" type="presOf" srcId="{D7F0CCAA-FB08-48D7-8400-5E04F8E71DD9}" destId="{F8F4A55E-CC8E-4EE0-80CC-2D6229073147}" srcOrd="0" destOrd="1" presId="urn:microsoft.com/office/officeart/2005/8/layout/chevron2"/>
    <dgm:cxn modelId="{E178DA52-DFB6-4D00-9587-958E7F706525}" srcId="{E882E58F-6015-4527-9554-47EF19C5CA80}" destId="{39C22619-2415-43E9-AB40-DA3CB18B1EF1}" srcOrd="2" destOrd="0" parTransId="{10543F5F-B4DF-4BCB-BE4D-76603DFE2AEF}" sibTransId="{4BC37C6A-A916-473E-86EB-0F4E61C2B12C}"/>
    <dgm:cxn modelId="{06377176-D374-467F-9DDB-76E107825978}" srcId="{E882E58F-6015-4527-9554-47EF19C5CA80}" destId="{7EBC39E0-5CB0-4AC4-B91D-67ED74427A47}" srcOrd="5" destOrd="0" parTransId="{B3AFC77A-3A1D-42AD-B970-4C2D5027F48C}" sibTransId="{3BA3D451-F1C1-4F39-BF40-E9DFD1DC160E}"/>
    <dgm:cxn modelId="{E4E86A57-4469-4194-9BEF-03E54077175A}" type="presOf" srcId="{7EBC39E0-5CB0-4AC4-B91D-67ED74427A47}" destId="{F8F4A55E-CC8E-4EE0-80CC-2D6229073147}" srcOrd="0" destOrd="5" presId="urn:microsoft.com/office/officeart/2005/8/layout/chevron2"/>
    <dgm:cxn modelId="{2DE4547C-E8A0-4965-BEB6-60137D582C99}" srcId="{E81E8BB5-E9EC-436D-BA14-32C1BCEEFEC7}" destId="{9E11ED9C-63B6-4B25-A7BB-EB4F5F403B65}" srcOrd="2" destOrd="0" parTransId="{54B3CAC0-629E-48BA-819F-47F102F48BC4}" sibTransId="{F66DD55B-10A2-4071-B6A9-3000B74BBFB0}"/>
    <dgm:cxn modelId="{1C9A69A2-F258-42B2-9B37-0FE76458C50F}" type="presOf" srcId="{47206BAD-D4E9-4DEE-8407-BE4463756176}" destId="{F8F4A55E-CC8E-4EE0-80CC-2D6229073147}" srcOrd="0" destOrd="4" presId="urn:microsoft.com/office/officeart/2005/8/layout/chevron2"/>
    <dgm:cxn modelId="{6803B1A2-7B49-4392-83E5-5F19F782BB55}" type="presOf" srcId="{9E11ED9C-63B6-4B25-A7BB-EB4F5F403B65}" destId="{B9D963DA-2A61-4229-9EE4-5B888E7210D1}" srcOrd="0" destOrd="0" presId="urn:microsoft.com/office/officeart/2005/8/layout/chevron2"/>
    <dgm:cxn modelId="{7FE56EA3-9732-4C23-95BF-B55BDAE10C38}" type="presOf" srcId="{804DBE37-F55C-4F14-9B97-194D674630C4}" destId="{ACECBA10-94D7-4F0C-9F27-DE70CE999558}" srcOrd="0" destOrd="1" presId="urn:microsoft.com/office/officeart/2005/8/layout/chevron2"/>
    <dgm:cxn modelId="{294098A4-B463-4B20-B0D4-69C0E747FF65}" type="presOf" srcId="{DC47BDCF-C899-42DB-89CE-69572FE8ABD9}" destId="{4C9029D7-97FC-4493-B375-726E088656FB}" srcOrd="0" destOrd="0" presId="urn:microsoft.com/office/officeart/2005/8/layout/chevron2"/>
    <dgm:cxn modelId="{C6EED7A9-D5FC-4E60-AEE5-2EDCD1B74285}" type="presOf" srcId="{39C22619-2415-43E9-AB40-DA3CB18B1EF1}" destId="{F8F4A55E-CC8E-4EE0-80CC-2D6229073147}" srcOrd="0" destOrd="2" presId="urn:microsoft.com/office/officeart/2005/8/layout/chevron2"/>
    <dgm:cxn modelId="{36CBC3AA-8D22-4D03-B747-745C4AA7969B}" type="presOf" srcId="{8CCFDC7E-6412-40F1-80E6-18E483BA13E3}" destId="{ACECBA10-94D7-4F0C-9F27-DE70CE999558}" srcOrd="0" destOrd="2" presId="urn:microsoft.com/office/officeart/2005/8/layout/chevron2"/>
    <dgm:cxn modelId="{5BF3ECAC-6BBB-4C36-B3EA-ABB67847C384}" srcId="{6BD3F197-6254-461B-8C25-EEC7B5620FED}" destId="{DC47BDCF-C899-42DB-89CE-69572FE8ABD9}" srcOrd="0" destOrd="0" parTransId="{8751EA47-BBB2-48C3-8916-600CE370B99C}" sibTransId="{B3D65763-E6C4-45D5-84A8-FC7573805242}"/>
    <dgm:cxn modelId="{BFD61CB9-5516-440A-9F0E-451E5DED9E48}" srcId="{6BD3F197-6254-461B-8C25-EEC7B5620FED}" destId="{E2468DE5-EF67-4CD1-B7FD-B34D5FFB46AE}" srcOrd="2" destOrd="0" parTransId="{ED226E78-63B7-4618-987A-0DA20EA7FD42}" sibTransId="{5E0D9AE4-2EA6-48AD-85FB-0DB472F1C0A5}"/>
    <dgm:cxn modelId="{7E8C85C0-F7B7-41A8-ABDA-B7356AA053E7}" srcId="{6BD3F197-6254-461B-8C25-EEC7B5620FED}" destId="{D539C59C-45F2-4E11-A9AF-CE3309345F46}" srcOrd="1" destOrd="0" parTransId="{A0B00319-EFF6-4B32-B778-2C4FE57ADFA9}" sibTransId="{CEAF5876-0D09-426E-B6A9-DEBFAD785B65}"/>
    <dgm:cxn modelId="{F3516DC1-9CF3-475F-8B7B-6F56C899C7FC}" type="presOf" srcId="{D0720368-E03C-4323-91BF-A476F0C87829}" destId="{F8F4A55E-CC8E-4EE0-80CC-2D6229073147}" srcOrd="0" destOrd="6" presId="urn:microsoft.com/office/officeart/2005/8/layout/chevron2"/>
    <dgm:cxn modelId="{EACFFCC3-C773-45E1-8611-E626E9517D0D}" srcId="{E882E58F-6015-4527-9554-47EF19C5CA80}" destId="{D0720368-E03C-4323-91BF-A476F0C87829}" srcOrd="6" destOrd="0" parTransId="{86DF83EC-ED50-4832-A57D-DC66A56292E2}" sibTransId="{079A70C8-DFB2-4134-B574-1E80F96AD799}"/>
    <dgm:cxn modelId="{8D6E2DDD-897E-4FE5-8FBB-0E7E36BDA1B0}" srcId="{9E11ED9C-63B6-4B25-A7BB-EB4F5F403B65}" destId="{8CCFDC7E-6412-40F1-80E6-18E483BA13E3}" srcOrd="2" destOrd="0" parTransId="{692A3988-B5F0-4822-9A7D-F87BFAB0DC72}" sibTransId="{0717977F-6688-4DCB-AC4A-4118E6B907D2}"/>
    <dgm:cxn modelId="{3F11F1EF-2149-4B34-B025-B73BABA414E0}" type="presOf" srcId="{D539C59C-45F2-4E11-A9AF-CE3309345F46}" destId="{4C9029D7-97FC-4493-B375-726E088656FB}" srcOrd="0" destOrd="1" presId="urn:microsoft.com/office/officeart/2005/8/layout/chevron2"/>
    <dgm:cxn modelId="{385082FC-6EC0-41FB-B9F5-C49F42E8774F}" srcId="{E882E58F-6015-4527-9554-47EF19C5CA80}" destId="{47206BAD-D4E9-4DEE-8407-BE4463756176}" srcOrd="4" destOrd="0" parTransId="{3E5B1753-DBBD-4CC9-B2DA-1EF8637C4161}" sibTransId="{BA6BF3C8-2641-4BB9-8289-C669E93A43E4}"/>
    <dgm:cxn modelId="{F3F9D0FD-6281-4541-83A1-6FB05A821DBB}" srcId="{E882E58F-6015-4527-9554-47EF19C5CA80}" destId="{D7F0CCAA-FB08-48D7-8400-5E04F8E71DD9}" srcOrd="1" destOrd="0" parTransId="{4575496D-4156-41BA-97D2-FAD08A2C469A}" sibTransId="{B974A350-9870-4A6E-9ABA-9E55AB0E92DB}"/>
    <dgm:cxn modelId="{682E0EEB-7DEA-4D81-A1EF-578440185F83}" type="presParOf" srcId="{BF426406-80F3-4246-BCEE-24E0165E3C59}" destId="{11140CEF-8403-4971-A204-21CC67F15D05}" srcOrd="0" destOrd="0" presId="urn:microsoft.com/office/officeart/2005/8/layout/chevron2"/>
    <dgm:cxn modelId="{ED2AE0F3-0301-4E27-B06A-D882447D420A}" type="presParOf" srcId="{11140CEF-8403-4971-A204-21CC67F15D05}" destId="{386AEB95-E214-42C6-B40B-880278A1B9CD}" srcOrd="0" destOrd="0" presId="urn:microsoft.com/office/officeart/2005/8/layout/chevron2"/>
    <dgm:cxn modelId="{4ACC34D9-6C01-4DED-8AFB-F64FD5D1708D}" type="presParOf" srcId="{11140CEF-8403-4971-A204-21CC67F15D05}" destId="{F8F4A55E-CC8E-4EE0-80CC-2D6229073147}" srcOrd="1" destOrd="0" presId="urn:microsoft.com/office/officeart/2005/8/layout/chevron2"/>
    <dgm:cxn modelId="{59CD3834-2ECD-4E95-B253-D5B72F6C2B04}" type="presParOf" srcId="{BF426406-80F3-4246-BCEE-24E0165E3C59}" destId="{C4F696D2-FE76-4169-BB89-E318D1F52FE4}" srcOrd="1" destOrd="0" presId="urn:microsoft.com/office/officeart/2005/8/layout/chevron2"/>
    <dgm:cxn modelId="{CB571C3A-BDB4-472B-ABE7-D3F5D3EC2C77}" type="presParOf" srcId="{BF426406-80F3-4246-BCEE-24E0165E3C59}" destId="{D0CAE986-EDF2-4876-AAE2-8511CB19DE34}" srcOrd="2" destOrd="0" presId="urn:microsoft.com/office/officeart/2005/8/layout/chevron2"/>
    <dgm:cxn modelId="{2BB32034-6A6B-43D5-91FD-9061FD041BCE}" type="presParOf" srcId="{D0CAE986-EDF2-4876-AAE2-8511CB19DE34}" destId="{478DCBB7-5803-4D16-98DD-BD85ACFEA9A5}" srcOrd="0" destOrd="0" presId="urn:microsoft.com/office/officeart/2005/8/layout/chevron2"/>
    <dgm:cxn modelId="{1A12B8D2-EEE2-44D8-84B0-07BF2E9A1089}" type="presParOf" srcId="{D0CAE986-EDF2-4876-AAE2-8511CB19DE34}" destId="{4C9029D7-97FC-4493-B375-726E088656FB}" srcOrd="1" destOrd="0" presId="urn:microsoft.com/office/officeart/2005/8/layout/chevron2"/>
    <dgm:cxn modelId="{58B4380C-F85C-4B73-9E9D-4F0D45B5A091}" type="presParOf" srcId="{BF426406-80F3-4246-BCEE-24E0165E3C59}" destId="{7E402875-3C9C-43C0-ABBA-D34CCE415DC9}" srcOrd="3" destOrd="0" presId="urn:microsoft.com/office/officeart/2005/8/layout/chevron2"/>
    <dgm:cxn modelId="{6FB0DFFD-F8E5-476F-8CA5-894D7564C7A9}" type="presParOf" srcId="{BF426406-80F3-4246-BCEE-24E0165E3C59}" destId="{9CE3701D-7F4B-4758-8B56-9F828A612F0E}" srcOrd="4" destOrd="0" presId="urn:microsoft.com/office/officeart/2005/8/layout/chevron2"/>
    <dgm:cxn modelId="{662E8CA6-A0B3-4CD3-8B2A-531186FED2BC}" type="presParOf" srcId="{9CE3701D-7F4B-4758-8B56-9F828A612F0E}" destId="{B9D963DA-2A61-4229-9EE4-5B888E7210D1}" srcOrd="0" destOrd="0" presId="urn:microsoft.com/office/officeart/2005/8/layout/chevron2"/>
    <dgm:cxn modelId="{E619CE23-001C-4670-8672-309EA79DAD38}" type="presParOf" srcId="{9CE3701D-7F4B-4758-8B56-9F828A612F0E}" destId="{ACECBA10-94D7-4F0C-9F27-DE70CE99955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7CFC396-4A31-4D77-843D-1D1150DD80D5}"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229C1B2F-0744-44A0-B934-23A25FC06943}">
      <dgm:prSet phldrT="[Text]" custT="1"/>
      <dgm:spPr/>
      <dgm:t>
        <a:bodyPr/>
        <a:lstStyle/>
        <a:p>
          <a:r>
            <a:rPr lang="en-US" sz="1400" b="1" dirty="0">
              <a:solidFill>
                <a:srgbClr val="FFFF00"/>
              </a:solidFill>
            </a:rPr>
            <a:t>Gauteng online</a:t>
          </a:r>
        </a:p>
      </dgm:t>
    </dgm:pt>
    <dgm:pt modelId="{C10F98F0-5A56-4CC8-8880-81B5929E1483}" type="parTrans" cxnId="{D70FF14F-89A8-4BB3-AFB7-72A285D570FF}">
      <dgm:prSet/>
      <dgm:spPr/>
      <dgm:t>
        <a:bodyPr/>
        <a:lstStyle/>
        <a:p>
          <a:endParaRPr lang="en-US"/>
        </a:p>
      </dgm:t>
    </dgm:pt>
    <dgm:pt modelId="{02431535-F7B4-476B-A8E8-A2B1F8CDDC64}" type="sibTrans" cxnId="{D70FF14F-89A8-4BB3-AFB7-72A285D570FF}">
      <dgm:prSet/>
      <dgm:spPr/>
      <dgm:t>
        <a:bodyPr/>
        <a:lstStyle/>
        <a:p>
          <a:endParaRPr lang="en-US"/>
        </a:p>
      </dgm:t>
    </dgm:pt>
    <dgm:pt modelId="{216F9BA4-AC44-4883-BF72-501E3ECB0884}">
      <dgm:prSet phldrT="[Text]"/>
      <dgm:spPr/>
      <dgm:t>
        <a:bodyPr/>
        <a:lstStyle/>
        <a:p>
          <a:r>
            <a:rPr lang="en-US" b="1" dirty="0"/>
            <a:t>1600 schools </a:t>
          </a:r>
          <a:r>
            <a:rPr lang="en-US" dirty="0"/>
            <a:t>benefited through the installation of computer laboratories between 2008 and 2013.</a:t>
          </a:r>
        </a:p>
      </dgm:t>
    </dgm:pt>
    <dgm:pt modelId="{DAAB7CB6-66AC-4786-B0C0-F8773348EB78}" type="parTrans" cxnId="{2F8C894D-6CBD-481E-940B-B68658769AB8}">
      <dgm:prSet/>
      <dgm:spPr/>
      <dgm:t>
        <a:bodyPr/>
        <a:lstStyle/>
        <a:p>
          <a:endParaRPr lang="en-US"/>
        </a:p>
      </dgm:t>
    </dgm:pt>
    <dgm:pt modelId="{D930E89F-D189-4CB8-AC45-E452FE26CFBE}" type="sibTrans" cxnId="{2F8C894D-6CBD-481E-940B-B68658769AB8}">
      <dgm:prSet/>
      <dgm:spPr/>
      <dgm:t>
        <a:bodyPr/>
        <a:lstStyle/>
        <a:p>
          <a:endParaRPr lang="en-US"/>
        </a:p>
      </dgm:t>
    </dgm:pt>
    <dgm:pt modelId="{7470E9EF-1A27-4CFE-A209-1EA2A0A785A0}">
      <dgm:prSet phldrT="[Text]" custT="1"/>
      <dgm:spPr/>
      <dgm:t>
        <a:bodyPr/>
        <a:lstStyle/>
        <a:p>
          <a:endParaRPr lang="en-US" sz="900" dirty="0"/>
        </a:p>
        <a:p>
          <a:r>
            <a:rPr lang="en-US" sz="1400" b="1" dirty="0">
              <a:solidFill>
                <a:srgbClr val="FFFF00"/>
              </a:solidFill>
            </a:rPr>
            <a:t>GBN</a:t>
          </a:r>
        </a:p>
      </dgm:t>
    </dgm:pt>
    <dgm:pt modelId="{7664AEAF-24D5-42CF-89A0-F6A151B9C9CE}" type="parTrans" cxnId="{741E1C13-70A8-4CF2-96BF-F4CB7C8CE806}">
      <dgm:prSet/>
      <dgm:spPr/>
      <dgm:t>
        <a:bodyPr/>
        <a:lstStyle/>
        <a:p>
          <a:endParaRPr lang="en-US"/>
        </a:p>
      </dgm:t>
    </dgm:pt>
    <dgm:pt modelId="{4F368245-D188-48B4-B74C-3F38066AA159}" type="sibTrans" cxnId="{741E1C13-70A8-4CF2-96BF-F4CB7C8CE806}">
      <dgm:prSet/>
      <dgm:spPr/>
      <dgm:t>
        <a:bodyPr/>
        <a:lstStyle/>
        <a:p>
          <a:endParaRPr lang="en-US"/>
        </a:p>
      </dgm:t>
    </dgm:pt>
    <dgm:pt modelId="{C7178F13-7C97-4475-974C-0C751ED026C1}">
      <dgm:prSet phldrT="[Text]" custT="1"/>
      <dgm:spPr/>
      <dgm:t>
        <a:bodyPr/>
        <a:lstStyle/>
        <a:p>
          <a:r>
            <a:rPr lang="en-US" sz="1400" b="1" dirty="0">
              <a:solidFill>
                <a:srgbClr val="FFFF00"/>
              </a:solidFill>
            </a:rPr>
            <a:t>E-Content</a:t>
          </a:r>
        </a:p>
      </dgm:t>
    </dgm:pt>
    <dgm:pt modelId="{44DF1E56-ACD5-4B03-A2BA-203BFF592691}" type="parTrans" cxnId="{1425457A-9623-4FDA-8B52-8FD100020E10}">
      <dgm:prSet/>
      <dgm:spPr/>
      <dgm:t>
        <a:bodyPr/>
        <a:lstStyle/>
        <a:p>
          <a:endParaRPr lang="en-US"/>
        </a:p>
      </dgm:t>
    </dgm:pt>
    <dgm:pt modelId="{CD45395E-883B-40E1-BD91-C828C2AB14B4}" type="sibTrans" cxnId="{1425457A-9623-4FDA-8B52-8FD100020E10}">
      <dgm:prSet/>
      <dgm:spPr/>
      <dgm:t>
        <a:bodyPr/>
        <a:lstStyle/>
        <a:p>
          <a:endParaRPr lang="en-US"/>
        </a:p>
      </dgm:t>
    </dgm:pt>
    <dgm:pt modelId="{463C2718-D7D0-4ED8-966F-43D0AA0994D1}">
      <dgm:prSet phldrT="[Text]" custT="1"/>
      <dgm:spPr/>
      <dgm:t>
        <a:bodyPr/>
        <a:lstStyle/>
        <a:p>
          <a:endParaRPr lang="en-US" sz="700" dirty="0"/>
        </a:p>
        <a:p>
          <a:endParaRPr lang="en-US" sz="700" dirty="0"/>
        </a:p>
        <a:p>
          <a:r>
            <a:rPr lang="en-US" sz="1400" b="0" dirty="0">
              <a:solidFill>
                <a:srgbClr val="FFFF00"/>
              </a:solidFill>
            </a:rPr>
            <a:t>Virtual Classroom </a:t>
          </a:r>
        </a:p>
        <a:p>
          <a:endParaRPr lang="en-US" sz="700" dirty="0"/>
        </a:p>
      </dgm:t>
    </dgm:pt>
    <dgm:pt modelId="{380E15D6-29ED-48BA-A831-D7A4362404E2}" type="parTrans" cxnId="{1228DB50-9AB1-4ADA-83ED-BA94E4F63B57}">
      <dgm:prSet/>
      <dgm:spPr/>
      <dgm:t>
        <a:bodyPr/>
        <a:lstStyle/>
        <a:p>
          <a:endParaRPr lang="en-US"/>
        </a:p>
      </dgm:t>
    </dgm:pt>
    <dgm:pt modelId="{71F3A504-E98F-4E0F-922F-E31D107F9888}" type="sibTrans" cxnId="{1228DB50-9AB1-4ADA-83ED-BA94E4F63B57}">
      <dgm:prSet/>
      <dgm:spPr/>
      <dgm:t>
        <a:bodyPr/>
        <a:lstStyle/>
        <a:p>
          <a:endParaRPr lang="en-US"/>
        </a:p>
      </dgm:t>
    </dgm:pt>
    <dgm:pt modelId="{48AA0496-6613-4168-97F2-F0934987D137}">
      <dgm:prSet phldrT="[Text]"/>
      <dgm:spPr/>
      <dgm:t>
        <a:bodyPr/>
        <a:lstStyle/>
        <a:p>
          <a:r>
            <a:rPr lang="en-US" b="1" dirty="0">
              <a:solidFill>
                <a:srgbClr val="FFFF00"/>
              </a:solidFill>
            </a:rPr>
            <a:t>Paperless Classroom</a:t>
          </a:r>
        </a:p>
      </dgm:t>
    </dgm:pt>
    <dgm:pt modelId="{6A34B865-A806-46ED-BE06-E8B3A5105AD0}" type="parTrans" cxnId="{5626145F-E538-431D-BB12-61E7B72323A1}">
      <dgm:prSet/>
      <dgm:spPr/>
      <dgm:t>
        <a:bodyPr/>
        <a:lstStyle/>
        <a:p>
          <a:endParaRPr lang="en-US"/>
        </a:p>
      </dgm:t>
    </dgm:pt>
    <dgm:pt modelId="{BF7F22C7-1216-4BBC-A5A2-3FD156203528}" type="sibTrans" cxnId="{5626145F-E538-431D-BB12-61E7B72323A1}">
      <dgm:prSet/>
      <dgm:spPr/>
      <dgm:t>
        <a:bodyPr/>
        <a:lstStyle/>
        <a:p>
          <a:endParaRPr lang="en-US"/>
        </a:p>
      </dgm:t>
    </dgm:pt>
    <dgm:pt modelId="{B226DDDB-0B68-4406-9EE9-1833F7AB4952}">
      <dgm:prSet phldrT="[Text]" custT="1"/>
      <dgm:spPr/>
      <dgm:t>
        <a:bodyPr/>
        <a:lstStyle/>
        <a:p>
          <a:r>
            <a:rPr lang="en-US" sz="1200" b="0" dirty="0">
              <a:solidFill>
                <a:srgbClr val="FFFF00"/>
              </a:solidFill>
            </a:rPr>
            <a:t>Broadcasting</a:t>
          </a:r>
        </a:p>
      </dgm:t>
    </dgm:pt>
    <dgm:pt modelId="{05F41C0D-E740-4761-883D-252137A40906}" type="parTrans" cxnId="{9F65B53B-7634-44A5-925C-8F0BDF9AFB02}">
      <dgm:prSet/>
      <dgm:spPr/>
      <dgm:t>
        <a:bodyPr/>
        <a:lstStyle/>
        <a:p>
          <a:endParaRPr lang="en-US"/>
        </a:p>
      </dgm:t>
    </dgm:pt>
    <dgm:pt modelId="{2ACF6CC7-11F0-4D5A-992A-17CBDE50C608}" type="sibTrans" cxnId="{9F65B53B-7634-44A5-925C-8F0BDF9AFB02}">
      <dgm:prSet/>
      <dgm:spPr/>
      <dgm:t>
        <a:bodyPr/>
        <a:lstStyle/>
        <a:p>
          <a:endParaRPr lang="en-US"/>
        </a:p>
      </dgm:t>
    </dgm:pt>
    <dgm:pt modelId="{A3B303CB-40C0-4B79-9837-CD454E0AE34B}">
      <dgm:prSet/>
      <dgm:spPr/>
      <dgm:t>
        <a:bodyPr/>
        <a:lstStyle/>
        <a:p>
          <a:r>
            <a:rPr lang="en-US" dirty="0"/>
            <a:t>The Gauteng Broadband Network has been installed in </a:t>
          </a:r>
          <a:r>
            <a:rPr lang="en-US" b="1" dirty="0"/>
            <a:t>all GDE offices </a:t>
          </a:r>
          <a:r>
            <a:rPr lang="en-US" dirty="0"/>
            <a:t>as well as </a:t>
          </a:r>
          <a:r>
            <a:rPr lang="en-US" b="1" dirty="0"/>
            <a:t>500 schools with GBN </a:t>
          </a:r>
          <a:r>
            <a:rPr lang="en-US" dirty="0"/>
            <a:t>Wide Area Network.</a:t>
          </a:r>
        </a:p>
      </dgm:t>
    </dgm:pt>
    <dgm:pt modelId="{A021EEF1-BCFF-4FAA-B85F-56A17FA49C09}" type="parTrans" cxnId="{1DC4F4F6-22B2-4AF2-AAAF-099637A5578E}">
      <dgm:prSet/>
      <dgm:spPr/>
      <dgm:t>
        <a:bodyPr/>
        <a:lstStyle/>
        <a:p>
          <a:endParaRPr lang="en-US"/>
        </a:p>
      </dgm:t>
    </dgm:pt>
    <dgm:pt modelId="{632B49D7-62A7-44A9-9340-819F6C2EF083}" type="sibTrans" cxnId="{1DC4F4F6-22B2-4AF2-AAAF-099637A5578E}">
      <dgm:prSet/>
      <dgm:spPr/>
      <dgm:t>
        <a:bodyPr/>
        <a:lstStyle/>
        <a:p>
          <a:endParaRPr lang="en-US"/>
        </a:p>
      </dgm:t>
    </dgm:pt>
    <dgm:pt modelId="{A3A28EA8-AD73-4081-BB02-D78486BAF88A}">
      <dgm:prSet/>
      <dgm:spPr/>
      <dgm:t>
        <a:bodyPr/>
        <a:lstStyle/>
        <a:p>
          <a:r>
            <a:rPr lang="en-US" dirty="0"/>
            <a:t>Over </a:t>
          </a:r>
          <a:r>
            <a:rPr lang="en-US" b="1" dirty="0"/>
            <a:t>476 ICT implementing schools </a:t>
          </a:r>
          <a:r>
            <a:rPr lang="en-US" dirty="0"/>
            <a:t>have ICT Equipment in classrooms pre- loaded with e-Books and GDE multimedia &amp; Interactive content. </a:t>
          </a:r>
        </a:p>
      </dgm:t>
    </dgm:pt>
    <dgm:pt modelId="{C4A9C327-4F42-4696-8AD4-32331EB16B78}" type="parTrans" cxnId="{6D3D2924-7320-4C8F-9DF5-3BD37C1D8429}">
      <dgm:prSet/>
      <dgm:spPr/>
      <dgm:t>
        <a:bodyPr/>
        <a:lstStyle/>
        <a:p>
          <a:endParaRPr lang="en-US"/>
        </a:p>
      </dgm:t>
    </dgm:pt>
    <dgm:pt modelId="{EC1D39D0-16A9-4C58-8B2E-CED60C82E44D}" type="sibTrans" cxnId="{6D3D2924-7320-4C8F-9DF5-3BD37C1D8429}">
      <dgm:prSet/>
      <dgm:spPr/>
      <dgm:t>
        <a:bodyPr/>
        <a:lstStyle/>
        <a:p>
          <a:endParaRPr lang="en-US"/>
        </a:p>
      </dgm:t>
    </dgm:pt>
    <dgm:pt modelId="{8475AADB-813A-4684-9FB1-0DB00EA3A3CE}">
      <dgm:prSet/>
      <dgm:spPr/>
      <dgm:t>
        <a:bodyPr/>
        <a:lstStyle/>
        <a:p>
          <a:r>
            <a:rPr lang="en-US" b="1" dirty="0"/>
            <a:t>3291 Teachers </a:t>
          </a:r>
          <a:r>
            <a:rPr lang="en-US" dirty="0"/>
            <a:t>have been re-skilled and trained on Digital Platforms, how to use available digital content resources, and on how to use Microsoft Teams to facilitate virtual and remote learning.</a:t>
          </a:r>
        </a:p>
      </dgm:t>
    </dgm:pt>
    <dgm:pt modelId="{4E398C29-D973-412A-A418-26EC4E6F964A}" type="parTrans" cxnId="{1EB40FFF-1886-4740-94FA-F16549E55C26}">
      <dgm:prSet/>
      <dgm:spPr/>
      <dgm:t>
        <a:bodyPr/>
        <a:lstStyle/>
        <a:p>
          <a:endParaRPr lang="en-US"/>
        </a:p>
      </dgm:t>
    </dgm:pt>
    <dgm:pt modelId="{DD05772B-B538-4C10-BE03-0C24B82098AA}" type="sibTrans" cxnId="{1EB40FFF-1886-4740-94FA-F16549E55C26}">
      <dgm:prSet/>
      <dgm:spPr/>
      <dgm:t>
        <a:bodyPr/>
        <a:lstStyle/>
        <a:p>
          <a:endParaRPr lang="en-US"/>
        </a:p>
      </dgm:t>
    </dgm:pt>
    <dgm:pt modelId="{9B20724B-C90C-4F80-93C4-A76249DDE784}">
      <dgm:prSet/>
      <dgm:spPr/>
      <dgm:t>
        <a:bodyPr/>
        <a:lstStyle/>
        <a:p>
          <a:r>
            <a:rPr lang="en-US" dirty="0"/>
            <a:t>The project has benefitted over </a:t>
          </a:r>
          <a:r>
            <a:rPr lang="en-US" b="1" dirty="0"/>
            <a:t>476 schools with Tech enabled resources</a:t>
          </a:r>
          <a:r>
            <a:rPr lang="en-US" dirty="0"/>
            <a:t> such as  LED boards, Micro servers, teacher laptops and tablet devices.</a:t>
          </a:r>
        </a:p>
      </dgm:t>
    </dgm:pt>
    <dgm:pt modelId="{07086AA8-0901-47D7-9E99-3010C46EAC41}" type="parTrans" cxnId="{56E5444B-2580-46E8-BC95-4D283744FC5C}">
      <dgm:prSet/>
      <dgm:spPr/>
      <dgm:t>
        <a:bodyPr/>
        <a:lstStyle/>
        <a:p>
          <a:endParaRPr lang="en-US"/>
        </a:p>
      </dgm:t>
    </dgm:pt>
    <dgm:pt modelId="{05F44B3C-A6BA-421E-9243-A22EBF1FC6A6}" type="sibTrans" cxnId="{56E5444B-2580-46E8-BC95-4D283744FC5C}">
      <dgm:prSet/>
      <dgm:spPr/>
      <dgm:t>
        <a:bodyPr/>
        <a:lstStyle/>
        <a:p>
          <a:endParaRPr lang="en-US"/>
        </a:p>
      </dgm:t>
    </dgm:pt>
    <dgm:pt modelId="{FFBED5D9-7A92-4AE7-ABEC-9AD14961465C}">
      <dgm:prSet/>
      <dgm:spPr/>
      <dgm:t>
        <a:bodyPr/>
        <a:lstStyle/>
        <a:p>
          <a:r>
            <a:rPr lang="en-US" dirty="0"/>
            <a:t>GDE and Sci-Bono </a:t>
          </a:r>
          <a:r>
            <a:rPr lang="en-US" b="1" dirty="0"/>
            <a:t>have partnered with SABC to broadcast lessons on radio and television</a:t>
          </a:r>
          <a:r>
            <a:rPr lang="en-US" dirty="0"/>
            <a:t>. Sci-Bono is working on setting up an internal Broadcasting station.</a:t>
          </a:r>
        </a:p>
      </dgm:t>
    </dgm:pt>
    <dgm:pt modelId="{9BA8AAA1-E3A9-48F5-A811-20F0390EE2B4}" type="parTrans" cxnId="{36C08DDA-7A5F-45B2-8F59-84E80DF8AC82}">
      <dgm:prSet/>
      <dgm:spPr/>
      <dgm:t>
        <a:bodyPr/>
        <a:lstStyle/>
        <a:p>
          <a:endParaRPr lang="en-US"/>
        </a:p>
      </dgm:t>
    </dgm:pt>
    <dgm:pt modelId="{FB10C408-2EC9-4774-B57F-B93D4AC3F25A}" type="sibTrans" cxnId="{36C08DDA-7A5F-45B2-8F59-84E80DF8AC82}">
      <dgm:prSet/>
      <dgm:spPr/>
      <dgm:t>
        <a:bodyPr/>
        <a:lstStyle/>
        <a:p>
          <a:endParaRPr lang="en-US"/>
        </a:p>
      </dgm:t>
    </dgm:pt>
    <dgm:pt modelId="{58E205C4-F66C-4F19-9E7E-71F76A80C366}" type="pres">
      <dgm:prSet presAssocID="{67CFC396-4A31-4D77-843D-1D1150DD80D5}" presName="linearFlow" presStyleCnt="0">
        <dgm:presLayoutVars>
          <dgm:dir/>
          <dgm:animLvl val="lvl"/>
          <dgm:resizeHandles val="exact"/>
        </dgm:presLayoutVars>
      </dgm:prSet>
      <dgm:spPr/>
    </dgm:pt>
    <dgm:pt modelId="{825B3CE9-38BA-4FDF-B1A4-80E6B53CCA62}" type="pres">
      <dgm:prSet presAssocID="{229C1B2F-0744-44A0-B934-23A25FC06943}" presName="composite" presStyleCnt="0"/>
      <dgm:spPr/>
    </dgm:pt>
    <dgm:pt modelId="{54A8C089-A0A9-4B56-B89D-C7D7E70855A2}" type="pres">
      <dgm:prSet presAssocID="{229C1B2F-0744-44A0-B934-23A25FC06943}" presName="parentText" presStyleLbl="alignNode1" presStyleIdx="0" presStyleCnt="6" custScaleX="174340" custLinFactNeighborY="7043">
        <dgm:presLayoutVars>
          <dgm:chMax val="1"/>
          <dgm:bulletEnabled val="1"/>
        </dgm:presLayoutVars>
      </dgm:prSet>
      <dgm:spPr/>
    </dgm:pt>
    <dgm:pt modelId="{BB531EFF-5126-49D6-BBCF-83C90E74C62D}" type="pres">
      <dgm:prSet presAssocID="{229C1B2F-0744-44A0-B934-23A25FC06943}" presName="descendantText" presStyleLbl="alignAcc1" presStyleIdx="0" presStyleCnt="6" custScaleX="77995" custLinFactNeighborX="-7406" custLinFactNeighborY="14712">
        <dgm:presLayoutVars>
          <dgm:bulletEnabled val="1"/>
        </dgm:presLayoutVars>
      </dgm:prSet>
      <dgm:spPr/>
    </dgm:pt>
    <dgm:pt modelId="{1D2B7226-4379-4A09-BCDC-B0402DD27DA9}" type="pres">
      <dgm:prSet presAssocID="{02431535-F7B4-476B-A8E8-A2B1F8CDDC64}" presName="sp" presStyleCnt="0"/>
      <dgm:spPr/>
    </dgm:pt>
    <dgm:pt modelId="{6223E918-176F-4E21-95C7-E9656843F057}" type="pres">
      <dgm:prSet presAssocID="{7470E9EF-1A27-4CFE-A209-1EA2A0A785A0}" presName="composite" presStyleCnt="0"/>
      <dgm:spPr/>
    </dgm:pt>
    <dgm:pt modelId="{BF5EEBD8-1D19-42D9-9670-7E9F13796010}" type="pres">
      <dgm:prSet presAssocID="{7470E9EF-1A27-4CFE-A209-1EA2A0A785A0}" presName="parentText" presStyleLbl="alignNode1" presStyleIdx="1" presStyleCnt="6" custScaleX="173484" custLinFactNeighborX="-20590" custLinFactNeighborY="0">
        <dgm:presLayoutVars>
          <dgm:chMax val="1"/>
          <dgm:bulletEnabled val="1"/>
        </dgm:presLayoutVars>
      </dgm:prSet>
      <dgm:spPr/>
    </dgm:pt>
    <dgm:pt modelId="{61C7DAB9-A9BD-4245-9A36-6C459550A4DD}" type="pres">
      <dgm:prSet presAssocID="{7470E9EF-1A27-4CFE-A209-1EA2A0A785A0}" presName="descendantText" presStyleLbl="alignAcc1" presStyleIdx="1" presStyleCnt="6" custScaleX="94738">
        <dgm:presLayoutVars>
          <dgm:bulletEnabled val="1"/>
        </dgm:presLayoutVars>
      </dgm:prSet>
      <dgm:spPr/>
    </dgm:pt>
    <dgm:pt modelId="{9DB1194D-442D-44E2-9DE6-A066D24BBC8B}" type="pres">
      <dgm:prSet presAssocID="{4F368245-D188-48B4-B74C-3F38066AA159}" presName="sp" presStyleCnt="0"/>
      <dgm:spPr/>
    </dgm:pt>
    <dgm:pt modelId="{00E3B083-BFB0-42BB-AC06-F1ACFCACFB7E}" type="pres">
      <dgm:prSet presAssocID="{C7178F13-7C97-4475-974C-0C751ED026C1}" presName="composite" presStyleCnt="0"/>
      <dgm:spPr/>
    </dgm:pt>
    <dgm:pt modelId="{B5A199F1-2B62-4FB6-B5B0-90B2A0AFFA70}" type="pres">
      <dgm:prSet presAssocID="{C7178F13-7C97-4475-974C-0C751ED026C1}" presName="parentText" presStyleLbl="alignNode1" presStyleIdx="2" presStyleCnt="6" custScaleX="166997" custLinFactNeighborX="-3134" custLinFactNeighborY="-1408">
        <dgm:presLayoutVars>
          <dgm:chMax val="1"/>
          <dgm:bulletEnabled val="1"/>
        </dgm:presLayoutVars>
      </dgm:prSet>
      <dgm:spPr/>
    </dgm:pt>
    <dgm:pt modelId="{408C4718-1246-4E9C-975D-ADACEEDF9572}" type="pres">
      <dgm:prSet presAssocID="{C7178F13-7C97-4475-974C-0C751ED026C1}" presName="descendantText" presStyleLbl="alignAcc1" presStyleIdx="2" presStyleCnt="6" custScaleX="94437">
        <dgm:presLayoutVars>
          <dgm:bulletEnabled val="1"/>
        </dgm:presLayoutVars>
      </dgm:prSet>
      <dgm:spPr/>
    </dgm:pt>
    <dgm:pt modelId="{3788A9CD-4A2A-4279-A3DC-A12B5E49F342}" type="pres">
      <dgm:prSet presAssocID="{CD45395E-883B-40E1-BD91-C828C2AB14B4}" presName="sp" presStyleCnt="0"/>
      <dgm:spPr/>
    </dgm:pt>
    <dgm:pt modelId="{3A5E0900-9858-400D-B73A-33F48A4F3D79}" type="pres">
      <dgm:prSet presAssocID="{463C2718-D7D0-4ED8-966F-43D0AA0994D1}" presName="composite" presStyleCnt="0"/>
      <dgm:spPr/>
    </dgm:pt>
    <dgm:pt modelId="{4013C402-4D8B-4222-9475-BD259E500067}" type="pres">
      <dgm:prSet presAssocID="{463C2718-D7D0-4ED8-966F-43D0AA0994D1}" presName="parentText" presStyleLbl="alignNode1" presStyleIdx="3" presStyleCnt="6" custScaleX="174905" custLinFactNeighborY="0">
        <dgm:presLayoutVars>
          <dgm:chMax val="1"/>
          <dgm:bulletEnabled val="1"/>
        </dgm:presLayoutVars>
      </dgm:prSet>
      <dgm:spPr/>
    </dgm:pt>
    <dgm:pt modelId="{9BB0B5E7-A263-4DB9-A822-978F87E484D2}" type="pres">
      <dgm:prSet presAssocID="{463C2718-D7D0-4ED8-966F-43D0AA0994D1}" presName="descendantText" presStyleLbl="alignAcc1" presStyleIdx="3" presStyleCnt="6" custScaleX="94437" custLinFactNeighborX="0">
        <dgm:presLayoutVars>
          <dgm:bulletEnabled val="1"/>
        </dgm:presLayoutVars>
      </dgm:prSet>
      <dgm:spPr/>
    </dgm:pt>
    <dgm:pt modelId="{FB93126B-9D63-4234-921F-8502FA1C485A}" type="pres">
      <dgm:prSet presAssocID="{71F3A504-E98F-4E0F-922F-E31D107F9888}" presName="sp" presStyleCnt="0"/>
      <dgm:spPr/>
    </dgm:pt>
    <dgm:pt modelId="{65122A9C-49BC-4FBB-8E41-B5475056B99A}" type="pres">
      <dgm:prSet presAssocID="{48AA0496-6613-4168-97F2-F0934987D137}" presName="composite" presStyleCnt="0"/>
      <dgm:spPr/>
    </dgm:pt>
    <dgm:pt modelId="{7DA8B2B9-6580-418B-9A80-3E54EEB13794}" type="pres">
      <dgm:prSet presAssocID="{48AA0496-6613-4168-97F2-F0934987D137}" presName="parentText" presStyleLbl="alignNode1" presStyleIdx="4" presStyleCnt="6" custScaleX="190658" custLinFactNeighborY="0">
        <dgm:presLayoutVars>
          <dgm:chMax val="1"/>
          <dgm:bulletEnabled val="1"/>
        </dgm:presLayoutVars>
      </dgm:prSet>
      <dgm:spPr/>
    </dgm:pt>
    <dgm:pt modelId="{E38F5FBE-068C-4366-A5EC-04B2ABC5DB96}" type="pres">
      <dgm:prSet presAssocID="{48AA0496-6613-4168-97F2-F0934987D137}" presName="descendantText" presStyleLbl="alignAcc1" presStyleIdx="4" presStyleCnt="6" custScaleX="92642">
        <dgm:presLayoutVars>
          <dgm:bulletEnabled val="1"/>
        </dgm:presLayoutVars>
      </dgm:prSet>
      <dgm:spPr/>
    </dgm:pt>
    <dgm:pt modelId="{E75F6FBB-D21E-48E5-A5AE-27C9BC989B76}" type="pres">
      <dgm:prSet presAssocID="{BF7F22C7-1216-4BBC-A5A2-3FD156203528}" presName="sp" presStyleCnt="0"/>
      <dgm:spPr/>
    </dgm:pt>
    <dgm:pt modelId="{B1130FF7-42D3-46DC-9E50-B21B0B30711A}" type="pres">
      <dgm:prSet presAssocID="{B226DDDB-0B68-4406-9EE9-1833F7AB4952}" presName="composite" presStyleCnt="0"/>
      <dgm:spPr/>
    </dgm:pt>
    <dgm:pt modelId="{D4B58807-D7FB-44A3-B5A7-AFE1F6068C3A}" type="pres">
      <dgm:prSet presAssocID="{B226DDDB-0B68-4406-9EE9-1833F7AB4952}" presName="parentText" presStyleLbl="alignNode1" presStyleIdx="5" presStyleCnt="6" custScaleX="192850">
        <dgm:presLayoutVars>
          <dgm:chMax val="1"/>
          <dgm:bulletEnabled val="1"/>
        </dgm:presLayoutVars>
      </dgm:prSet>
      <dgm:spPr/>
    </dgm:pt>
    <dgm:pt modelId="{2E3EAC68-20A6-4068-94B7-724DAFA45B23}" type="pres">
      <dgm:prSet presAssocID="{B226DDDB-0B68-4406-9EE9-1833F7AB4952}" presName="descendantText" presStyleLbl="alignAcc1" presStyleIdx="5" presStyleCnt="6" custAng="0" custScaleX="92883" custScaleY="108017" custLinFactNeighborY="0">
        <dgm:presLayoutVars>
          <dgm:bulletEnabled val="1"/>
        </dgm:presLayoutVars>
      </dgm:prSet>
      <dgm:spPr/>
    </dgm:pt>
  </dgm:ptLst>
  <dgm:cxnLst>
    <dgm:cxn modelId="{41693A0C-24D2-4610-995F-460EB2F54AD1}" type="presOf" srcId="{67CFC396-4A31-4D77-843D-1D1150DD80D5}" destId="{58E205C4-F66C-4F19-9E7E-71F76A80C366}" srcOrd="0" destOrd="0" presId="urn:microsoft.com/office/officeart/2005/8/layout/chevron2"/>
    <dgm:cxn modelId="{741E1C13-70A8-4CF2-96BF-F4CB7C8CE806}" srcId="{67CFC396-4A31-4D77-843D-1D1150DD80D5}" destId="{7470E9EF-1A27-4CFE-A209-1EA2A0A785A0}" srcOrd="1" destOrd="0" parTransId="{7664AEAF-24D5-42CF-89A0-F6A151B9C9CE}" sibTransId="{4F368245-D188-48B4-B74C-3F38066AA159}"/>
    <dgm:cxn modelId="{6D3D2924-7320-4C8F-9DF5-3BD37C1D8429}" srcId="{C7178F13-7C97-4475-974C-0C751ED026C1}" destId="{A3A28EA8-AD73-4081-BB02-D78486BAF88A}" srcOrd="0" destOrd="0" parTransId="{C4A9C327-4F42-4696-8AD4-32331EB16B78}" sibTransId="{EC1D39D0-16A9-4C58-8B2E-CED60C82E44D}"/>
    <dgm:cxn modelId="{F5A42425-DC68-492A-9C83-B69B0A88ADBB}" type="presOf" srcId="{A3A28EA8-AD73-4081-BB02-D78486BAF88A}" destId="{408C4718-1246-4E9C-975D-ADACEEDF9572}" srcOrd="0" destOrd="0" presId="urn:microsoft.com/office/officeart/2005/8/layout/chevron2"/>
    <dgm:cxn modelId="{50AD522A-B8B4-483E-AFDD-A254C3D9A2CD}" type="presOf" srcId="{229C1B2F-0744-44A0-B934-23A25FC06943}" destId="{54A8C089-A0A9-4B56-B89D-C7D7E70855A2}" srcOrd="0" destOrd="0" presId="urn:microsoft.com/office/officeart/2005/8/layout/chevron2"/>
    <dgm:cxn modelId="{FD504535-3FFD-4DF1-AE8A-47920E4BC97C}" type="presOf" srcId="{FFBED5D9-7A92-4AE7-ABEC-9AD14961465C}" destId="{2E3EAC68-20A6-4068-94B7-724DAFA45B23}" srcOrd="0" destOrd="0" presId="urn:microsoft.com/office/officeart/2005/8/layout/chevron2"/>
    <dgm:cxn modelId="{66F8F53A-E3CE-4083-B783-9A08DD371626}" type="presOf" srcId="{9B20724B-C90C-4F80-93C4-A76249DDE784}" destId="{E38F5FBE-068C-4366-A5EC-04B2ABC5DB96}" srcOrd="0" destOrd="0" presId="urn:microsoft.com/office/officeart/2005/8/layout/chevron2"/>
    <dgm:cxn modelId="{9F65B53B-7634-44A5-925C-8F0BDF9AFB02}" srcId="{67CFC396-4A31-4D77-843D-1D1150DD80D5}" destId="{B226DDDB-0B68-4406-9EE9-1833F7AB4952}" srcOrd="5" destOrd="0" parTransId="{05F41C0D-E740-4761-883D-252137A40906}" sibTransId="{2ACF6CC7-11F0-4D5A-992A-17CBDE50C608}"/>
    <dgm:cxn modelId="{5626145F-E538-431D-BB12-61E7B72323A1}" srcId="{67CFC396-4A31-4D77-843D-1D1150DD80D5}" destId="{48AA0496-6613-4168-97F2-F0934987D137}" srcOrd="4" destOrd="0" parTransId="{6A34B865-A806-46ED-BE06-E8B3A5105AD0}" sibTransId="{BF7F22C7-1216-4BBC-A5A2-3FD156203528}"/>
    <dgm:cxn modelId="{61C1E168-9213-408D-B5BF-5F0BC2C48EE2}" type="presOf" srcId="{463C2718-D7D0-4ED8-966F-43D0AA0994D1}" destId="{4013C402-4D8B-4222-9475-BD259E500067}" srcOrd="0" destOrd="0" presId="urn:microsoft.com/office/officeart/2005/8/layout/chevron2"/>
    <dgm:cxn modelId="{96C6E868-94E7-408D-A16B-F101E45FD181}" type="presOf" srcId="{C7178F13-7C97-4475-974C-0C751ED026C1}" destId="{B5A199F1-2B62-4FB6-B5B0-90B2A0AFFA70}" srcOrd="0" destOrd="0" presId="urn:microsoft.com/office/officeart/2005/8/layout/chevron2"/>
    <dgm:cxn modelId="{56E5444B-2580-46E8-BC95-4D283744FC5C}" srcId="{48AA0496-6613-4168-97F2-F0934987D137}" destId="{9B20724B-C90C-4F80-93C4-A76249DDE784}" srcOrd="0" destOrd="0" parTransId="{07086AA8-0901-47D7-9E99-3010C46EAC41}" sibTransId="{05F44B3C-A6BA-421E-9243-A22EBF1FC6A6}"/>
    <dgm:cxn modelId="{2F8C894D-6CBD-481E-940B-B68658769AB8}" srcId="{229C1B2F-0744-44A0-B934-23A25FC06943}" destId="{216F9BA4-AC44-4883-BF72-501E3ECB0884}" srcOrd="0" destOrd="0" parTransId="{DAAB7CB6-66AC-4786-B0C0-F8773348EB78}" sibTransId="{D930E89F-D189-4CB8-AC45-E452FE26CFBE}"/>
    <dgm:cxn modelId="{D70FF14F-89A8-4BB3-AFB7-72A285D570FF}" srcId="{67CFC396-4A31-4D77-843D-1D1150DD80D5}" destId="{229C1B2F-0744-44A0-B934-23A25FC06943}" srcOrd="0" destOrd="0" parTransId="{C10F98F0-5A56-4CC8-8880-81B5929E1483}" sibTransId="{02431535-F7B4-476B-A8E8-A2B1F8CDDC64}"/>
    <dgm:cxn modelId="{1228DB50-9AB1-4ADA-83ED-BA94E4F63B57}" srcId="{67CFC396-4A31-4D77-843D-1D1150DD80D5}" destId="{463C2718-D7D0-4ED8-966F-43D0AA0994D1}" srcOrd="3" destOrd="0" parTransId="{380E15D6-29ED-48BA-A831-D7A4362404E2}" sibTransId="{71F3A504-E98F-4E0F-922F-E31D107F9888}"/>
    <dgm:cxn modelId="{52900572-1AAD-47A4-A8FB-DC5D33A103D6}" type="presOf" srcId="{216F9BA4-AC44-4883-BF72-501E3ECB0884}" destId="{BB531EFF-5126-49D6-BBCF-83C90E74C62D}" srcOrd="0" destOrd="0" presId="urn:microsoft.com/office/officeart/2005/8/layout/chevron2"/>
    <dgm:cxn modelId="{1425457A-9623-4FDA-8B52-8FD100020E10}" srcId="{67CFC396-4A31-4D77-843D-1D1150DD80D5}" destId="{C7178F13-7C97-4475-974C-0C751ED026C1}" srcOrd="2" destOrd="0" parTransId="{44DF1E56-ACD5-4B03-A2BA-203BFF592691}" sibTransId="{CD45395E-883B-40E1-BD91-C828C2AB14B4}"/>
    <dgm:cxn modelId="{983F5A89-44B2-4FF3-8287-9249FD8D05F2}" type="presOf" srcId="{7470E9EF-1A27-4CFE-A209-1EA2A0A785A0}" destId="{BF5EEBD8-1D19-42D9-9670-7E9F13796010}" srcOrd="0" destOrd="0" presId="urn:microsoft.com/office/officeart/2005/8/layout/chevron2"/>
    <dgm:cxn modelId="{E065E68F-092C-4F57-ACD9-E37367C580A6}" type="presOf" srcId="{8475AADB-813A-4684-9FB1-0DB00EA3A3CE}" destId="{9BB0B5E7-A263-4DB9-A822-978F87E484D2}" srcOrd="0" destOrd="0" presId="urn:microsoft.com/office/officeart/2005/8/layout/chevron2"/>
    <dgm:cxn modelId="{A7BC3BB6-561C-4B4B-ACCC-05B9DDF2BCBF}" type="presOf" srcId="{B226DDDB-0B68-4406-9EE9-1833F7AB4952}" destId="{D4B58807-D7FB-44A3-B5A7-AFE1F6068C3A}" srcOrd="0" destOrd="0" presId="urn:microsoft.com/office/officeart/2005/8/layout/chevron2"/>
    <dgm:cxn modelId="{36C08DDA-7A5F-45B2-8F59-84E80DF8AC82}" srcId="{B226DDDB-0B68-4406-9EE9-1833F7AB4952}" destId="{FFBED5D9-7A92-4AE7-ABEC-9AD14961465C}" srcOrd="0" destOrd="0" parTransId="{9BA8AAA1-E3A9-48F5-A811-20F0390EE2B4}" sibTransId="{FB10C408-2EC9-4774-B57F-B93D4AC3F25A}"/>
    <dgm:cxn modelId="{436851DE-F3C6-40B7-B200-A9D1B0E43473}" type="presOf" srcId="{A3B303CB-40C0-4B79-9837-CD454E0AE34B}" destId="{61C7DAB9-A9BD-4245-9A36-6C459550A4DD}" srcOrd="0" destOrd="0" presId="urn:microsoft.com/office/officeart/2005/8/layout/chevron2"/>
    <dgm:cxn modelId="{7A0322E8-0144-4FBD-9520-8D94A198E731}" type="presOf" srcId="{48AA0496-6613-4168-97F2-F0934987D137}" destId="{7DA8B2B9-6580-418B-9A80-3E54EEB13794}" srcOrd="0" destOrd="0" presId="urn:microsoft.com/office/officeart/2005/8/layout/chevron2"/>
    <dgm:cxn modelId="{1DC4F4F6-22B2-4AF2-AAAF-099637A5578E}" srcId="{7470E9EF-1A27-4CFE-A209-1EA2A0A785A0}" destId="{A3B303CB-40C0-4B79-9837-CD454E0AE34B}" srcOrd="0" destOrd="0" parTransId="{A021EEF1-BCFF-4FAA-B85F-56A17FA49C09}" sibTransId="{632B49D7-62A7-44A9-9340-819F6C2EF083}"/>
    <dgm:cxn modelId="{1EB40FFF-1886-4740-94FA-F16549E55C26}" srcId="{463C2718-D7D0-4ED8-966F-43D0AA0994D1}" destId="{8475AADB-813A-4684-9FB1-0DB00EA3A3CE}" srcOrd="0" destOrd="0" parTransId="{4E398C29-D973-412A-A418-26EC4E6F964A}" sibTransId="{DD05772B-B538-4C10-BE03-0C24B82098AA}"/>
    <dgm:cxn modelId="{0D286671-0A5E-4524-9643-3B81166E2BF1}" type="presParOf" srcId="{58E205C4-F66C-4F19-9E7E-71F76A80C366}" destId="{825B3CE9-38BA-4FDF-B1A4-80E6B53CCA62}" srcOrd="0" destOrd="0" presId="urn:microsoft.com/office/officeart/2005/8/layout/chevron2"/>
    <dgm:cxn modelId="{6C9FF942-2824-41F9-A561-618BA0F91E8B}" type="presParOf" srcId="{825B3CE9-38BA-4FDF-B1A4-80E6B53CCA62}" destId="{54A8C089-A0A9-4B56-B89D-C7D7E70855A2}" srcOrd="0" destOrd="0" presId="urn:microsoft.com/office/officeart/2005/8/layout/chevron2"/>
    <dgm:cxn modelId="{CE40CA92-C71C-4B7F-9D8A-53BF42335A6E}" type="presParOf" srcId="{825B3CE9-38BA-4FDF-B1A4-80E6B53CCA62}" destId="{BB531EFF-5126-49D6-BBCF-83C90E74C62D}" srcOrd="1" destOrd="0" presId="urn:microsoft.com/office/officeart/2005/8/layout/chevron2"/>
    <dgm:cxn modelId="{3FFEB325-D291-47FA-BDC6-DA6DF2682668}" type="presParOf" srcId="{58E205C4-F66C-4F19-9E7E-71F76A80C366}" destId="{1D2B7226-4379-4A09-BCDC-B0402DD27DA9}" srcOrd="1" destOrd="0" presId="urn:microsoft.com/office/officeart/2005/8/layout/chevron2"/>
    <dgm:cxn modelId="{A6E55A3B-BFCD-4FA5-8CD1-29E27430F917}" type="presParOf" srcId="{58E205C4-F66C-4F19-9E7E-71F76A80C366}" destId="{6223E918-176F-4E21-95C7-E9656843F057}" srcOrd="2" destOrd="0" presId="urn:microsoft.com/office/officeart/2005/8/layout/chevron2"/>
    <dgm:cxn modelId="{B89FBA4F-BF52-4883-976B-2EAE5D76947B}" type="presParOf" srcId="{6223E918-176F-4E21-95C7-E9656843F057}" destId="{BF5EEBD8-1D19-42D9-9670-7E9F13796010}" srcOrd="0" destOrd="0" presId="urn:microsoft.com/office/officeart/2005/8/layout/chevron2"/>
    <dgm:cxn modelId="{A2FEE085-2C6E-40C7-8B46-48C610132C5A}" type="presParOf" srcId="{6223E918-176F-4E21-95C7-E9656843F057}" destId="{61C7DAB9-A9BD-4245-9A36-6C459550A4DD}" srcOrd="1" destOrd="0" presId="urn:microsoft.com/office/officeart/2005/8/layout/chevron2"/>
    <dgm:cxn modelId="{A01995E6-B74E-4779-8B0C-2A1B33150CF3}" type="presParOf" srcId="{58E205C4-F66C-4F19-9E7E-71F76A80C366}" destId="{9DB1194D-442D-44E2-9DE6-A066D24BBC8B}" srcOrd="3" destOrd="0" presId="urn:microsoft.com/office/officeart/2005/8/layout/chevron2"/>
    <dgm:cxn modelId="{AE1FA963-08B5-4EDD-BC37-7BE4F2F29891}" type="presParOf" srcId="{58E205C4-F66C-4F19-9E7E-71F76A80C366}" destId="{00E3B083-BFB0-42BB-AC06-F1ACFCACFB7E}" srcOrd="4" destOrd="0" presId="urn:microsoft.com/office/officeart/2005/8/layout/chevron2"/>
    <dgm:cxn modelId="{094E4577-6999-43F3-8926-A8F436A889AC}" type="presParOf" srcId="{00E3B083-BFB0-42BB-AC06-F1ACFCACFB7E}" destId="{B5A199F1-2B62-4FB6-B5B0-90B2A0AFFA70}" srcOrd="0" destOrd="0" presId="urn:microsoft.com/office/officeart/2005/8/layout/chevron2"/>
    <dgm:cxn modelId="{0B5FF1DC-C96D-4B4E-B261-4B71D75FB5D8}" type="presParOf" srcId="{00E3B083-BFB0-42BB-AC06-F1ACFCACFB7E}" destId="{408C4718-1246-4E9C-975D-ADACEEDF9572}" srcOrd="1" destOrd="0" presId="urn:microsoft.com/office/officeart/2005/8/layout/chevron2"/>
    <dgm:cxn modelId="{216A36F8-921D-4308-BA3C-B729720B3C1D}" type="presParOf" srcId="{58E205C4-F66C-4F19-9E7E-71F76A80C366}" destId="{3788A9CD-4A2A-4279-A3DC-A12B5E49F342}" srcOrd="5" destOrd="0" presId="urn:microsoft.com/office/officeart/2005/8/layout/chevron2"/>
    <dgm:cxn modelId="{440E8175-4461-487B-8DC4-0CF68D1C7ACF}" type="presParOf" srcId="{58E205C4-F66C-4F19-9E7E-71F76A80C366}" destId="{3A5E0900-9858-400D-B73A-33F48A4F3D79}" srcOrd="6" destOrd="0" presId="urn:microsoft.com/office/officeart/2005/8/layout/chevron2"/>
    <dgm:cxn modelId="{62FDFBFD-3652-434B-AB95-0E6B5160E929}" type="presParOf" srcId="{3A5E0900-9858-400D-B73A-33F48A4F3D79}" destId="{4013C402-4D8B-4222-9475-BD259E500067}" srcOrd="0" destOrd="0" presId="urn:microsoft.com/office/officeart/2005/8/layout/chevron2"/>
    <dgm:cxn modelId="{9E57E127-2005-4088-A4AC-DF27EE3E9EB4}" type="presParOf" srcId="{3A5E0900-9858-400D-B73A-33F48A4F3D79}" destId="{9BB0B5E7-A263-4DB9-A822-978F87E484D2}" srcOrd="1" destOrd="0" presId="urn:microsoft.com/office/officeart/2005/8/layout/chevron2"/>
    <dgm:cxn modelId="{B430EF20-DFAC-4A59-B25E-DEA9C8BF625B}" type="presParOf" srcId="{58E205C4-F66C-4F19-9E7E-71F76A80C366}" destId="{FB93126B-9D63-4234-921F-8502FA1C485A}" srcOrd="7" destOrd="0" presId="urn:microsoft.com/office/officeart/2005/8/layout/chevron2"/>
    <dgm:cxn modelId="{95757EBF-D029-4720-AB74-3B63B523E914}" type="presParOf" srcId="{58E205C4-F66C-4F19-9E7E-71F76A80C366}" destId="{65122A9C-49BC-4FBB-8E41-B5475056B99A}" srcOrd="8" destOrd="0" presId="urn:microsoft.com/office/officeart/2005/8/layout/chevron2"/>
    <dgm:cxn modelId="{0A9C09AC-DCE2-483E-9697-CBE296C28ED7}" type="presParOf" srcId="{65122A9C-49BC-4FBB-8E41-B5475056B99A}" destId="{7DA8B2B9-6580-418B-9A80-3E54EEB13794}" srcOrd="0" destOrd="0" presId="urn:microsoft.com/office/officeart/2005/8/layout/chevron2"/>
    <dgm:cxn modelId="{A651504C-8F61-48FA-A72B-12A9816947AF}" type="presParOf" srcId="{65122A9C-49BC-4FBB-8E41-B5475056B99A}" destId="{E38F5FBE-068C-4366-A5EC-04B2ABC5DB96}" srcOrd="1" destOrd="0" presId="urn:microsoft.com/office/officeart/2005/8/layout/chevron2"/>
    <dgm:cxn modelId="{0107A4FE-6275-4EFA-889F-88F3F2299519}" type="presParOf" srcId="{58E205C4-F66C-4F19-9E7E-71F76A80C366}" destId="{E75F6FBB-D21E-48E5-A5AE-27C9BC989B76}" srcOrd="9" destOrd="0" presId="urn:microsoft.com/office/officeart/2005/8/layout/chevron2"/>
    <dgm:cxn modelId="{808C31C6-712C-4AEF-AB35-523CD28B28E2}" type="presParOf" srcId="{58E205C4-F66C-4F19-9E7E-71F76A80C366}" destId="{B1130FF7-42D3-46DC-9E50-B21B0B30711A}" srcOrd="10" destOrd="0" presId="urn:microsoft.com/office/officeart/2005/8/layout/chevron2"/>
    <dgm:cxn modelId="{29E23BEA-953F-4B77-A5D0-77128CF02491}" type="presParOf" srcId="{B1130FF7-42D3-46DC-9E50-B21B0B30711A}" destId="{D4B58807-D7FB-44A3-B5A7-AFE1F6068C3A}" srcOrd="0" destOrd="0" presId="urn:microsoft.com/office/officeart/2005/8/layout/chevron2"/>
    <dgm:cxn modelId="{769900A5-3091-43C5-B7A3-40BB9BD10A52}" type="presParOf" srcId="{B1130FF7-42D3-46DC-9E50-B21B0B30711A}" destId="{2E3EAC68-20A6-4068-94B7-724DAFA45B23}"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F1A4FD-89BE-47EA-B0D3-685F2F16C4F8}">
      <dsp:nvSpPr>
        <dsp:cNvPr id="0" name=""/>
        <dsp:cNvSpPr/>
      </dsp:nvSpPr>
      <dsp:spPr>
        <a:xfrm>
          <a:off x="1217947" y="242368"/>
          <a:ext cx="4103174" cy="4114766"/>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20904" rIns="120904" bIns="120904" numCol="1" spcCol="1270" anchor="ctr" anchorCtr="0">
          <a:noAutofit/>
        </a:bodyPr>
        <a:lstStyle/>
        <a:p>
          <a:pPr marL="0" lvl="0" indent="0" algn="l" defTabSz="755650">
            <a:lnSpc>
              <a:spcPct val="90000"/>
            </a:lnSpc>
            <a:spcBef>
              <a:spcPct val="0"/>
            </a:spcBef>
            <a:spcAft>
              <a:spcPct val="35000"/>
            </a:spcAft>
            <a:buFont typeface="Arial" panose="020B0604020202020204" pitchFamily="34" charset="0"/>
            <a:buNone/>
          </a:pPr>
          <a:r>
            <a:rPr lang="en-ZA" sz="1700" kern="1200" dirty="0">
              <a:latin typeface="Arial" panose="020B0604020202020204" pitchFamily="34" charset="0"/>
              <a:cs typeface="Arial" panose="020B0604020202020204" pitchFamily="34" charset="0"/>
            </a:rPr>
            <a:t>Establishment of the Learning Losses;</a:t>
          </a:r>
          <a:endParaRPr lang="en-ZA" sz="1700" kern="1200" dirty="0"/>
        </a:p>
        <a:p>
          <a:pPr marL="0" lvl="0" indent="0" algn="l" defTabSz="755650">
            <a:lnSpc>
              <a:spcPct val="90000"/>
            </a:lnSpc>
            <a:spcBef>
              <a:spcPct val="0"/>
            </a:spcBef>
            <a:spcAft>
              <a:spcPct val="35000"/>
            </a:spcAft>
            <a:buFont typeface="Arial" panose="020B0604020202020204" pitchFamily="34" charset="0"/>
            <a:buNone/>
          </a:pPr>
          <a:r>
            <a:rPr lang="en-ZA" sz="1700" kern="1200" dirty="0">
              <a:latin typeface="Arial" panose="020B0604020202020204" pitchFamily="34" charset="0"/>
              <a:cs typeface="Arial" panose="020B0604020202020204" pitchFamily="34" charset="0"/>
            </a:rPr>
            <a:t>Curriculum reorganisation, strengthening and alignment to the 2021 school calendar;</a:t>
          </a:r>
        </a:p>
        <a:p>
          <a:pPr marL="0" lvl="0" indent="0" algn="l" defTabSz="755650">
            <a:lnSpc>
              <a:spcPct val="90000"/>
            </a:lnSpc>
            <a:spcBef>
              <a:spcPct val="0"/>
            </a:spcBef>
            <a:spcAft>
              <a:spcPct val="35000"/>
            </a:spcAft>
            <a:buFont typeface="Arial" panose="020B0604020202020204" pitchFamily="34" charset="0"/>
            <a:buNone/>
          </a:pPr>
          <a:r>
            <a:rPr lang="en-ZA" sz="1700" kern="1200" dirty="0">
              <a:latin typeface="Arial" panose="020B0604020202020204" pitchFamily="34" charset="0"/>
              <a:cs typeface="Arial" panose="020B0604020202020204" pitchFamily="34" charset="0"/>
            </a:rPr>
            <a:t>Alignment of Assessment requirements;</a:t>
          </a:r>
        </a:p>
        <a:p>
          <a:pPr marL="0" lvl="0" indent="0" algn="l" defTabSz="755650">
            <a:lnSpc>
              <a:spcPct val="90000"/>
            </a:lnSpc>
            <a:spcBef>
              <a:spcPct val="0"/>
            </a:spcBef>
            <a:spcAft>
              <a:spcPct val="35000"/>
            </a:spcAft>
            <a:buFont typeface="Arial" panose="020B0604020202020204" pitchFamily="34" charset="0"/>
            <a:buNone/>
          </a:pPr>
          <a:r>
            <a:rPr lang="en-ZA" sz="1700" kern="1200" dirty="0">
              <a:latin typeface="Arial" panose="020B0604020202020204" pitchFamily="34" charset="0"/>
              <a:cs typeface="Arial" panose="020B0604020202020204" pitchFamily="34" charset="0"/>
            </a:rPr>
            <a:t>Instructional Leadership support to manage the learning losses; </a:t>
          </a:r>
        </a:p>
        <a:p>
          <a:pPr marL="0" lvl="0" indent="0" algn="l" defTabSz="755650">
            <a:lnSpc>
              <a:spcPct val="90000"/>
            </a:lnSpc>
            <a:spcBef>
              <a:spcPct val="0"/>
            </a:spcBef>
            <a:spcAft>
              <a:spcPct val="35000"/>
            </a:spcAft>
            <a:buFont typeface="Arial" panose="020B0604020202020204" pitchFamily="34" charset="0"/>
            <a:buNone/>
          </a:pPr>
          <a:r>
            <a:rPr lang="en-ZA" sz="1700" kern="1200" dirty="0">
              <a:latin typeface="Arial" panose="020B0604020202020204" pitchFamily="34" charset="0"/>
              <a:cs typeface="Arial" panose="020B0604020202020204" pitchFamily="34" charset="0"/>
            </a:rPr>
            <a:t>Teacher Development – active pedagogies, assessment for learning, self directed learning, etc.; and</a:t>
          </a:r>
        </a:p>
        <a:p>
          <a:pPr marL="0" lvl="0" indent="0" algn="l" defTabSz="755650">
            <a:lnSpc>
              <a:spcPct val="90000"/>
            </a:lnSpc>
            <a:spcBef>
              <a:spcPct val="0"/>
            </a:spcBef>
            <a:spcAft>
              <a:spcPct val="35000"/>
            </a:spcAft>
            <a:buFont typeface="Arial" panose="020B0604020202020204" pitchFamily="34" charset="0"/>
            <a:buNone/>
          </a:pPr>
          <a:r>
            <a:rPr lang="en-ZA" sz="1700" kern="1200" dirty="0">
              <a:latin typeface="Arial" panose="020B0604020202020204" pitchFamily="34" charset="0"/>
              <a:cs typeface="Arial" panose="020B0604020202020204" pitchFamily="34" charset="0"/>
            </a:rPr>
            <a:t>Support: resources for SMTs, teachers, learners etc. </a:t>
          </a:r>
          <a:endParaRPr lang="en-ZA" sz="1700" kern="1200" dirty="0"/>
        </a:p>
      </dsp:txBody>
      <dsp:txXfrm>
        <a:off x="1874455" y="242368"/>
        <a:ext cx="3446666" cy="4114766"/>
      </dsp:txXfrm>
    </dsp:sp>
    <dsp:sp modelId="{C98C41D4-DFD9-4902-A248-96EAE6E8E476}">
      <dsp:nvSpPr>
        <dsp:cNvPr id="0" name=""/>
        <dsp:cNvSpPr/>
      </dsp:nvSpPr>
      <dsp:spPr>
        <a:xfrm>
          <a:off x="0" y="0"/>
          <a:ext cx="1793530" cy="1793530"/>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ZA" sz="1900" b="1" kern="1200" dirty="0">
              <a:latin typeface="Arial" panose="020B0604020202020204" pitchFamily="34" charset="0"/>
              <a:cs typeface="Arial" panose="020B0604020202020204" pitchFamily="34" charset="0"/>
            </a:rPr>
            <a:t>SHORT TERM PLAN: 2020</a:t>
          </a:r>
          <a:endParaRPr lang="en-ZA" sz="1900" kern="1200" dirty="0"/>
        </a:p>
      </dsp:txBody>
      <dsp:txXfrm>
        <a:off x="262656" y="262656"/>
        <a:ext cx="1268218" cy="1268218"/>
      </dsp:txXfrm>
    </dsp:sp>
    <dsp:sp modelId="{E7A5E650-221C-46CF-88FF-5DC055FADE5A}">
      <dsp:nvSpPr>
        <dsp:cNvPr id="0" name=""/>
        <dsp:cNvSpPr/>
      </dsp:nvSpPr>
      <dsp:spPr>
        <a:xfrm>
          <a:off x="7083410" y="258625"/>
          <a:ext cx="3323798" cy="4065814"/>
        </a:xfrm>
        <a:prstGeom prst="rect">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marL="0" lvl="0" indent="0" algn="l" defTabSz="711200">
            <a:lnSpc>
              <a:spcPct val="90000"/>
            </a:lnSpc>
            <a:spcBef>
              <a:spcPct val="0"/>
            </a:spcBef>
            <a:spcAft>
              <a:spcPct val="35000"/>
            </a:spcAft>
            <a:buNone/>
          </a:pPr>
          <a:r>
            <a:rPr lang="en-ZA" sz="1600" kern="1200" dirty="0">
              <a:latin typeface="Arial" panose="020B0604020202020204" pitchFamily="34" charset="0"/>
              <a:cs typeface="Arial" panose="020B0604020202020204" pitchFamily="34" charset="0"/>
            </a:rPr>
            <a:t>Competence Framework; </a:t>
          </a:r>
        </a:p>
        <a:p>
          <a:pPr marL="0" lvl="0" indent="0" algn="l" defTabSz="711200">
            <a:lnSpc>
              <a:spcPct val="90000"/>
            </a:lnSpc>
            <a:spcBef>
              <a:spcPct val="0"/>
            </a:spcBef>
            <a:spcAft>
              <a:spcPct val="35000"/>
            </a:spcAft>
            <a:buNone/>
          </a:pPr>
          <a:endParaRPr lang="en-ZA" sz="1600" kern="1200" dirty="0">
            <a:latin typeface="Arial" panose="020B0604020202020204" pitchFamily="34" charset="0"/>
            <a:cs typeface="Arial" panose="020B0604020202020204" pitchFamily="34" charset="0"/>
          </a:endParaRPr>
        </a:p>
        <a:p>
          <a:pPr marL="0" lvl="0" indent="0" algn="l" defTabSz="711200">
            <a:lnSpc>
              <a:spcPct val="90000"/>
            </a:lnSpc>
            <a:spcBef>
              <a:spcPct val="0"/>
            </a:spcBef>
            <a:spcAft>
              <a:spcPct val="35000"/>
            </a:spcAft>
            <a:buNone/>
          </a:pPr>
          <a:r>
            <a:rPr lang="en-ZA" sz="1600" kern="1200" dirty="0">
              <a:latin typeface="Arial" panose="020B0604020202020204" pitchFamily="34" charset="0"/>
              <a:cs typeface="Arial" panose="020B0604020202020204" pitchFamily="34" charset="0"/>
            </a:rPr>
            <a:t>Strengthening of Curriculum,  Assessment and Pedagogies;</a:t>
          </a:r>
        </a:p>
        <a:p>
          <a:pPr marL="0" lvl="0" indent="0" algn="l" defTabSz="711200">
            <a:lnSpc>
              <a:spcPct val="90000"/>
            </a:lnSpc>
            <a:spcBef>
              <a:spcPct val="0"/>
            </a:spcBef>
            <a:spcAft>
              <a:spcPct val="35000"/>
            </a:spcAft>
            <a:buNone/>
          </a:pPr>
          <a:endParaRPr lang="en-ZA" sz="1600" kern="1200" dirty="0">
            <a:latin typeface="Arial" panose="020B0604020202020204" pitchFamily="34" charset="0"/>
            <a:cs typeface="Arial" panose="020B0604020202020204" pitchFamily="34" charset="0"/>
          </a:endParaRPr>
        </a:p>
        <a:p>
          <a:pPr marL="0" lvl="0" indent="0" algn="l" defTabSz="711200">
            <a:lnSpc>
              <a:spcPct val="90000"/>
            </a:lnSpc>
            <a:spcBef>
              <a:spcPct val="0"/>
            </a:spcBef>
            <a:spcAft>
              <a:spcPct val="35000"/>
            </a:spcAft>
            <a:buNone/>
          </a:pPr>
          <a:r>
            <a:rPr lang="en-ZA" sz="1600" kern="1200" dirty="0">
              <a:latin typeface="Arial" panose="020B0604020202020204" pitchFamily="34" charset="0"/>
              <a:cs typeface="Arial" panose="020B0604020202020204" pitchFamily="34" charset="0"/>
            </a:rPr>
            <a:t>Teacher Development and Support;</a:t>
          </a:r>
        </a:p>
        <a:p>
          <a:pPr marL="0" lvl="0" indent="0" algn="l" defTabSz="711200">
            <a:lnSpc>
              <a:spcPct val="90000"/>
            </a:lnSpc>
            <a:spcBef>
              <a:spcPct val="0"/>
            </a:spcBef>
            <a:spcAft>
              <a:spcPct val="35000"/>
            </a:spcAft>
            <a:buNone/>
          </a:pPr>
          <a:endParaRPr lang="en-ZA" sz="1600" kern="1200" dirty="0">
            <a:latin typeface="Arial" panose="020B0604020202020204" pitchFamily="34" charset="0"/>
            <a:cs typeface="Arial" panose="020B0604020202020204" pitchFamily="34" charset="0"/>
          </a:endParaRPr>
        </a:p>
        <a:p>
          <a:pPr marL="0" lvl="0" indent="0" algn="l" defTabSz="711200">
            <a:lnSpc>
              <a:spcPct val="90000"/>
            </a:lnSpc>
            <a:spcBef>
              <a:spcPct val="0"/>
            </a:spcBef>
            <a:spcAft>
              <a:spcPct val="35000"/>
            </a:spcAft>
            <a:buNone/>
          </a:pPr>
          <a:r>
            <a:rPr lang="en-ZA" sz="1600" kern="1200" dirty="0">
              <a:latin typeface="Arial" panose="020B0604020202020204" pitchFamily="34" charset="0"/>
              <a:cs typeface="Arial" panose="020B0604020202020204" pitchFamily="34" charset="0"/>
            </a:rPr>
            <a:t>Alignment of Learning and Teaching Support Materials (LTSM).</a:t>
          </a:r>
          <a:endParaRPr lang="en-ZA" sz="1600" kern="1200" dirty="0"/>
        </a:p>
      </dsp:txBody>
      <dsp:txXfrm>
        <a:off x="7615218" y="258625"/>
        <a:ext cx="2791990" cy="4065814"/>
      </dsp:txXfrm>
    </dsp:sp>
    <dsp:sp modelId="{C74BE209-28FF-43F3-9E7D-03A09C7FF088}">
      <dsp:nvSpPr>
        <dsp:cNvPr id="0" name=""/>
        <dsp:cNvSpPr/>
      </dsp:nvSpPr>
      <dsp:spPr>
        <a:xfrm>
          <a:off x="5791893" y="0"/>
          <a:ext cx="1793530" cy="1793530"/>
        </a:xfrm>
        <a:prstGeom prst="ellipse">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ZA" sz="1900" b="1" kern="1200" dirty="0">
              <a:latin typeface="Arial" panose="020B0604020202020204" pitchFamily="34" charset="0"/>
              <a:cs typeface="Arial" panose="020B0604020202020204" pitchFamily="34" charset="0"/>
            </a:rPr>
            <a:t>MEDIUM TERM PLAN: 2020 – 2023</a:t>
          </a:r>
          <a:endParaRPr lang="en-ZA" sz="1900" kern="1200" dirty="0"/>
        </a:p>
      </dsp:txBody>
      <dsp:txXfrm>
        <a:off x="6054549" y="262656"/>
        <a:ext cx="1268218" cy="12682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CB810E-FF83-4C2A-B9B8-CFB0F2E247FC}">
      <dsp:nvSpPr>
        <dsp:cNvPr id="0" name=""/>
        <dsp:cNvSpPr/>
      </dsp:nvSpPr>
      <dsp:spPr>
        <a:xfrm rot="5400000">
          <a:off x="-329267" y="707979"/>
          <a:ext cx="2195115" cy="1536580"/>
        </a:xfrm>
        <a:prstGeom prst="chevron">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ZA" sz="2000" kern="1200" dirty="0"/>
            <a:t>Baseline Assessments</a:t>
          </a:r>
        </a:p>
      </dsp:txBody>
      <dsp:txXfrm rot="-5400000">
        <a:off x="1" y="1147001"/>
        <a:ext cx="1536580" cy="658535"/>
      </dsp:txXfrm>
    </dsp:sp>
    <dsp:sp modelId="{8987BB41-8A2B-4DA9-98F2-E2E33CFDF96C}">
      <dsp:nvSpPr>
        <dsp:cNvPr id="0" name=""/>
        <dsp:cNvSpPr/>
      </dsp:nvSpPr>
      <dsp:spPr>
        <a:xfrm rot="5400000">
          <a:off x="4971493" y="-3435545"/>
          <a:ext cx="2177777" cy="9048869"/>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solidFill>
                <a:srgbClr val="000000"/>
              </a:solidFill>
            </a:rPr>
            <a:t>Baseline assessment</a:t>
          </a:r>
          <a:r>
            <a:rPr lang="en-US" sz="1600" b="0" kern="1200" dirty="0">
              <a:solidFill>
                <a:srgbClr val="000000"/>
              </a:solidFill>
            </a:rPr>
            <a:t> to be conducted in Languages at the beginning of the year to identify content gaps from 2020</a:t>
          </a:r>
          <a:endParaRPr lang="en-ZA" sz="1600" kern="1200" dirty="0"/>
        </a:p>
        <a:p>
          <a:pPr marL="171450" lvl="1" indent="-171450" algn="l" defTabSz="711200">
            <a:lnSpc>
              <a:spcPct val="90000"/>
            </a:lnSpc>
            <a:spcBef>
              <a:spcPct val="0"/>
            </a:spcBef>
            <a:spcAft>
              <a:spcPct val="15000"/>
            </a:spcAft>
            <a:buChar char="•"/>
          </a:pPr>
          <a:r>
            <a:rPr lang="en-US" sz="1600" kern="1200" dirty="0">
              <a:solidFill>
                <a:srgbClr val="000000"/>
              </a:solidFill>
            </a:rPr>
            <a:t>Early Learning National Assessment </a:t>
          </a:r>
          <a:r>
            <a:rPr lang="en-US" sz="1600" b="0" kern="1200" dirty="0">
              <a:solidFill>
                <a:srgbClr val="000000"/>
              </a:solidFill>
            </a:rPr>
            <a:t>will be conducted for grade 1 learners in selected schools (</a:t>
          </a:r>
          <a:r>
            <a:rPr lang="en-US" sz="1600" kern="1200" dirty="0">
              <a:solidFill>
                <a:srgbClr val="000000"/>
              </a:solidFill>
            </a:rPr>
            <a:t>ELNA - Literacy and Numeracy</a:t>
          </a:r>
          <a:r>
            <a:rPr lang="en-US" sz="1600" b="0" kern="1200" dirty="0">
              <a:solidFill>
                <a:srgbClr val="000000"/>
              </a:solidFill>
            </a:rPr>
            <a:t>)</a:t>
          </a:r>
          <a:endParaRPr lang="en-ZA" sz="1600" kern="1200" dirty="0"/>
        </a:p>
        <a:p>
          <a:pPr marL="171450" lvl="1" indent="-171450" algn="l" defTabSz="711200">
            <a:lnSpc>
              <a:spcPct val="90000"/>
            </a:lnSpc>
            <a:spcBef>
              <a:spcPct val="0"/>
            </a:spcBef>
            <a:spcAft>
              <a:spcPct val="15000"/>
            </a:spcAft>
            <a:buChar char="•"/>
          </a:pPr>
          <a:r>
            <a:rPr lang="en-US" sz="1600" b="0" kern="1200" dirty="0">
              <a:solidFill>
                <a:srgbClr val="000000"/>
              </a:solidFill>
            </a:rPr>
            <a:t>Implementation of a </a:t>
          </a:r>
          <a:r>
            <a:rPr lang="en-US" sz="1600" kern="1200" dirty="0">
              <a:solidFill>
                <a:srgbClr val="000000"/>
              </a:solidFill>
            </a:rPr>
            <a:t>10-day perceptual </a:t>
          </a:r>
          <a:r>
            <a:rPr lang="en-US" sz="1600" kern="1200" dirty="0" err="1">
              <a:solidFill>
                <a:srgbClr val="000000"/>
              </a:solidFill>
            </a:rPr>
            <a:t>programme</a:t>
          </a:r>
          <a:r>
            <a:rPr lang="en-US" sz="1600" kern="1200" dirty="0">
              <a:solidFill>
                <a:srgbClr val="000000"/>
              </a:solidFill>
            </a:rPr>
            <a:t> </a:t>
          </a:r>
          <a:r>
            <a:rPr lang="en-US" sz="1600" b="0" kern="1200" dirty="0">
              <a:solidFill>
                <a:srgbClr val="000000"/>
              </a:solidFill>
            </a:rPr>
            <a:t>to enhance readiness for teaching and learning in grade 1 </a:t>
          </a:r>
          <a:endParaRPr lang="en-ZA" sz="1600" kern="1200" dirty="0"/>
        </a:p>
        <a:p>
          <a:pPr marL="171450" lvl="1" indent="-171450" algn="l" defTabSz="711200">
            <a:lnSpc>
              <a:spcPct val="90000"/>
            </a:lnSpc>
            <a:spcBef>
              <a:spcPct val="0"/>
            </a:spcBef>
            <a:spcAft>
              <a:spcPct val="15000"/>
            </a:spcAft>
            <a:buChar char="•"/>
          </a:pPr>
          <a:endParaRPr lang="en-US" sz="1600" b="0" kern="1200" dirty="0">
            <a:solidFill>
              <a:srgbClr val="000000"/>
            </a:solidFill>
          </a:endParaRPr>
        </a:p>
      </dsp:txBody>
      <dsp:txXfrm rot="-5400000">
        <a:off x="1535947" y="106311"/>
        <a:ext cx="8942559" cy="1965157"/>
      </dsp:txXfrm>
    </dsp:sp>
    <dsp:sp modelId="{FCFFFD7B-8317-4A92-9C76-B70E35FA92FF}">
      <dsp:nvSpPr>
        <dsp:cNvPr id="0" name=""/>
        <dsp:cNvSpPr/>
      </dsp:nvSpPr>
      <dsp:spPr>
        <a:xfrm rot="5400000">
          <a:off x="-329267" y="2969615"/>
          <a:ext cx="2195115" cy="1536580"/>
        </a:xfrm>
        <a:prstGeom prst="chevron">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ZA" sz="2000" kern="1200" dirty="0"/>
            <a:t>ATPs</a:t>
          </a:r>
        </a:p>
      </dsp:txBody>
      <dsp:txXfrm rot="-5400000">
        <a:off x="1" y="3408637"/>
        <a:ext cx="1536580" cy="658535"/>
      </dsp:txXfrm>
    </dsp:sp>
    <dsp:sp modelId="{1637F580-FB52-416A-AFF8-CF8A920B1630}">
      <dsp:nvSpPr>
        <dsp:cNvPr id="0" name=""/>
        <dsp:cNvSpPr/>
      </dsp:nvSpPr>
      <dsp:spPr>
        <a:xfrm rot="5400000">
          <a:off x="5038067" y="-1159317"/>
          <a:ext cx="2045895" cy="9026156"/>
        </a:xfrm>
        <a:prstGeom prst="round2Same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en-ZA" sz="1600" kern="1200" dirty="0"/>
        </a:p>
        <a:p>
          <a:pPr marL="171450" lvl="1" indent="-171450" algn="l" defTabSz="711200">
            <a:lnSpc>
              <a:spcPct val="90000"/>
            </a:lnSpc>
            <a:spcBef>
              <a:spcPct val="0"/>
            </a:spcBef>
            <a:spcAft>
              <a:spcPct val="15000"/>
            </a:spcAft>
            <a:buChar char="•"/>
          </a:pPr>
          <a:r>
            <a:rPr lang="en-US" sz="1600" b="0" kern="1200" dirty="0">
              <a:solidFill>
                <a:srgbClr val="000000"/>
              </a:solidFill>
            </a:rPr>
            <a:t>Development of  revised and realigned </a:t>
          </a:r>
          <a:r>
            <a:rPr lang="en-US" sz="1600" kern="1200" dirty="0">
              <a:solidFill>
                <a:srgbClr val="000000"/>
              </a:solidFill>
            </a:rPr>
            <a:t>Annual Teaching Plans (ATPs) </a:t>
          </a:r>
          <a:r>
            <a:rPr lang="en-US" sz="1600" b="0" kern="1200" dirty="0">
              <a:solidFill>
                <a:srgbClr val="000000"/>
              </a:solidFill>
            </a:rPr>
            <a:t>in all grades R-11</a:t>
          </a:r>
          <a:endParaRPr lang="en-ZA" sz="1600" kern="1200" dirty="0"/>
        </a:p>
        <a:p>
          <a:pPr marL="171450" lvl="1" indent="-171450" algn="l" defTabSz="711200">
            <a:lnSpc>
              <a:spcPct val="90000"/>
            </a:lnSpc>
            <a:spcBef>
              <a:spcPct val="0"/>
            </a:spcBef>
            <a:spcAft>
              <a:spcPct val="15000"/>
            </a:spcAft>
            <a:buChar char="•"/>
          </a:pPr>
          <a:r>
            <a:rPr lang="en-ZA" sz="1600" kern="1200" dirty="0"/>
            <a:t>Distribution and mediation of Risk Adjusted Subject Plans</a:t>
          </a:r>
        </a:p>
        <a:p>
          <a:pPr marL="171450" lvl="1" indent="-171450" algn="l" defTabSz="711200">
            <a:lnSpc>
              <a:spcPct val="90000"/>
            </a:lnSpc>
            <a:spcBef>
              <a:spcPct val="0"/>
            </a:spcBef>
            <a:spcAft>
              <a:spcPct val="15000"/>
            </a:spcAft>
            <a:buChar char="•"/>
          </a:pPr>
          <a:r>
            <a:rPr lang="en-US" sz="1600" kern="1200" dirty="0">
              <a:solidFill>
                <a:srgbClr val="000000"/>
              </a:solidFill>
            </a:rPr>
            <a:t>Home learning </a:t>
          </a:r>
          <a:r>
            <a:rPr lang="en-US" sz="1600" kern="1200" dirty="0" err="1">
              <a:solidFill>
                <a:srgbClr val="000000"/>
              </a:solidFill>
            </a:rPr>
            <a:t>programme</a:t>
          </a:r>
          <a:r>
            <a:rPr lang="en-US" sz="1600" kern="1200" dirty="0">
              <a:solidFill>
                <a:srgbClr val="000000"/>
              </a:solidFill>
            </a:rPr>
            <a:t> </a:t>
          </a:r>
          <a:r>
            <a:rPr lang="en-US" sz="1600" b="0" kern="1200" dirty="0">
              <a:solidFill>
                <a:srgbClr val="000000"/>
              </a:solidFill>
            </a:rPr>
            <a:t>to be strengthened, to address learning needs created by  the rotational model followed by schools</a:t>
          </a:r>
        </a:p>
        <a:p>
          <a:pPr marL="171450" lvl="1" indent="-171450" algn="l" defTabSz="711200">
            <a:lnSpc>
              <a:spcPct val="90000"/>
            </a:lnSpc>
            <a:spcBef>
              <a:spcPct val="0"/>
            </a:spcBef>
            <a:spcAft>
              <a:spcPct val="15000"/>
            </a:spcAft>
            <a:buChar char="•"/>
          </a:pPr>
          <a:r>
            <a:rPr lang="en-US" sz="1600" b="0" kern="1200" dirty="0">
              <a:solidFill>
                <a:srgbClr val="000000"/>
              </a:solidFill>
            </a:rPr>
            <a:t>Implementation of a </a:t>
          </a:r>
          <a:r>
            <a:rPr lang="en-US" sz="1600" kern="1200" dirty="0">
              <a:solidFill>
                <a:srgbClr val="000000"/>
              </a:solidFill>
            </a:rPr>
            <a:t>10-day perceptual </a:t>
          </a:r>
          <a:r>
            <a:rPr lang="en-US" sz="1600" kern="1200" dirty="0" err="1">
              <a:solidFill>
                <a:srgbClr val="000000"/>
              </a:solidFill>
            </a:rPr>
            <a:t>programme</a:t>
          </a:r>
          <a:r>
            <a:rPr lang="en-US" sz="1600" kern="1200" dirty="0">
              <a:solidFill>
                <a:srgbClr val="000000"/>
              </a:solidFill>
            </a:rPr>
            <a:t> </a:t>
          </a:r>
          <a:r>
            <a:rPr lang="en-US" sz="1600" b="0" kern="1200" dirty="0">
              <a:solidFill>
                <a:srgbClr val="000000"/>
              </a:solidFill>
            </a:rPr>
            <a:t>to enhance readiness for teaching and learning in grade 1 </a:t>
          </a:r>
        </a:p>
        <a:p>
          <a:pPr marL="171450" lvl="1" indent="-171450" algn="l" defTabSz="711200">
            <a:lnSpc>
              <a:spcPct val="90000"/>
            </a:lnSpc>
            <a:spcBef>
              <a:spcPct val="0"/>
            </a:spcBef>
            <a:spcAft>
              <a:spcPct val="15000"/>
            </a:spcAft>
            <a:buChar char="•"/>
          </a:pPr>
          <a:r>
            <a:rPr lang="en-ZA" sz="1600" kern="1200" dirty="0"/>
            <a:t>Provide clear teaching, learning and assessment guidelines to support teachers in the implementation of the recovery plan over the next three years namely 2021-2023.</a:t>
          </a:r>
          <a:endParaRPr lang="en-US" sz="1600" b="0" kern="1200" dirty="0">
            <a:solidFill>
              <a:srgbClr val="000000"/>
            </a:solidFill>
          </a:endParaRPr>
        </a:p>
        <a:p>
          <a:pPr marL="57150" lvl="1" indent="-57150" algn="l" defTabSz="444500">
            <a:lnSpc>
              <a:spcPct val="90000"/>
            </a:lnSpc>
            <a:spcBef>
              <a:spcPct val="0"/>
            </a:spcBef>
            <a:spcAft>
              <a:spcPct val="15000"/>
            </a:spcAft>
            <a:buChar char="•"/>
          </a:pPr>
          <a:endParaRPr lang="en-US" sz="1000" b="0" kern="1200" dirty="0">
            <a:solidFill>
              <a:srgbClr val="000000"/>
            </a:solidFill>
          </a:endParaRPr>
        </a:p>
      </dsp:txBody>
      <dsp:txXfrm rot="-5400000">
        <a:off x="1547937" y="2430685"/>
        <a:ext cx="8926284" cy="18461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6AEB95-E214-42C6-B40B-880278A1B9CD}">
      <dsp:nvSpPr>
        <dsp:cNvPr id="0" name=""/>
        <dsp:cNvSpPr/>
      </dsp:nvSpPr>
      <dsp:spPr>
        <a:xfrm rot="5400000">
          <a:off x="-255978" y="350202"/>
          <a:ext cx="1706525" cy="1194567"/>
        </a:xfrm>
        <a:prstGeom prst="chevron">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ZA" sz="1200" kern="1200" dirty="0"/>
            <a:t>Assessment</a:t>
          </a:r>
        </a:p>
      </dsp:txBody>
      <dsp:txXfrm rot="-5400000">
        <a:off x="2" y="691507"/>
        <a:ext cx="1194567" cy="511958"/>
      </dsp:txXfrm>
    </dsp:sp>
    <dsp:sp modelId="{F8F4A55E-CC8E-4EE0-80CC-2D6229073147}">
      <dsp:nvSpPr>
        <dsp:cNvPr id="0" name=""/>
        <dsp:cNvSpPr/>
      </dsp:nvSpPr>
      <dsp:spPr>
        <a:xfrm rot="5400000">
          <a:off x="5243257" y="-3934052"/>
          <a:ext cx="1292188" cy="9390882"/>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endParaRPr lang="en-ZA" sz="1800" kern="1200" dirty="0">
            <a:solidFill>
              <a:schemeClr val="accent4">
                <a:lumMod val="75000"/>
              </a:schemeClr>
            </a:solidFill>
          </a:endParaRPr>
        </a:p>
        <a:p>
          <a:pPr marL="171450" lvl="1" indent="-171450" algn="l" defTabSz="800100">
            <a:lnSpc>
              <a:spcPct val="90000"/>
            </a:lnSpc>
            <a:spcBef>
              <a:spcPct val="0"/>
            </a:spcBef>
            <a:spcAft>
              <a:spcPct val="15000"/>
            </a:spcAft>
            <a:buChar char="•"/>
          </a:pPr>
          <a:endParaRPr lang="en-ZA" sz="1800" kern="1200" dirty="0">
            <a:solidFill>
              <a:schemeClr val="accent4">
                <a:lumMod val="75000"/>
              </a:schemeClr>
            </a:solidFill>
          </a:endParaRPr>
        </a:p>
        <a:p>
          <a:pPr marL="171450" lvl="1" indent="-171450" algn="l" defTabSz="800100">
            <a:lnSpc>
              <a:spcPct val="90000"/>
            </a:lnSpc>
            <a:spcBef>
              <a:spcPct val="0"/>
            </a:spcBef>
            <a:spcAft>
              <a:spcPct val="15000"/>
            </a:spcAft>
            <a:buChar char="•"/>
          </a:pPr>
          <a:r>
            <a:rPr lang="en-US" sz="1800" kern="1200" dirty="0">
              <a:solidFill>
                <a:schemeClr val="accent4">
                  <a:lumMod val="75000"/>
                </a:schemeClr>
              </a:solidFill>
            </a:rPr>
            <a:t>Early Learning National Assessment </a:t>
          </a:r>
          <a:r>
            <a:rPr lang="en-US" sz="1800" b="0" kern="1200" dirty="0">
              <a:solidFill>
                <a:schemeClr val="accent4">
                  <a:lumMod val="75000"/>
                </a:schemeClr>
              </a:solidFill>
            </a:rPr>
            <a:t>will be conducted for grade 1 learners in selected schools (</a:t>
          </a:r>
          <a:r>
            <a:rPr lang="en-US" sz="1800" kern="1200" dirty="0">
              <a:solidFill>
                <a:schemeClr val="accent4">
                  <a:lumMod val="75000"/>
                </a:schemeClr>
              </a:solidFill>
            </a:rPr>
            <a:t>ELNA - Literacy and Numeracy</a:t>
          </a:r>
          <a:r>
            <a:rPr lang="en-US" sz="1800" b="0" kern="1200" dirty="0">
              <a:solidFill>
                <a:schemeClr val="accent4">
                  <a:lumMod val="75000"/>
                </a:schemeClr>
              </a:solidFill>
            </a:rPr>
            <a:t>)</a:t>
          </a:r>
          <a:endParaRPr lang="en-ZA" sz="1800" kern="1200" dirty="0">
            <a:solidFill>
              <a:schemeClr val="accent4">
                <a:lumMod val="75000"/>
              </a:schemeClr>
            </a:solidFill>
          </a:endParaRPr>
        </a:p>
        <a:p>
          <a:pPr marL="171450" lvl="1" indent="-171450" algn="l" defTabSz="800100">
            <a:lnSpc>
              <a:spcPct val="90000"/>
            </a:lnSpc>
            <a:spcBef>
              <a:spcPct val="0"/>
            </a:spcBef>
            <a:spcAft>
              <a:spcPct val="15000"/>
            </a:spcAft>
            <a:buChar char="•"/>
          </a:pPr>
          <a:r>
            <a:rPr lang="en-US" sz="1800" b="0" kern="1200" dirty="0">
              <a:solidFill>
                <a:schemeClr val="accent4">
                  <a:lumMod val="75000"/>
                </a:schemeClr>
              </a:solidFill>
            </a:rPr>
            <a:t>Implementation of the </a:t>
          </a:r>
          <a:r>
            <a:rPr lang="en-US" sz="1800" kern="1200" dirty="0">
              <a:solidFill>
                <a:schemeClr val="accent4">
                  <a:lumMod val="75000"/>
                </a:schemeClr>
              </a:solidFill>
            </a:rPr>
            <a:t>Oral Reading Fluency(ORF) assessment</a:t>
          </a:r>
          <a:r>
            <a:rPr lang="en-US" sz="1800" b="0" kern="1200" dirty="0">
              <a:solidFill>
                <a:schemeClr val="accent4">
                  <a:lumMod val="75000"/>
                </a:schemeClr>
              </a:solidFill>
            </a:rPr>
            <a:t> in 2021 to determine reading levels to inform the required support</a:t>
          </a:r>
          <a:endParaRPr lang="en-ZA" sz="1800" kern="1200" dirty="0">
            <a:solidFill>
              <a:schemeClr val="accent4">
                <a:lumMod val="75000"/>
              </a:schemeClr>
            </a:solidFill>
          </a:endParaRPr>
        </a:p>
        <a:p>
          <a:pPr marL="171450" lvl="1" indent="-171450" algn="l" defTabSz="800100">
            <a:lnSpc>
              <a:spcPct val="90000"/>
            </a:lnSpc>
            <a:spcBef>
              <a:spcPct val="0"/>
            </a:spcBef>
            <a:spcAft>
              <a:spcPct val="15000"/>
            </a:spcAft>
            <a:buChar char="•"/>
          </a:pPr>
          <a:r>
            <a:rPr lang="en-US" sz="1800" b="0" kern="1200" dirty="0">
              <a:solidFill>
                <a:schemeClr val="accent4">
                  <a:lumMod val="75000"/>
                </a:schemeClr>
              </a:solidFill>
            </a:rPr>
            <a:t>Implementation of recommendations of 2019 ORF Report</a:t>
          </a:r>
          <a:endParaRPr lang="en-ZA" sz="1800" kern="1200" dirty="0">
            <a:solidFill>
              <a:schemeClr val="accent4">
                <a:lumMod val="75000"/>
              </a:schemeClr>
            </a:solidFill>
          </a:endParaRPr>
        </a:p>
        <a:p>
          <a:pPr marL="171450" lvl="1" indent="-171450" algn="l" defTabSz="800100">
            <a:lnSpc>
              <a:spcPct val="90000"/>
            </a:lnSpc>
            <a:spcBef>
              <a:spcPct val="0"/>
            </a:spcBef>
            <a:spcAft>
              <a:spcPct val="15000"/>
            </a:spcAft>
            <a:buChar char="•"/>
          </a:pPr>
          <a:endParaRPr lang="en-ZA" sz="1800" kern="1200" dirty="0">
            <a:solidFill>
              <a:schemeClr val="accent4">
                <a:lumMod val="75000"/>
              </a:schemeClr>
            </a:solidFill>
          </a:endParaRPr>
        </a:p>
        <a:p>
          <a:pPr marL="171450" lvl="1" indent="-171450" algn="l" defTabSz="800100">
            <a:lnSpc>
              <a:spcPct val="90000"/>
            </a:lnSpc>
            <a:spcBef>
              <a:spcPct val="0"/>
            </a:spcBef>
            <a:spcAft>
              <a:spcPct val="15000"/>
            </a:spcAft>
            <a:buChar char="•"/>
          </a:pPr>
          <a:endParaRPr lang="en-ZA" sz="1800" kern="1200" dirty="0">
            <a:solidFill>
              <a:schemeClr val="accent4">
                <a:lumMod val="75000"/>
              </a:schemeClr>
            </a:solidFill>
          </a:endParaRPr>
        </a:p>
      </dsp:txBody>
      <dsp:txXfrm rot="-5400000">
        <a:off x="1193911" y="178373"/>
        <a:ext cx="9327803" cy="1166030"/>
      </dsp:txXfrm>
    </dsp:sp>
    <dsp:sp modelId="{478DCBB7-5803-4D16-98DD-BD85ACFEA9A5}">
      <dsp:nvSpPr>
        <dsp:cNvPr id="0" name=""/>
        <dsp:cNvSpPr/>
      </dsp:nvSpPr>
      <dsp:spPr>
        <a:xfrm rot="5400000">
          <a:off x="-255978" y="1867802"/>
          <a:ext cx="1706525" cy="1194567"/>
        </a:xfrm>
        <a:prstGeom prst="chevron">
          <a:avLst/>
        </a:prstGeom>
        <a:gradFill rotWithShape="0">
          <a:gsLst>
            <a:gs pos="0">
              <a:schemeClr val="accent4">
                <a:hueOff val="4900445"/>
                <a:satOff val="-20388"/>
                <a:lumOff val="4804"/>
                <a:alphaOff val="0"/>
                <a:lumMod val="110000"/>
                <a:satMod val="105000"/>
                <a:tint val="67000"/>
              </a:schemeClr>
            </a:gs>
            <a:gs pos="50000">
              <a:schemeClr val="accent4">
                <a:hueOff val="4900445"/>
                <a:satOff val="-20388"/>
                <a:lumOff val="4804"/>
                <a:alphaOff val="0"/>
                <a:lumMod val="105000"/>
                <a:satMod val="103000"/>
                <a:tint val="73000"/>
              </a:schemeClr>
            </a:gs>
            <a:gs pos="100000">
              <a:schemeClr val="accent4">
                <a:hueOff val="4900445"/>
                <a:satOff val="-20388"/>
                <a:lumOff val="4804"/>
                <a:alphaOff val="0"/>
                <a:lumMod val="105000"/>
                <a:satMod val="109000"/>
                <a:tint val="81000"/>
              </a:schemeClr>
            </a:gs>
          </a:gsLst>
          <a:lin ang="5400000" scaled="0"/>
        </a:gradFill>
        <a:ln w="6350" cap="flat" cmpd="sng" algn="ctr">
          <a:solidFill>
            <a:schemeClr val="accent4">
              <a:hueOff val="4900445"/>
              <a:satOff val="-20388"/>
              <a:lumOff val="4804"/>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ZA" sz="1200" kern="1200" dirty="0"/>
            <a:t>Provisioning of Reading resources</a:t>
          </a:r>
        </a:p>
      </dsp:txBody>
      <dsp:txXfrm rot="-5400000">
        <a:off x="2" y="2209107"/>
        <a:ext cx="1194567" cy="511958"/>
      </dsp:txXfrm>
    </dsp:sp>
    <dsp:sp modelId="{4C9029D7-97FC-4493-B375-726E088656FB}">
      <dsp:nvSpPr>
        <dsp:cNvPr id="0" name=""/>
        <dsp:cNvSpPr/>
      </dsp:nvSpPr>
      <dsp:spPr>
        <a:xfrm rot="5400000">
          <a:off x="5335388" y="-2528996"/>
          <a:ext cx="1109241" cy="9390882"/>
        </a:xfrm>
        <a:prstGeom prst="round2SameRect">
          <a:avLst/>
        </a:prstGeom>
        <a:solidFill>
          <a:schemeClr val="lt1">
            <a:alpha val="90000"/>
            <a:hueOff val="0"/>
            <a:satOff val="0"/>
            <a:lumOff val="0"/>
            <a:alphaOff val="0"/>
          </a:schemeClr>
        </a:solidFill>
        <a:ln w="6350" cap="flat" cmpd="sng" algn="ctr">
          <a:solidFill>
            <a:schemeClr val="accent4">
              <a:hueOff val="4900445"/>
              <a:satOff val="-20388"/>
              <a:lumOff val="480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ZA" sz="1800" kern="1200" dirty="0">
              <a:solidFill>
                <a:srgbClr val="00B050"/>
              </a:solidFill>
            </a:rPr>
            <a:t>Provisioning of reading resources Grade 1-9</a:t>
          </a:r>
        </a:p>
        <a:p>
          <a:pPr marL="171450" lvl="1" indent="-171450" algn="l" defTabSz="800100">
            <a:lnSpc>
              <a:spcPct val="90000"/>
            </a:lnSpc>
            <a:spcBef>
              <a:spcPct val="0"/>
            </a:spcBef>
            <a:spcAft>
              <a:spcPct val="15000"/>
            </a:spcAft>
            <a:buChar char="•"/>
          </a:pPr>
          <a:r>
            <a:rPr lang="en-ZA" sz="1800" kern="1200" dirty="0">
              <a:solidFill>
                <a:srgbClr val="00B050"/>
              </a:solidFill>
            </a:rPr>
            <a:t>Setting up of reading corners in classrooms</a:t>
          </a:r>
        </a:p>
        <a:p>
          <a:pPr marL="171450" lvl="1" indent="-171450" algn="l" defTabSz="800100">
            <a:lnSpc>
              <a:spcPct val="90000"/>
            </a:lnSpc>
            <a:spcBef>
              <a:spcPct val="0"/>
            </a:spcBef>
            <a:spcAft>
              <a:spcPct val="15000"/>
            </a:spcAft>
            <a:buChar char="•"/>
          </a:pPr>
          <a:r>
            <a:rPr lang="en-ZA" sz="1800" kern="1200" dirty="0">
              <a:solidFill>
                <a:srgbClr val="00B050"/>
              </a:solidFill>
            </a:rPr>
            <a:t>@ home learning due to differentiated timetabling models </a:t>
          </a:r>
        </a:p>
      </dsp:txBody>
      <dsp:txXfrm rot="-5400000">
        <a:off x="1194568" y="1665973"/>
        <a:ext cx="9336733" cy="1000943"/>
      </dsp:txXfrm>
    </dsp:sp>
    <dsp:sp modelId="{B9D963DA-2A61-4229-9EE4-5B888E7210D1}">
      <dsp:nvSpPr>
        <dsp:cNvPr id="0" name=""/>
        <dsp:cNvSpPr/>
      </dsp:nvSpPr>
      <dsp:spPr>
        <a:xfrm rot="5400000">
          <a:off x="-255978" y="3385403"/>
          <a:ext cx="1706525" cy="1194567"/>
        </a:xfrm>
        <a:prstGeom prst="chevron">
          <a:avLst/>
        </a:prstGeom>
        <a:gradFill rotWithShape="0">
          <a:gsLst>
            <a:gs pos="0">
              <a:schemeClr val="accent4">
                <a:hueOff val="9800891"/>
                <a:satOff val="-40777"/>
                <a:lumOff val="9608"/>
                <a:alphaOff val="0"/>
                <a:lumMod val="110000"/>
                <a:satMod val="105000"/>
                <a:tint val="67000"/>
              </a:schemeClr>
            </a:gs>
            <a:gs pos="50000">
              <a:schemeClr val="accent4">
                <a:hueOff val="9800891"/>
                <a:satOff val="-40777"/>
                <a:lumOff val="9608"/>
                <a:alphaOff val="0"/>
                <a:lumMod val="105000"/>
                <a:satMod val="103000"/>
                <a:tint val="73000"/>
              </a:schemeClr>
            </a:gs>
            <a:gs pos="100000">
              <a:schemeClr val="accent4">
                <a:hueOff val="9800891"/>
                <a:satOff val="-40777"/>
                <a:lumOff val="9608"/>
                <a:alphaOff val="0"/>
                <a:lumMod val="105000"/>
                <a:satMod val="109000"/>
                <a:tint val="81000"/>
              </a:schemeClr>
            </a:gs>
          </a:gsLst>
          <a:lin ang="5400000" scaled="0"/>
        </a:gradFill>
        <a:ln w="6350" cap="flat" cmpd="sng" algn="ctr">
          <a:solidFill>
            <a:schemeClr val="accent4">
              <a:hueOff val="9800891"/>
              <a:satOff val="-40777"/>
              <a:lumOff val="9608"/>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ZA" sz="1200" kern="1200" dirty="0"/>
            <a:t>TD</a:t>
          </a:r>
        </a:p>
      </dsp:txBody>
      <dsp:txXfrm rot="-5400000">
        <a:off x="2" y="3726708"/>
        <a:ext cx="1194567" cy="511958"/>
      </dsp:txXfrm>
    </dsp:sp>
    <dsp:sp modelId="{ACECBA10-94D7-4F0C-9F27-DE70CE999558}">
      <dsp:nvSpPr>
        <dsp:cNvPr id="0" name=""/>
        <dsp:cNvSpPr/>
      </dsp:nvSpPr>
      <dsp:spPr>
        <a:xfrm rot="5400000">
          <a:off x="5335388" y="-1011396"/>
          <a:ext cx="1109241" cy="9390882"/>
        </a:xfrm>
        <a:prstGeom prst="round2SameRect">
          <a:avLst/>
        </a:prstGeom>
        <a:solidFill>
          <a:schemeClr val="lt1">
            <a:alpha val="90000"/>
            <a:hueOff val="0"/>
            <a:satOff val="0"/>
            <a:lumOff val="0"/>
            <a:alphaOff val="0"/>
          </a:schemeClr>
        </a:solidFill>
        <a:ln w="6350" cap="flat" cmpd="sng" algn="ctr">
          <a:solidFill>
            <a:schemeClr val="accent4">
              <a:hueOff val="9800891"/>
              <a:satOff val="-40777"/>
              <a:lumOff val="9608"/>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ZA" sz="1800" kern="1200" dirty="0">
              <a:solidFill>
                <a:schemeClr val="accent1"/>
              </a:solidFill>
            </a:rPr>
            <a:t>Blended approach TD- Face to Face and Virtual </a:t>
          </a:r>
        </a:p>
        <a:p>
          <a:pPr marL="171450" lvl="1" indent="-171450" algn="l" defTabSz="800100">
            <a:lnSpc>
              <a:spcPct val="90000"/>
            </a:lnSpc>
            <a:spcBef>
              <a:spcPct val="0"/>
            </a:spcBef>
            <a:spcAft>
              <a:spcPct val="15000"/>
            </a:spcAft>
            <a:buChar char="•"/>
          </a:pPr>
          <a:r>
            <a:rPr lang="en-ZA" sz="1800" kern="1200" dirty="0">
              <a:solidFill>
                <a:schemeClr val="accent1"/>
              </a:solidFill>
            </a:rPr>
            <a:t>Training of teachers on recommendations from Oral Reading Fluency report</a:t>
          </a:r>
        </a:p>
        <a:p>
          <a:pPr marL="171450" lvl="1" indent="-171450" algn="l" defTabSz="800100">
            <a:lnSpc>
              <a:spcPct val="90000"/>
            </a:lnSpc>
            <a:spcBef>
              <a:spcPct val="0"/>
            </a:spcBef>
            <a:spcAft>
              <a:spcPct val="15000"/>
            </a:spcAft>
            <a:buChar char="•"/>
          </a:pPr>
          <a:endParaRPr lang="en-ZA" sz="1800" kern="1200" dirty="0">
            <a:solidFill>
              <a:schemeClr val="accent1"/>
            </a:solidFill>
          </a:endParaRPr>
        </a:p>
      </dsp:txBody>
      <dsp:txXfrm rot="-5400000">
        <a:off x="1194568" y="3183573"/>
        <a:ext cx="9336733" cy="10009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A8C089-A0A9-4B56-B89D-C7D7E70855A2}">
      <dsp:nvSpPr>
        <dsp:cNvPr id="0" name=""/>
        <dsp:cNvSpPr/>
      </dsp:nvSpPr>
      <dsp:spPr>
        <a:xfrm rot="5400000">
          <a:off x="130352" y="-32129"/>
          <a:ext cx="885655" cy="108083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FFFF00"/>
              </a:solidFill>
            </a:rPr>
            <a:t>Gauteng online</a:t>
          </a:r>
        </a:p>
      </dsp:txBody>
      <dsp:txXfrm rot="-5400000">
        <a:off x="32762" y="65461"/>
        <a:ext cx="1080835" cy="885655"/>
      </dsp:txXfrm>
    </dsp:sp>
    <dsp:sp modelId="{BB531EFF-5126-49D6-BBCF-83C90E74C62D}">
      <dsp:nvSpPr>
        <dsp:cNvPr id="0" name=""/>
        <dsp:cNvSpPr/>
      </dsp:nvSpPr>
      <dsp:spPr>
        <a:xfrm rot="5400000">
          <a:off x="4504685" y="-3203596"/>
          <a:ext cx="575978" cy="715881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a:t>1600 schools </a:t>
          </a:r>
          <a:r>
            <a:rPr lang="en-US" sz="1800" kern="1200" dirty="0"/>
            <a:t>benefited through the installation of computer laboratories between 2008 and 2013.</a:t>
          </a:r>
        </a:p>
      </dsp:txBody>
      <dsp:txXfrm rot="-5400000">
        <a:off x="1213266" y="115940"/>
        <a:ext cx="7130700" cy="519744"/>
      </dsp:txXfrm>
    </dsp:sp>
    <dsp:sp modelId="{BF5EEBD8-1D19-42D9-9670-7E9F13796010}">
      <dsp:nvSpPr>
        <dsp:cNvPr id="0" name=""/>
        <dsp:cNvSpPr/>
      </dsp:nvSpPr>
      <dsp:spPr>
        <a:xfrm rot="5400000">
          <a:off x="94936" y="696073"/>
          <a:ext cx="885655" cy="107552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endParaRPr lang="en-US" sz="900" kern="1200" dirty="0"/>
        </a:p>
        <a:p>
          <a:pPr marL="0" lvl="0" indent="0" algn="ctr" defTabSz="400050">
            <a:lnSpc>
              <a:spcPct val="90000"/>
            </a:lnSpc>
            <a:spcBef>
              <a:spcPct val="0"/>
            </a:spcBef>
            <a:spcAft>
              <a:spcPct val="35000"/>
            </a:spcAft>
            <a:buNone/>
          </a:pPr>
          <a:r>
            <a:rPr lang="en-US" sz="1400" b="1" kern="1200" dirty="0">
              <a:solidFill>
                <a:srgbClr val="FFFF00"/>
              </a:solidFill>
            </a:rPr>
            <a:t>GBN</a:t>
          </a:r>
        </a:p>
      </dsp:txBody>
      <dsp:txXfrm rot="-5400000">
        <a:off x="-1" y="791010"/>
        <a:ext cx="1075529" cy="885655"/>
      </dsp:txXfrm>
    </dsp:sp>
    <dsp:sp modelId="{61C7DAB9-A9BD-4245-9A36-6C459550A4DD}">
      <dsp:nvSpPr>
        <dsp:cNvPr id="0" name=""/>
        <dsp:cNvSpPr/>
      </dsp:nvSpPr>
      <dsp:spPr>
        <a:xfrm rot="5400000">
          <a:off x="6166757" y="-4201932"/>
          <a:ext cx="575675" cy="1056156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The Gauteng Broadband Network has been installed in </a:t>
          </a:r>
          <a:r>
            <a:rPr lang="en-US" sz="1800" b="1" kern="1200" dirty="0"/>
            <a:t>all GDE offices </a:t>
          </a:r>
          <a:r>
            <a:rPr lang="en-US" sz="1800" kern="1200" dirty="0"/>
            <a:t>as well as </a:t>
          </a:r>
          <a:r>
            <a:rPr lang="en-US" sz="1800" b="1" kern="1200" dirty="0"/>
            <a:t>500 schools with GBN </a:t>
          </a:r>
          <a:r>
            <a:rPr lang="en-US" sz="1800" kern="1200" dirty="0"/>
            <a:t>Wide Area Network.</a:t>
          </a:r>
        </a:p>
      </dsp:txBody>
      <dsp:txXfrm rot="-5400000">
        <a:off x="1173814" y="819113"/>
        <a:ext cx="10533460" cy="519471"/>
      </dsp:txXfrm>
    </dsp:sp>
    <dsp:sp modelId="{B5A199F1-2B62-4FB6-B5B0-90B2A0AFFA70}">
      <dsp:nvSpPr>
        <dsp:cNvPr id="0" name=""/>
        <dsp:cNvSpPr/>
      </dsp:nvSpPr>
      <dsp:spPr>
        <a:xfrm rot="5400000">
          <a:off x="88160" y="1491638"/>
          <a:ext cx="885655" cy="103531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rgbClr val="FFFF00"/>
              </a:solidFill>
            </a:rPr>
            <a:t>E-Content</a:t>
          </a:r>
        </a:p>
      </dsp:txBody>
      <dsp:txXfrm rot="-5400000">
        <a:off x="13332" y="1566466"/>
        <a:ext cx="1035312" cy="885655"/>
      </dsp:txXfrm>
    </dsp:sp>
    <dsp:sp modelId="{408C4718-1246-4E9C-975D-ADACEEDF9572}">
      <dsp:nvSpPr>
        <dsp:cNvPr id="0" name=""/>
        <dsp:cNvSpPr/>
      </dsp:nvSpPr>
      <dsp:spPr>
        <a:xfrm rot="5400000">
          <a:off x="6129297" y="-3380841"/>
          <a:ext cx="575675" cy="1049523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Over </a:t>
          </a:r>
          <a:r>
            <a:rPr lang="en-US" sz="1800" b="1" kern="1200" dirty="0"/>
            <a:t>476 ICT implementing schools </a:t>
          </a:r>
          <a:r>
            <a:rPr lang="en-US" sz="1800" kern="1200" dirty="0"/>
            <a:t>have ICT Equipment in classrooms pre- loaded with e-Books and GDE multimedia &amp; Interactive content. </a:t>
          </a:r>
        </a:p>
      </dsp:txBody>
      <dsp:txXfrm rot="-5400000">
        <a:off x="1169518" y="1607040"/>
        <a:ext cx="10467131" cy="519471"/>
      </dsp:txXfrm>
    </dsp:sp>
    <dsp:sp modelId="{4013C402-4D8B-4222-9475-BD259E500067}">
      <dsp:nvSpPr>
        <dsp:cNvPr id="0" name=""/>
        <dsp:cNvSpPr/>
      </dsp:nvSpPr>
      <dsp:spPr>
        <a:xfrm rot="5400000">
          <a:off x="132103" y="2267521"/>
          <a:ext cx="885655" cy="108433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5" tIns="4445" rIns="4445" bIns="4445" numCol="1" spcCol="1270" anchor="ctr" anchorCtr="0">
          <a:noAutofit/>
        </a:bodyPr>
        <a:lstStyle/>
        <a:p>
          <a:pPr marL="0" lvl="0" indent="0" algn="ctr" defTabSz="311150">
            <a:lnSpc>
              <a:spcPct val="90000"/>
            </a:lnSpc>
            <a:spcBef>
              <a:spcPct val="0"/>
            </a:spcBef>
            <a:spcAft>
              <a:spcPct val="35000"/>
            </a:spcAft>
            <a:buNone/>
          </a:pPr>
          <a:endParaRPr lang="en-US" sz="700" kern="1200" dirty="0"/>
        </a:p>
        <a:p>
          <a:pPr marL="0" lvl="0" indent="0" algn="ctr" defTabSz="311150">
            <a:lnSpc>
              <a:spcPct val="90000"/>
            </a:lnSpc>
            <a:spcBef>
              <a:spcPct val="0"/>
            </a:spcBef>
            <a:spcAft>
              <a:spcPct val="35000"/>
            </a:spcAft>
            <a:buNone/>
          </a:pPr>
          <a:endParaRPr lang="en-US" sz="700" kern="1200" dirty="0"/>
        </a:p>
        <a:p>
          <a:pPr marL="0" lvl="0" indent="0" algn="ctr" defTabSz="311150">
            <a:lnSpc>
              <a:spcPct val="90000"/>
            </a:lnSpc>
            <a:spcBef>
              <a:spcPct val="0"/>
            </a:spcBef>
            <a:spcAft>
              <a:spcPct val="35000"/>
            </a:spcAft>
            <a:buNone/>
          </a:pPr>
          <a:r>
            <a:rPr lang="en-US" sz="1400" b="0" kern="1200" dirty="0">
              <a:solidFill>
                <a:srgbClr val="FFFF00"/>
              </a:solidFill>
            </a:rPr>
            <a:t>Virtual Classroom </a:t>
          </a:r>
        </a:p>
        <a:p>
          <a:pPr marL="0" lvl="0" indent="0" algn="ctr" defTabSz="311150">
            <a:lnSpc>
              <a:spcPct val="90000"/>
            </a:lnSpc>
            <a:spcBef>
              <a:spcPct val="0"/>
            </a:spcBef>
            <a:spcAft>
              <a:spcPct val="35000"/>
            </a:spcAft>
            <a:buNone/>
          </a:pPr>
          <a:endParaRPr lang="en-US" sz="700" kern="1200" dirty="0"/>
        </a:p>
      </dsp:txBody>
      <dsp:txXfrm rot="-5400000">
        <a:off x="32762" y="2366862"/>
        <a:ext cx="1084338" cy="885655"/>
      </dsp:txXfrm>
    </dsp:sp>
    <dsp:sp modelId="{9BB0B5E7-A263-4DB9-A822-978F87E484D2}">
      <dsp:nvSpPr>
        <dsp:cNvPr id="0" name=""/>
        <dsp:cNvSpPr/>
      </dsp:nvSpPr>
      <dsp:spPr>
        <a:xfrm rot="5400000">
          <a:off x="6153810" y="-2592915"/>
          <a:ext cx="575675" cy="1049523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b="1" kern="1200" dirty="0"/>
            <a:t>3291 Teachers </a:t>
          </a:r>
          <a:r>
            <a:rPr lang="en-US" sz="1800" kern="1200" dirty="0"/>
            <a:t>have been re-skilled and trained on Digital Platforms, how to use available digital content resources, and on how to use Microsoft Teams to facilitate virtual and remote learning.</a:t>
          </a:r>
        </a:p>
      </dsp:txBody>
      <dsp:txXfrm rot="-5400000">
        <a:off x="1194031" y="2394966"/>
        <a:ext cx="10467131" cy="519471"/>
      </dsp:txXfrm>
    </dsp:sp>
    <dsp:sp modelId="{7DA8B2B9-6580-418B-9A80-3E54EEB13794}">
      <dsp:nvSpPr>
        <dsp:cNvPr id="0" name=""/>
        <dsp:cNvSpPr/>
      </dsp:nvSpPr>
      <dsp:spPr>
        <a:xfrm rot="5400000">
          <a:off x="180934" y="3006617"/>
          <a:ext cx="885655" cy="1182000"/>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FF00"/>
              </a:solidFill>
            </a:rPr>
            <a:t>Paperless Classroom</a:t>
          </a:r>
        </a:p>
      </dsp:txBody>
      <dsp:txXfrm rot="-5400000">
        <a:off x="32762" y="3154789"/>
        <a:ext cx="1182000" cy="885655"/>
      </dsp:txXfrm>
    </dsp:sp>
    <dsp:sp modelId="{E38F5FBE-068C-4366-A5EC-04B2ABC5DB96}">
      <dsp:nvSpPr>
        <dsp:cNvPr id="0" name=""/>
        <dsp:cNvSpPr/>
      </dsp:nvSpPr>
      <dsp:spPr>
        <a:xfrm rot="5400000">
          <a:off x="6097022" y="-1607397"/>
          <a:ext cx="575675" cy="10100051"/>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The project has benefitted over </a:t>
          </a:r>
          <a:r>
            <a:rPr lang="en-US" sz="1800" b="1" kern="1200" dirty="0"/>
            <a:t>476 schools with Tech enabled resources</a:t>
          </a:r>
          <a:r>
            <a:rPr lang="en-US" sz="1800" kern="1200" dirty="0"/>
            <a:t> such as  LED boards, Micro servers, teacher laptops and tablet devices.</a:t>
          </a:r>
        </a:p>
      </dsp:txBody>
      <dsp:txXfrm rot="-5400000">
        <a:off x="1334834" y="3182893"/>
        <a:ext cx="10071949" cy="519471"/>
      </dsp:txXfrm>
    </dsp:sp>
    <dsp:sp modelId="{D4B58807-D7FB-44A3-B5A7-AFE1F6068C3A}">
      <dsp:nvSpPr>
        <dsp:cNvPr id="0" name=""/>
        <dsp:cNvSpPr/>
      </dsp:nvSpPr>
      <dsp:spPr>
        <a:xfrm rot="5400000">
          <a:off x="187729" y="3810824"/>
          <a:ext cx="885655" cy="1195590"/>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FFFF00"/>
              </a:solidFill>
            </a:rPr>
            <a:t>Broadcasting</a:t>
          </a:r>
        </a:p>
      </dsp:txBody>
      <dsp:txXfrm rot="-5400000">
        <a:off x="32762" y="3965791"/>
        <a:ext cx="1195590" cy="885655"/>
      </dsp:txXfrm>
    </dsp:sp>
    <dsp:sp modelId="{2E3EAC68-20A6-4068-94B7-724DAFA45B23}">
      <dsp:nvSpPr>
        <dsp:cNvPr id="0" name=""/>
        <dsp:cNvSpPr/>
      </dsp:nvSpPr>
      <dsp:spPr>
        <a:xfrm rot="5400000">
          <a:off x="6094922" y="-822704"/>
          <a:ext cx="621827" cy="10152668"/>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GDE and Sci-Bono </a:t>
          </a:r>
          <a:r>
            <a:rPr lang="en-US" sz="1800" b="1" kern="1200" dirty="0"/>
            <a:t>have partnered with SABC to broadcast lessons on radio and television</a:t>
          </a:r>
          <a:r>
            <a:rPr lang="en-US" sz="1800" kern="1200" dirty="0"/>
            <a:t>. Sci-Bono is working on setting up an internal Broadcasting station.</a:t>
          </a:r>
        </a:p>
      </dsp:txBody>
      <dsp:txXfrm rot="-5400000">
        <a:off x="1329502" y="3973071"/>
        <a:ext cx="10122313" cy="561117"/>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ED43CC75-DF66-FA45-9965-DEEDA5EDB3B5}" type="datetimeFigureOut">
              <a:rPr lang="en-US" smtClean="0"/>
              <a:t>11/11/2020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1970791-6C15-154D-AEEB-02EE0555115E}" type="slidenum">
              <a:rPr lang="en-US" smtClean="0"/>
              <a:t>‹#›</a:t>
            </a:fld>
            <a:endParaRPr lang="en-US"/>
          </a:p>
        </p:txBody>
      </p:sp>
    </p:spTree>
    <p:extLst>
      <p:ext uri="{BB962C8B-B14F-4D97-AF65-F5344CB8AC3E}">
        <p14:creationId xmlns:p14="http://schemas.microsoft.com/office/powerpoint/2010/main" val="3704638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fld id="{C116654D-D298-4F59-90AA-8B5BB81BAB20}" type="slidenum">
              <a:rPr lang="en-ZA" smtClean="0"/>
              <a:t>11</a:t>
            </a:fld>
            <a:endParaRPr lang="en-ZA"/>
          </a:p>
        </p:txBody>
      </p:sp>
    </p:spTree>
    <p:extLst>
      <p:ext uri="{BB962C8B-B14F-4D97-AF65-F5344CB8AC3E}">
        <p14:creationId xmlns:p14="http://schemas.microsoft.com/office/powerpoint/2010/main" val="4064514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fld id="{C116654D-D298-4F59-90AA-8B5BB81BAB20}" type="slidenum">
              <a:rPr lang="en-ZA" smtClean="0"/>
              <a:t>12</a:t>
            </a:fld>
            <a:endParaRPr lang="en-ZA"/>
          </a:p>
        </p:txBody>
      </p:sp>
    </p:spTree>
    <p:extLst>
      <p:ext uri="{BB962C8B-B14F-4D97-AF65-F5344CB8AC3E}">
        <p14:creationId xmlns:p14="http://schemas.microsoft.com/office/powerpoint/2010/main" val="3144898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fld id="{C116654D-D298-4F59-90AA-8B5BB81BAB20}" type="slidenum">
              <a:rPr lang="en-ZA" smtClean="0"/>
              <a:t>13</a:t>
            </a:fld>
            <a:endParaRPr lang="en-ZA"/>
          </a:p>
        </p:txBody>
      </p:sp>
    </p:spTree>
    <p:extLst>
      <p:ext uri="{BB962C8B-B14F-4D97-AF65-F5344CB8AC3E}">
        <p14:creationId xmlns:p14="http://schemas.microsoft.com/office/powerpoint/2010/main" val="2880111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11970791-6C15-154D-AEEB-02EE0555115E}" type="slidenum">
              <a:rPr lang="en-US" smtClean="0"/>
              <a:t>17</a:t>
            </a:fld>
            <a:endParaRPr lang="en-US"/>
          </a:p>
        </p:txBody>
      </p:sp>
    </p:spTree>
    <p:extLst>
      <p:ext uri="{BB962C8B-B14F-4D97-AF65-F5344CB8AC3E}">
        <p14:creationId xmlns:p14="http://schemas.microsoft.com/office/powerpoint/2010/main" val="1741583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Slide Number Placeholder 3"/>
          <p:cNvSpPr>
            <a:spLocks noGrp="1"/>
          </p:cNvSpPr>
          <p:nvPr>
            <p:ph type="sldNum" sz="quarter" idx="5"/>
          </p:nvPr>
        </p:nvSpPr>
        <p:spPr/>
        <p:txBody>
          <a:bodyPr/>
          <a:lstStyle/>
          <a:p>
            <a:fld id="{C116654D-D298-4F59-90AA-8B5BB81BAB20}" type="slidenum">
              <a:rPr lang="en-ZA" smtClean="0"/>
              <a:t>20</a:t>
            </a:fld>
            <a:endParaRPr lang="en-ZA"/>
          </a:p>
        </p:txBody>
      </p:sp>
    </p:spTree>
    <p:extLst>
      <p:ext uri="{BB962C8B-B14F-4D97-AF65-F5344CB8AC3E}">
        <p14:creationId xmlns:p14="http://schemas.microsoft.com/office/powerpoint/2010/main" val="24257381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637C1-0809-7247-99D9-8195A8917FC1}"/>
              </a:ext>
            </a:extLst>
          </p:cNvPr>
          <p:cNvSpPr>
            <a:spLocks noGrp="1"/>
          </p:cNvSpPr>
          <p:nvPr>
            <p:ph type="title"/>
          </p:nvPr>
        </p:nvSpPr>
        <p:spPr>
          <a:xfrm>
            <a:off x="1334529" y="1103724"/>
            <a:ext cx="10585327" cy="398505"/>
          </a:xfrm>
        </p:spPr>
        <p:txBody>
          <a:bodyPr>
            <a:noAutofit/>
          </a:bodyPr>
          <a:lstStyle>
            <a:lvl1pPr algn="l">
              <a:defRPr sz="2800" b="1" i="0" baseline="0">
                <a:solidFill>
                  <a:schemeClr val="bg1"/>
                </a:solidFill>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F5CA25E-CF18-C245-9BB5-8E40FBF338D7}"/>
              </a:ext>
            </a:extLst>
          </p:cNvPr>
          <p:cNvSpPr>
            <a:spLocks noGrp="1"/>
          </p:cNvSpPr>
          <p:nvPr>
            <p:ph idx="1" hasCustomPrompt="1"/>
          </p:nvPr>
        </p:nvSpPr>
        <p:spPr>
          <a:xfrm>
            <a:off x="1334530" y="1616532"/>
            <a:ext cx="10585327" cy="4560435"/>
          </a:xfrm>
        </p:spPr>
        <p:txBody>
          <a:bodyPr>
            <a:normAutofit/>
          </a:bodyPr>
          <a:lstStyle>
            <a:lvl1pPr marL="342900" indent="-342900" algn="l">
              <a:buFont typeface="Arial" panose="020B0604020202020204" pitchFamily="34" charset="0"/>
              <a:buChar char="•"/>
              <a:defRPr sz="2400" b="0" baseline="0">
                <a:solidFill>
                  <a:schemeClr val="tx1"/>
                </a:solidFill>
              </a:defRPr>
            </a:lvl1pPr>
            <a:lvl2pPr>
              <a:defRPr/>
            </a:lvl2pPr>
            <a:lvl3pPr>
              <a:defRPr/>
            </a:lvl3pPr>
            <a:lvl4pPr>
              <a:defRPr/>
            </a:lvl4pPr>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3914401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58EED-395D-4D43-BC7D-9BEBBA067DA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328C12-966D-5045-9353-7ABD94B1A59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32C55A-EC9D-1747-9D95-23CBE49BA96D}"/>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5" name="Footer Placeholder 4">
            <a:extLst>
              <a:ext uri="{FF2B5EF4-FFF2-40B4-BE49-F238E27FC236}">
                <a16:creationId xmlns:a16="http://schemas.microsoft.com/office/drawing/2014/main" id="{DE9D9409-5C27-A849-8808-25915B0B9C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3CAFF2-4938-464E-BBFE-3F261D5611E5}"/>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1042201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A3515-6FAF-1840-9817-62D81DBC74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72005EE-EF2C-D546-BE9E-707D2BD443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3D4058C-FD20-C14C-BA08-50542B27EC74}"/>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5" name="Footer Placeholder 4">
            <a:extLst>
              <a:ext uri="{FF2B5EF4-FFF2-40B4-BE49-F238E27FC236}">
                <a16:creationId xmlns:a16="http://schemas.microsoft.com/office/drawing/2014/main" id="{97974B8E-6CE1-374E-90C4-3DE065D7F7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C91FA0-B041-8747-A211-71EAB0A816A0}"/>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20084632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89B92-D15F-F846-9A17-DA33854A82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22327D-15F7-F746-B6FD-01B133D203A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6969B6-A827-5A42-9331-51177918341A}"/>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7B8126-C255-2140-9B43-85BC443A1D66}"/>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6" name="Footer Placeholder 5">
            <a:extLst>
              <a:ext uri="{FF2B5EF4-FFF2-40B4-BE49-F238E27FC236}">
                <a16:creationId xmlns:a16="http://schemas.microsoft.com/office/drawing/2014/main" id="{C5F354A8-9840-CE48-B386-D2DA6D4F48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D3C94B-1CC0-8548-8B80-9F55C9A45B68}"/>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12246489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661AC-238F-FB4E-8540-C10A06D0C17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47E0514-220F-3F43-BC77-E55956F94E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0B3AD53-C140-0D4A-88F5-19039B8D1B5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8764479-678C-5D43-B008-AEAA05C30E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22EF8F8-B367-5041-964A-6C003B8FFEC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2773F2-1EC4-2646-928C-F1DA518C7FC9}"/>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8" name="Footer Placeholder 7">
            <a:extLst>
              <a:ext uri="{FF2B5EF4-FFF2-40B4-BE49-F238E27FC236}">
                <a16:creationId xmlns:a16="http://schemas.microsoft.com/office/drawing/2014/main" id="{ABB16E4F-433E-0E40-B116-3CB5647DE0C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92B55E3-350D-F140-A58B-DD9E7B4FD1BD}"/>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4232381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9B35F-4EDC-AA41-BC1E-3E842C4031E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1CDBFE9-A665-C84D-88A4-E59D2933581C}"/>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4" name="Footer Placeholder 3">
            <a:extLst>
              <a:ext uri="{FF2B5EF4-FFF2-40B4-BE49-F238E27FC236}">
                <a16:creationId xmlns:a16="http://schemas.microsoft.com/office/drawing/2014/main" id="{C3F9700E-01E0-A34D-9698-EF251B8CD5D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5EFC064-C8B4-C84D-B36A-87750AD7CBAE}"/>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5805624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265DC4-328B-BB41-92DB-C422BFA25D16}"/>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3" name="Footer Placeholder 2">
            <a:extLst>
              <a:ext uri="{FF2B5EF4-FFF2-40B4-BE49-F238E27FC236}">
                <a16:creationId xmlns:a16="http://schemas.microsoft.com/office/drawing/2014/main" id="{B54DE0D9-D24A-1745-907C-1A5A5E56DB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0BBD05C-E756-5840-929B-880F6C016139}"/>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379693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FA799-071A-D14C-BB12-1B6F45F03E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52D74EB-8A1E-A34D-9462-71BC5D56F7B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FC48A42-5501-D341-BBEF-C61FEAA1F2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F852613-70A0-E74D-808E-843BE2C98D4A}"/>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6" name="Footer Placeholder 5">
            <a:extLst>
              <a:ext uri="{FF2B5EF4-FFF2-40B4-BE49-F238E27FC236}">
                <a16:creationId xmlns:a16="http://schemas.microsoft.com/office/drawing/2014/main" id="{CCB1F20B-E973-D647-A1D8-AC0293B292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2EC49C-1F29-E94D-9BA1-EB6974A02E06}"/>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29764304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B2A29-00F7-D341-9440-8C5D8D14FA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D47CFFC-28FE-C840-B66D-EFC9FF5537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29F66BE-7C73-4E42-93A5-D7D781702E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0FF5E02-A93F-4448-A744-1E440C655930}"/>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6" name="Footer Placeholder 5">
            <a:extLst>
              <a:ext uri="{FF2B5EF4-FFF2-40B4-BE49-F238E27FC236}">
                <a16:creationId xmlns:a16="http://schemas.microsoft.com/office/drawing/2014/main" id="{387ABEE7-7C98-7A40-BBA4-4111B83E43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775572-9673-694F-A1E2-C6B57DDD3872}"/>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26378260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B7BCD-65FE-B644-9866-E3C0D20DAE1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9761615-B9AC-9745-A82F-0990741C1E1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91B843-32C8-3748-A7F7-2C2613C3BF4F}"/>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5" name="Footer Placeholder 4">
            <a:extLst>
              <a:ext uri="{FF2B5EF4-FFF2-40B4-BE49-F238E27FC236}">
                <a16:creationId xmlns:a16="http://schemas.microsoft.com/office/drawing/2014/main" id="{621E7954-CE3D-9E45-B496-9F8DEDA397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826B9B-1458-6442-B626-E6566F46015D}"/>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17559598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55E244-2D04-0D47-8E9E-B0B5C0CEAEC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3DCD195-D520-354E-9BA1-16F1EAD030E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89E798-C3FD-6447-BB92-14C1B369D353}"/>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5" name="Footer Placeholder 4">
            <a:extLst>
              <a:ext uri="{FF2B5EF4-FFF2-40B4-BE49-F238E27FC236}">
                <a16:creationId xmlns:a16="http://schemas.microsoft.com/office/drawing/2014/main" id="{BD0F9CFA-37A5-834E-BE55-336D5B602A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D9773C-52E9-AC48-B6C6-6D05803C4764}"/>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3370960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637C1-0809-7247-99D9-8195A8917FC1}"/>
              </a:ext>
            </a:extLst>
          </p:cNvPr>
          <p:cNvSpPr>
            <a:spLocks noGrp="1"/>
          </p:cNvSpPr>
          <p:nvPr>
            <p:ph type="title"/>
          </p:nvPr>
        </p:nvSpPr>
        <p:spPr>
          <a:xfrm>
            <a:off x="1334530" y="1087396"/>
            <a:ext cx="10585326" cy="414834"/>
          </a:xfrm>
        </p:spPr>
        <p:txBody>
          <a:bodyPr>
            <a:noAutofit/>
          </a:bodyPr>
          <a:lstStyle>
            <a:lvl1pPr algn="l">
              <a:defRPr sz="2800" b="1" i="0" baseline="0">
                <a:solidFill>
                  <a:schemeClr val="bg1"/>
                </a:solidFill>
              </a:defRPr>
            </a:lvl1pPr>
          </a:lstStyle>
          <a:p>
            <a:r>
              <a:rPr lang="en-GB" dirty="0"/>
              <a:t>Click to edit Master title style</a:t>
            </a:r>
            <a:endParaRPr lang="en-US" dirty="0"/>
          </a:p>
        </p:txBody>
      </p:sp>
    </p:spTree>
    <p:extLst>
      <p:ext uri="{BB962C8B-B14F-4D97-AF65-F5344CB8AC3E}">
        <p14:creationId xmlns:p14="http://schemas.microsoft.com/office/powerpoint/2010/main" val="719561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40F3B1C3-F287-9C46-B95D-4950349E7A54}"/>
              </a:ext>
            </a:extLst>
          </p:cNvPr>
          <p:cNvSpPr>
            <a:spLocks noGrp="1"/>
          </p:cNvSpPr>
          <p:nvPr>
            <p:ph type="title"/>
          </p:nvPr>
        </p:nvSpPr>
        <p:spPr>
          <a:xfrm>
            <a:off x="1334530" y="1087396"/>
            <a:ext cx="10585326" cy="414834"/>
          </a:xfrm>
        </p:spPr>
        <p:txBody>
          <a:bodyPr>
            <a:noAutofit/>
          </a:bodyPr>
          <a:lstStyle>
            <a:lvl1pPr algn="l">
              <a:defRPr sz="2800" b="1" i="0" baseline="0">
                <a:solidFill>
                  <a:schemeClr val="bg1"/>
                </a:solidFill>
              </a:defRPr>
            </a:lvl1pPr>
          </a:lstStyle>
          <a:p>
            <a:r>
              <a:rPr lang="en-GB" dirty="0"/>
              <a:t>Click to edit Master title style</a:t>
            </a:r>
            <a:endParaRPr lang="en-US" dirty="0"/>
          </a:p>
        </p:txBody>
      </p:sp>
      <p:sp>
        <p:nvSpPr>
          <p:cNvPr id="6" name="Google Shape;40;p6">
            <a:extLst>
              <a:ext uri="{FF2B5EF4-FFF2-40B4-BE49-F238E27FC236}">
                <a16:creationId xmlns:a16="http://schemas.microsoft.com/office/drawing/2014/main" id="{093C7C94-752E-ED4C-A706-1826262273AA}"/>
              </a:ext>
            </a:extLst>
          </p:cNvPr>
          <p:cNvSpPr txBox="1">
            <a:spLocks noGrp="1"/>
          </p:cNvSpPr>
          <p:nvPr>
            <p:ph type="body" idx="1"/>
          </p:nvPr>
        </p:nvSpPr>
        <p:spPr>
          <a:xfrm>
            <a:off x="1342906" y="1600200"/>
            <a:ext cx="5113313" cy="4525963"/>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7" name="Google Shape;41;p6">
            <a:extLst>
              <a:ext uri="{FF2B5EF4-FFF2-40B4-BE49-F238E27FC236}">
                <a16:creationId xmlns:a16="http://schemas.microsoft.com/office/drawing/2014/main" id="{493B671D-E62E-8C45-84F6-D2876118BC56}"/>
              </a:ext>
            </a:extLst>
          </p:cNvPr>
          <p:cNvSpPr txBox="1">
            <a:spLocks noGrp="1"/>
          </p:cNvSpPr>
          <p:nvPr>
            <p:ph type="body" idx="2"/>
          </p:nvPr>
        </p:nvSpPr>
        <p:spPr>
          <a:xfrm>
            <a:off x="6797425" y="1600200"/>
            <a:ext cx="5230360" cy="4525963"/>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Tree>
    <p:extLst>
      <p:ext uri="{BB962C8B-B14F-4D97-AF65-F5344CB8AC3E}">
        <p14:creationId xmlns:p14="http://schemas.microsoft.com/office/powerpoint/2010/main" val="2983769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637C1-0809-7247-99D9-8195A8917FC1}"/>
              </a:ext>
            </a:extLst>
          </p:cNvPr>
          <p:cNvSpPr>
            <a:spLocks noGrp="1"/>
          </p:cNvSpPr>
          <p:nvPr>
            <p:ph type="title"/>
          </p:nvPr>
        </p:nvSpPr>
        <p:spPr>
          <a:xfrm>
            <a:off x="1334529" y="1103724"/>
            <a:ext cx="10585327" cy="398505"/>
          </a:xfrm>
        </p:spPr>
        <p:txBody>
          <a:bodyPr>
            <a:noAutofit/>
          </a:bodyPr>
          <a:lstStyle>
            <a:lvl1pPr algn="l">
              <a:defRPr sz="2800" b="1" i="0" baseline="0">
                <a:solidFill>
                  <a:schemeClr val="bg1"/>
                </a:solidFill>
              </a:defRPr>
            </a:lvl1pPr>
          </a:lstStyle>
          <a:p>
            <a:r>
              <a:rPr lang="en-GB" dirty="0"/>
              <a:t>Click to edit Master title style</a:t>
            </a:r>
            <a:endParaRPr lang="en-US" dirty="0"/>
          </a:p>
        </p:txBody>
      </p:sp>
      <p:sp>
        <p:nvSpPr>
          <p:cNvPr id="8" name="Text Placeholder 2">
            <a:extLst>
              <a:ext uri="{FF2B5EF4-FFF2-40B4-BE49-F238E27FC236}">
                <a16:creationId xmlns:a16="http://schemas.microsoft.com/office/drawing/2014/main" id="{3D7B33E8-C9B7-424E-B2A3-486690555C42}"/>
              </a:ext>
            </a:extLst>
          </p:cNvPr>
          <p:cNvSpPr>
            <a:spLocks noGrp="1"/>
          </p:cNvSpPr>
          <p:nvPr>
            <p:ph type="body" idx="1"/>
          </p:nvPr>
        </p:nvSpPr>
        <p:spPr>
          <a:xfrm>
            <a:off x="1334529" y="4599402"/>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11" name="Text Placeholder 2">
            <a:extLst>
              <a:ext uri="{FF2B5EF4-FFF2-40B4-BE49-F238E27FC236}">
                <a16:creationId xmlns:a16="http://schemas.microsoft.com/office/drawing/2014/main" id="{BE2A2F91-766C-BD4F-BBDF-AFBCCD0FB501}"/>
              </a:ext>
            </a:extLst>
          </p:cNvPr>
          <p:cNvSpPr>
            <a:spLocks noGrp="1"/>
          </p:cNvSpPr>
          <p:nvPr>
            <p:ph type="body" idx="10"/>
          </p:nvPr>
        </p:nvSpPr>
        <p:spPr>
          <a:xfrm>
            <a:off x="1334529" y="1707660"/>
            <a:ext cx="10515600" cy="256339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Tree>
    <p:extLst>
      <p:ext uri="{BB962C8B-B14F-4D97-AF65-F5344CB8AC3E}">
        <p14:creationId xmlns:p14="http://schemas.microsoft.com/office/powerpoint/2010/main" val="2229275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3637C1-0809-7247-99D9-8195A8917FC1}"/>
              </a:ext>
            </a:extLst>
          </p:cNvPr>
          <p:cNvSpPr>
            <a:spLocks noGrp="1"/>
          </p:cNvSpPr>
          <p:nvPr>
            <p:ph type="title"/>
          </p:nvPr>
        </p:nvSpPr>
        <p:spPr>
          <a:xfrm>
            <a:off x="1334530" y="1087396"/>
            <a:ext cx="10585326" cy="414834"/>
          </a:xfrm>
        </p:spPr>
        <p:txBody>
          <a:bodyPr>
            <a:noAutofit/>
          </a:bodyPr>
          <a:lstStyle>
            <a:lvl1pPr algn="l">
              <a:defRPr sz="2800" b="1" i="0" baseline="0">
                <a:solidFill>
                  <a:schemeClr val="bg1"/>
                </a:solidFill>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F5CA25E-CF18-C245-9BB5-8E40FBF338D7}"/>
              </a:ext>
            </a:extLst>
          </p:cNvPr>
          <p:cNvSpPr>
            <a:spLocks noGrp="1"/>
          </p:cNvSpPr>
          <p:nvPr>
            <p:ph idx="1"/>
          </p:nvPr>
        </p:nvSpPr>
        <p:spPr>
          <a:xfrm>
            <a:off x="1334529" y="1567547"/>
            <a:ext cx="10585327" cy="4838018"/>
          </a:xfrm>
        </p:spPr>
        <p:txBody>
          <a:bodyPr>
            <a:normAutofit/>
          </a:bodyPr>
          <a:lstStyle>
            <a:lvl1pPr marL="342900" indent="-342900" algn="l">
              <a:buFont typeface="Arial" panose="020B0604020202020204" pitchFamily="34" charset="0"/>
              <a:buChar char="•"/>
              <a:defRPr sz="2400" b="0" baseline="0">
                <a:solidFill>
                  <a:schemeClr val="tx1"/>
                </a:solidFill>
              </a:defRPr>
            </a:lvl1pPr>
          </a:lstStyle>
          <a:p>
            <a:pPr lvl="1"/>
            <a:endParaRPr lang="en-GB" dirty="0"/>
          </a:p>
        </p:txBody>
      </p:sp>
    </p:spTree>
    <p:extLst>
      <p:ext uri="{BB962C8B-B14F-4D97-AF65-F5344CB8AC3E}">
        <p14:creationId xmlns:p14="http://schemas.microsoft.com/office/powerpoint/2010/main" val="431495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8C0B0-E07E-3948-9479-0E6E6A6E76D3}"/>
              </a:ext>
            </a:extLst>
          </p:cNvPr>
          <p:cNvSpPr>
            <a:spLocks noGrp="1"/>
          </p:cNvSpPr>
          <p:nvPr>
            <p:ph type="title"/>
          </p:nvPr>
        </p:nvSpPr>
        <p:spPr/>
        <p:txBody>
          <a:bodyPr/>
          <a:lstStyle/>
          <a:p>
            <a:r>
              <a:rPr lang="en-GB"/>
              <a:t>Click to edit Master title style</a:t>
            </a:r>
          </a:p>
        </p:txBody>
      </p:sp>
    </p:spTree>
    <p:extLst>
      <p:ext uri="{BB962C8B-B14F-4D97-AF65-F5344CB8AC3E}">
        <p14:creationId xmlns:p14="http://schemas.microsoft.com/office/powerpoint/2010/main" val="3048582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8"/>
        <p:cNvGrpSpPr/>
        <p:nvPr/>
      </p:nvGrpSpPr>
      <p:grpSpPr>
        <a:xfrm>
          <a:off x="0" y="0"/>
          <a:ext cx="0" cy="0"/>
          <a:chOff x="0" y="0"/>
          <a:chExt cx="0" cy="0"/>
        </a:xfrm>
      </p:grpSpPr>
      <p:sp>
        <p:nvSpPr>
          <p:cNvPr id="39" name="Google Shape;39;p6"/>
          <p:cNvSpPr txBox="1">
            <a:spLocks noGrp="1"/>
          </p:cNvSpPr>
          <p:nvPr>
            <p:ph type="title"/>
          </p:nvPr>
        </p:nvSpPr>
        <p:spPr>
          <a:xfrm>
            <a:off x="1342907" y="914759"/>
            <a:ext cx="1068487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FFFFF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6"/>
          <p:cNvSpPr txBox="1">
            <a:spLocks noGrp="1"/>
          </p:cNvSpPr>
          <p:nvPr>
            <p:ph type="body" idx="1"/>
          </p:nvPr>
        </p:nvSpPr>
        <p:spPr>
          <a:xfrm>
            <a:off x="1342906" y="1600200"/>
            <a:ext cx="5113313" cy="4525963"/>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1" name="Google Shape;41;p6"/>
          <p:cNvSpPr txBox="1">
            <a:spLocks noGrp="1"/>
          </p:cNvSpPr>
          <p:nvPr>
            <p:ph type="body" idx="2"/>
          </p:nvPr>
        </p:nvSpPr>
        <p:spPr>
          <a:xfrm>
            <a:off x="6797425" y="1600200"/>
            <a:ext cx="5230360" cy="4525963"/>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42" name="Google Shape;42;p6"/>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43" name="Google Shape;43;p6"/>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
        <p:nvSpPr>
          <p:cNvPr id="44" name="Google Shape;44;p6"/>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ZA" sz="1800" b="0" i="0" u="none" strike="noStrike" kern="0" cap="none" spc="0" normalizeH="0" baseline="0" noProof="0">
                <a:ln>
                  <a:noFill/>
                </a:ln>
                <a:solidFill>
                  <a:srgbClr val="000000"/>
                </a:solidFill>
                <a:effectLst/>
                <a:uLnTx/>
                <a:uFillTx/>
                <a:latin typeface="Calibri"/>
                <a:cs typeface="Calibri"/>
                <a:sym typeface="Calibri"/>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a:t>
            </a:fld>
            <a:endParaRPr kumimoji="0" sz="1800" b="0" i="0" u="none" strike="noStrike" kern="0" cap="none" spc="0" normalizeH="0" baseline="0" noProof="0" dirty="0">
              <a:ln>
                <a:noFill/>
              </a:ln>
              <a:solidFill>
                <a:srgbClr val="000000"/>
              </a:solidFill>
              <a:effectLst/>
              <a:uLnTx/>
              <a:uFillTx/>
              <a:latin typeface="Calibri"/>
              <a:cs typeface="Calibri"/>
              <a:sym typeface="Calibri"/>
            </a:endParaRPr>
          </a:p>
        </p:txBody>
      </p:sp>
    </p:spTree>
    <p:extLst>
      <p:ext uri="{BB962C8B-B14F-4D97-AF65-F5344CB8AC3E}">
        <p14:creationId xmlns:p14="http://schemas.microsoft.com/office/powerpoint/2010/main" val="1166068463"/>
      </p:ext>
    </p:extLst>
  </p:cSld>
  <p:clrMapOvr>
    <a:masterClrMapping/>
  </p:clrMapOvr>
  <mc:AlternateContent xmlns:mc="http://schemas.openxmlformats.org/markup-compatibility/2006" xmlns:p14="http://schemas.microsoft.com/office/powerpoint/2010/main">
    <mc:Choice Requires="p14">
      <p:transition spd="slow" p14:dur="1500">
        <p:fade thruBlk="1"/>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1342907" y="924791"/>
            <a:ext cx="10684879"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Clr>
                <a:srgbClr val="FFFFFF"/>
              </a:buClr>
              <a:buSzPts val="25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body" idx="1"/>
          </p:nvPr>
        </p:nvSpPr>
        <p:spPr>
          <a:xfrm>
            <a:off x="1342906" y="1724891"/>
            <a:ext cx="5154876" cy="449984"/>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chemeClr val="dk1"/>
              </a:buClr>
              <a:buSzPts val="2000"/>
              <a:buNone/>
              <a:defRPr sz="20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8" name="Google Shape;48;p7"/>
          <p:cNvSpPr txBox="1">
            <a:spLocks noGrp="1"/>
          </p:cNvSpPr>
          <p:nvPr>
            <p:ph type="body" idx="2"/>
          </p:nvPr>
        </p:nvSpPr>
        <p:spPr>
          <a:xfrm>
            <a:off x="1342906" y="2174875"/>
            <a:ext cx="5154876"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9" name="Google Shape;49;p7"/>
          <p:cNvSpPr txBox="1">
            <a:spLocks noGrp="1"/>
          </p:cNvSpPr>
          <p:nvPr>
            <p:ph type="body" idx="3"/>
          </p:nvPr>
        </p:nvSpPr>
        <p:spPr>
          <a:xfrm>
            <a:off x="6705600" y="1724890"/>
            <a:ext cx="5310832" cy="449985"/>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chemeClr val="dk1"/>
              </a:buClr>
              <a:buSzPts val="2000"/>
              <a:buNone/>
              <a:defRPr sz="20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50" name="Google Shape;50;p7"/>
          <p:cNvSpPr txBox="1">
            <a:spLocks noGrp="1"/>
          </p:cNvSpPr>
          <p:nvPr>
            <p:ph type="body" idx="4"/>
          </p:nvPr>
        </p:nvSpPr>
        <p:spPr>
          <a:xfrm>
            <a:off x="6705600" y="2174875"/>
            <a:ext cx="5310832"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51" name="Google Shape;51;p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2" name="Google Shape;52;p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53" name="Google Shape;53;p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buNone/>
              <a:defRPr sz="1800">
                <a:solidFill>
                  <a:schemeClr val="dk1"/>
                </a:solidFill>
                <a:latin typeface="Calibri"/>
                <a:ea typeface="Calibri"/>
                <a:cs typeface="Calibri"/>
                <a:sym typeface="Calibri"/>
              </a:defRPr>
            </a:lvl1pPr>
            <a:lvl2pPr marL="0" marR="0" lvl="1" indent="0" algn="l" rtl="0">
              <a:spcBef>
                <a:spcPts val="0"/>
              </a:spcBef>
              <a:buNone/>
              <a:defRPr sz="1800">
                <a:solidFill>
                  <a:schemeClr val="dk1"/>
                </a:solidFill>
                <a:latin typeface="Calibri"/>
                <a:ea typeface="Calibri"/>
                <a:cs typeface="Calibri"/>
                <a:sym typeface="Calibri"/>
              </a:defRPr>
            </a:lvl2pPr>
            <a:lvl3pPr marL="0" marR="0" lvl="2" indent="0" algn="l" rtl="0">
              <a:spcBef>
                <a:spcPts val="0"/>
              </a:spcBef>
              <a:buNone/>
              <a:defRPr sz="1800">
                <a:solidFill>
                  <a:schemeClr val="dk1"/>
                </a:solidFill>
                <a:latin typeface="Calibri"/>
                <a:ea typeface="Calibri"/>
                <a:cs typeface="Calibri"/>
                <a:sym typeface="Calibri"/>
              </a:defRPr>
            </a:lvl3pPr>
            <a:lvl4pPr marL="0" marR="0" lvl="3" indent="0" algn="l" rtl="0">
              <a:spcBef>
                <a:spcPts val="0"/>
              </a:spcBef>
              <a:buNone/>
              <a:defRPr sz="1800">
                <a:solidFill>
                  <a:schemeClr val="dk1"/>
                </a:solidFill>
                <a:latin typeface="Calibri"/>
                <a:ea typeface="Calibri"/>
                <a:cs typeface="Calibri"/>
                <a:sym typeface="Calibri"/>
              </a:defRPr>
            </a:lvl4pPr>
            <a:lvl5pPr marL="0" marR="0" lvl="4" indent="0" algn="l" rtl="0">
              <a:spcBef>
                <a:spcPts val="0"/>
              </a:spcBef>
              <a:buNone/>
              <a:defRPr sz="1800">
                <a:solidFill>
                  <a:schemeClr val="dk1"/>
                </a:solidFill>
                <a:latin typeface="Calibri"/>
                <a:ea typeface="Calibri"/>
                <a:cs typeface="Calibri"/>
                <a:sym typeface="Calibri"/>
              </a:defRPr>
            </a:lvl5pPr>
            <a:lvl6pPr marL="0" marR="0" lvl="5" indent="0" algn="l" rtl="0">
              <a:spcBef>
                <a:spcPts val="0"/>
              </a:spcBef>
              <a:buNone/>
              <a:defRPr sz="1800">
                <a:solidFill>
                  <a:schemeClr val="dk1"/>
                </a:solidFill>
                <a:latin typeface="Calibri"/>
                <a:ea typeface="Calibri"/>
                <a:cs typeface="Calibri"/>
                <a:sym typeface="Calibri"/>
              </a:defRPr>
            </a:lvl6pPr>
            <a:lvl7pPr marL="0" marR="0" lvl="6" indent="0" algn="l" rtl="0">
              <a:spcBef>
                <a:spcPts val="0"/>
              </a:spcBef>
              <a:buNone/>
              <a:defRPr sz="1800">
                <a:solidFill>
                  <a:schemeClr val="dk1"/>
                </a:solidFill>
                <a:latin typeface="Calibri"/>
                <a:ea typeface="Calibri"/>
                <a:cs typeface="Calibri"/>
                <a:sym typeface="Calibri"/>
              </a:defRPr>
            </a:lvl7pPr>
            <a:lvl8pPr marL="0" marR="0" lvl="7" indent="0" algn="l" rtl="0">
              <a:spcBef>
                <a:spcPts val="0"/>
              </a:spcBef>
              <a:buNone/>
              <a:defRPr sz="1800">
                <a:solidFill>
                  <a:schemeClr val="dk1"/>
                </a:solidFill>
                <a:latin typeface="Calibri"/>
                <a:ea typeface="Calibri"/>
                <a:cs typeface="Calibri"/>
                <a:sym typeface="Calibri"/>
              </a:defRPr>
            </a:lvl8pPr>
            <a:lvl9pPr marL="0" marR="0" lvl="8" indent="0" algn="l" rtl="0">
              <a:spcBef>
                <a:spcPts val="0"/>
              </a:spcBef>
              <a:buNone/>
              <a:defRPr sz="1800">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ZA"/>
              <a:t>‹#›</a:t>
            </a:fld>
            <a:endParaRPr dirty="0"/>
          </a:p>
        </p:txBody>
      </p:sp>
    </p:spTree>
    <p:extLst>
      <p:ext uri="{BB962C8B-B14F-4D97-AF65-F5344CB8AC3E}">
        <p14:creationId xmlns:p14="http://schemas.microsoft.com/office/powerpoint/2010/main" val="2301760470"/>
      </p:ext>
    </p:extLst>
  </p:cSld>
  <p:clrMapOvr>
    <a:masterClrMapping/>
  </p:clrMapOvr>
  <mc:AlternateContent xmlns:mc="http://schemas.openxmlformats.org/markup-compatibility/2006" xmlns:p14="http://schemas.microsoft.com/office/powerpoint/2010/main">
    <mc:Choice Requires="p14">
      <p:transition spd="slow" p14:dur="1500">
        <p:fade thruBlk="1"/>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BE02E-1FCF-4846-8C2C-0547A4D2EF8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4DF0D6-80DE-FB40-890B-443DAC6265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BE0EB34-9AB9-184B-AED9-37F9D7ACB034}"/>
              </a:ext>
            </a:extLst>
          </p:cNvPr>
          <p:cNvSpPr>
            <a:spLocks noGrp="1"/>
          </p:cNvSpPr>
          <p:nvPr>
            <p:ph type="dt" sz="half" idx="10"/>
          </p:nvPr>
        </p:nvSpPr>
        <p:spPr/>
        <p:txBody>
          <a:bodyPr/>
          <a:lstStyle/>
          <a:p>
            <a:fld id="{F7A9E54D-545E-EF49-BBA9-0C3178E725F2}" type="datetimeFigureOut">
              <a:rPr lang="en-US" smtClean="0"/>
              <a:t>11/11/2020</a:t>
            </a:fld>
            <a:endParaRPr lang="en-US"/>
          </a:p>
        </p:txBody>
      </p:sp>
      <p:sp>
        <p:nvSpPr>
          <p:cNvPr id="5" name="Footer Placeholder 4">
            <a:extLst>
              <a:ext uri="{FF2B5EF4-FFF2-40B4-BE49-F238E27FC236}">
                <a16:creationId xmlns:a16="http://schemas.microsoft.com/office/drawing/2014/main" id="{245B0FEB-0EF7-2F42-8F35-1003416195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DF0439-6847-FD40-9A59-BA41DB36AA16}"/>
              </a:ext>
            </a:extLst>
          </p:cNvPr>
          <p:cNvSpPr>
            <a:spLocks noGrp="1"/>
          </p:cNvSpPr>
          <p:nvPr>
            <p:ph type="sldNum" sz="quarter" idx="12"/>
          </p:nvPr>
        </p:nvSpPr>
        <p:spPr/>
        <p:txBody>
          <a:bodyPr/>
          <a:lstStyle/>
          <a:p>
            <a:fld id="{EA6B8D2D-F85C-4648-B88B-DCE93837ED40}" type="slidenum">
              <a:rPr lang="en-US" smtClean="0"/>
              <a:t>‹#›</a:t>
            </a:fld>
            <a:endParaRPr lang="en-US"/>
          </a:p>
        </p:txBody>
      </p:sp>
    </p:spTree>
    <p:extLst>
      <p:ext uri="{BB962C8B-B14F-4D97-AF65-F5344CB8AC3E}">
        <p14:creationId xmlns:p14="http://schemas.microsoft.com/office/powerpoint/2010/main" val="2277427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568D9F-41F6-584F-A60F-4D2955A2526A}"/>
              </a:ext>
            </a:extLst>
          </p:cNvPr>
          <p:cNvSpPr>
            <a:spLocks noGrp="1"/>
          </p:cNvSpPr>
          <p:nvPr>
            <p:ph type="title"/>
          </p:nvPr>
        </p:nvSpPr>
        <p:spPr>
          <a:xfrm>
            <a:off x="457201" y="365125"/>
            <a:ext cx="10896599" cy="2949575"/>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8718335-4244-2140-8DCF-93F21CB29347}"/>
              </a:ext>
            </a:extLst>
          </p:cNvPr>
          <p:cNvSpPr>
            <a:spLocks noGrp="1"/>
          </p:cNvSpPr>
          <p:nvPr>
            <p:ph type="body" idx="1"/>
          </p:nvPr>
        </p:nvSpPr>
        <p:spPr>
          <a:xfrm>
            <a:off x="457201" y="3461657"/>
            <a:ext cx="10896599" cy="751114"/>
          </a:xfrm>
          <a:prstGeom prst="rect">
            <a:avLst/>
          </a:prstGeom>
        </p:spPr>
        <p:txBody>
          <a:bodyPr vert="horz" lIns="91440" tIns="45720" rIns="91440" bIns="45720" rtlCol="0">
            <a:normAutofit/>
          </a:bodyPr>
          <a:lstStyle/>
          <a:p>
            <a:pPr lvl="0"/>
            <a:endParaRPr lang="en-US" dirty="0"/>
          </a:p>
        </p:txBody>
      </p:sp>
    </p:spTree>
    <p:extLst>
      <p:ext uri="{BB962C8B-B14F-4D97-AF65-F5344CB8AC3E}">
        <p14:creationId xmlns:p14="http://schemas.microsoft.com/office/powerpoint/2010/main" val="1276255268"/>
      </p:ext>
    </p:extLst>
  </p:cSld>
  <p:clrMap bg1="lt1" tx1="dk1" bg2="lt2" tx2="dk2" accent1="accent1" accent2="accent2" accent3="accent3" accent4="accent4" accent5="accent5" accent6="accent6" hlink="hlink" folHlink="folHlink"/>
  <p:sldLayoutIdLst>
    <p:sldLayoutId id="2147483650" r:id="rId1"/>
    <p:sldLayoutId id="2147483670" r:id="rId2"/>
    <p:sldLayoutId id="2147483649" r:id="rId3"/>
    <p:sldLayoutId id="2147483668" r:id="rId4"/>
    <p:sldLayoutId id="2147483651" r:id="rId5"/>
    <p:sldLayoutId id="2147483669" r:id="rId6"/>
    <p:sldLayoutId id="2147483665" r:id="rId7"/>
    <p:sldLayoutId id="2147483666" r:id="rId8"/>
  </p:sldLayoutIdLst>
  <p:txStyles>
    <p:titleStyle>
      <a:lvl1pPr algn="ctr"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0" indent="0" algn="ctr"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FC2ADA-F53E-814C-90AD-21E8137EB2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6DD652-EEE7-F24B-9515-22B0CA5F54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0CC879-60F1-DD45-8470-F42EFC88FD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A9E54D-545E-EF49-BBA9-0C3178E725F2}" type="datetimeFigureOut">
              <a:rPr lang="en-US" smtClean="0"/>
              <a:t>11/11/2020</a:t>
            </a:fld>
            <a:endParaRPr lang="en-US"/>
          </a:p>
        </p:txBody>
      </p:sp>
      <p:sp>
        <p:nvSpPr>
          <p:cNvPr id="5" name="Footer Placeholder 4">
            <a:extLst>
              <a:ext uri="{FF2B5EF4-FFF2-40B4-BE49-F238E27FC236}">
                <a16:creationId xmlns:a16="http://schemas.microsoft.com/office/drawing/2014/main" id="{F517FE70-0FA2-BA43-9D62-1FB39BF823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1704A89-C35B-5047-A53D-C55FEBB5C3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6B8D2D-F85C-4648-B88B-DCE93837ED40}" type="slidenum">
              <a:rPr lang="en-US" smtClean="0"/>
              <a:t>‹#›</a:t>
            </a:fld>
            <a:endParaRPr lang="en-US"/>
          </a:p>
        </p:txBody>
      </p:sp>
    </p:spTree>
    <p:extLst>
      <p:ext uri="{BB962C8B-B14F-4D97-AF65-F5344CB8AC3E}">
        <p14:creationId xmlns:p14="http://schemas.microsoft.com/office/powerpoint/2010/main" val="2384817183"/>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3C1C0-4C1F-B74B-80AF-40A02043A7A8}"/>
              </a:ext>
            </a:extLst>
          </p:cNvPr>
          <p:cNvSpPr>
            <a:spLocks noGrp="1"/>
          </p:cNvSpPr>
          <p:nvPr>
            <p:ph type="ctrTitle"/>
          </p:nvPr>
        </p:nvSpPr>
        <p:spPr>
          <a:xfrm>
            <a:off x="257175" y="634790"/>
            <a:ext cx="11630025" cy="2932126"/>
          </a:xfrm>
        </p:spPr>
        <p:txBody>
          <a:bodyPr>
            <a:normAutofit/>
          </a:bodyPr>
          <a:lstStyle/>
          <a:p>
            <a:pPr algn="ctr"/>
            <a:r>
              <a:rPr lang="en-US" altLang="en-US" sz="4000" dirty="0">
                <a:solidFill>
                  <a:srgbClr val="FFFF00"/>
                </a:solidFill>
              </a:rPr>
              <a:t>Media Statement </a:t>
            </a:r>
            <a:br>
              <a:rPr lang="en-US" altLang="en-US" sz="4000" dirty="0">
                <a:solidFill>
                  <a:srgbClr val="FFFF00"/>
                </a:solidFill>
              </a:rPr>
            </a:br>
            <a:endParaRPr lang="en-US" sz="4000" b="1" dirty="0">
              <a:solidFill>
                <a:schemeClr val="bg1"/>
              </a:solidFill>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D0C774AC-01B6-654B-896A-6F5992115CC0}"/>
              </a:ext>
            </a:extLst>
          </p:cNvPr>
          <p:cNvSpPr>
            <a:spLocks noGrp="1"/>
          </p:cNvSpPr>
          <p:nvPr>
            <p:ph type="subTitle" idx="4294967295"/>
          </p:nvPr>
        </p:nvSpPr>
        <p:spPr>
          <a:xfrm>
            <a:off x="1524000" y="3429000"/>
            <a:ext cx="9144000" cy="887819"/>
          </a:xfrm>
        </p:spPr>
        <p:txBody>
          <a:bodyPr>
            <a:normAutofit fontScale="85000" lnSpcReduction="20000"/>
          </a:bodyPr>
          <a:lstStyle/>
          <a:p>
            <a:r>
              <a:rPr lang="en-US" altLang="en-US" sz="3600" dirty="0"/>
              <a:t>Gauteng Department of Education</a:t>
            </a:r>
          </a:p>
          <a:p>
            <a:r>
              <a:rPr lang="en-US" altLang="en-US" sz="3600" dirty="0">
                <a:solidFill>
                  <a:srgbClr val="FFFF00"/>
                </a:solidFill>
              </a:rPr>
              <a:t>10 November 2020</a:t>
            </a:r>
            <a:endParaRPr lang="en-US" sz="3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7111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6414E-822B-4EDD-B1EF-2D4FDBC32271}"/>
              </a:ext>
            </a:extLst>
          </p:cNvPr>
          <p:cNvSpPr>
            <a:spLocks noGrp="1"/>
          </p:cNvSpPr>
          <p:nvPr>
            <p:ph type="title"/>
          </p:nvPr>
        </p:nvSpPr>
        <p:spPr/>
        <p:txBody>
          <a:bodyPr/>
          <a:lstStyle/>
          <a:p>
            <a:r>
              <a:rPr lang="en-ZA" dirty="0">
                <a:latin typeface="Exo" panose="020B0604020202020204" charset="0"/>
              </a:rPr>
              <a:t>New and replacement infrastructure</a:t>
            </a:r>
            <a:endParaRPr lang="en-ZA" dirty="0"/>
          </a:p>
        </p:txBody>
      </p:sp>
      <p:sp>
        <p:nvSpPr>
          <p:cNvPr id="3" name="Content Placeholder 2">
            <a:extLst>
              <a:ext uri="{FF2B5EF4-FFF2-40B4-BE49-F238E27FC236}">
                <a16:creationId xmlns:a16="http://schemas.microsoft.com/office/drawing/2014/main" id="{882D1C9A-0273-4746-8CAC-99386BB14F24}"/>
              </a:ext>
            </a:extLst>
          </p:cNvPr>
          <p:cNvSpPr>
            <a:spLocks noGrp="1"/>
          </p:cNvSpPr>
          <p:nvPr>
            <p:ph idx="1"/>
          </p:nvPr>
        </p:nvSpPr>
        <p:spPr>
          <a:xfrm>
            <a:off x="1334531" y="1616532"/>
            <a:ext cx="4586210" cy="4560435"/>
          </a:xfrm>
        </p:spPr>
        <p:txBody>
          <a:bodyPr>
            <a:normAutofit fontScale="62500" lnSpcReduction="20000"/>
          </a:bodyPr>
          <a:lstStyle/>
          <a:p>
            <a:pPr marL="0" indent="0">
              <a:buNone/>
            </a:pPr>
            <a:r>
              <a:rPr lang="en-ZA" sz="2800" dirty="0">
                <a:latin typeface="Exo" panose="020B0604020202020204" charset="0"/>
              </a:rPr>
              <a:t>Progress to date</a:t>
            </a:r>
          </a:p>
          <a:p>
            <a:pPr marL="0" indent="0">
              <a:buNone/>
            </a:pPr>
            <a:endParaRPr lang="en-ZA" sz="2800" dirty="0">
              <a:latin typeface="Exo" panose="020B0604020202020204" charset="0"/>
            </a:endParaRPr>
          </a:p>
          <a:p>
            <a:pPr marL="285750" lvl="0" indent="-285750">
              <a:lnSpc>
                <a:spcPct val="100000"/>
              </a:lnSpc>
              <a:spcBef>
                <a:spcPts val="0"/>
              </a:spcBef>
              <a:buClr>
                <a:srgbClr val="000000"/>
              </a:buClr>
              <a:defRPr/>
            </a:pPr>
            <a:r>
              <a:rPr lang="en-GB" dirty="0">
                <a:latin typeface="Exo" panose="020B0604020202020204" charset="0"/>
              </a:rPr>
              <a:t>The target for </a:t>
            </a:r>
            <a:r>
              <a:rPr lang="en-ZA" dirty="0">
                <a:latin typeface="Exo" panose="020B0604020202020204" charset="0"/>
              </a:rPr>
              <a:t>new schools built (including replacement schools) has been reduced from 6 schools  to 3 schools,</a:t>
            </a:r>
          </a:p>
          <a:p>
            <a:pPr marL="285750" indent="-285750"/>
            <a:r>
              <a:rPr lang="en-ZA" dirty="0">
                <a:latin typeface="Exo" panose="020B0604020202020204" charset="0"/>
              </a:rPr>
              <a:t>As at the end of the 1</a:t>
            </a:r>
            <a:r>
              <a:rPr lang="en-ZA" baseline="30000" dirty="0">
                <a:latin typeface="Exo" panose="020B0604020202020204" charset="0"/>
              </a:rPr>
              <a:t>st</a:t>
            </a:r>
            <a:r>
              <a:rPr lang="en-ZA" dirty="0">
                <a:latin typeface="Exo" panose="020B0604020202020204" charset="0"/>
              </a:rPr>
              <a:t>  Quarter, 0 ‘New and Replacement schools’ were built of a projected 3 for the year.</a:t>
            </a:r>
          </a:p>
          <a:p>
            <a:pPr marL="285750" indent="-285750"/>
            <a:r>
              <a:rPr lang="en-ZA" dirty="0">
                <a:latin typeface="Exo" panose="020B0604020202020204" charset="0"/>
                <a:sym typeface="Arial"/>
              </a:rPr>
              <a:t>3 targeted school are under construction, at different stages</a:t>
            </a:r>
          </a:p>
          <a:p>
            <a:pPr marL="285750" lvl="0" indent="-285750">
              <a:lnSpc>
                <a:spcPct val="100000"/>
              </a:lnSpc>
              <a:spcBef>
                <a:spcPts val="0"/>
              </a:spcBef>
              <a:buClr>
                <a:srgbClr val="000000"/>
              </a:buClr>
              <a:defRPr/>
            </a:pPr>
            <a:r>
              <a:rPr lang="en-ZA" dirty="0">
                <a:latin typeface="Exo" panose="020B0604020202020204" charset="0"/>
                <a:sym typeface="Arial"/>
              </a:rPr>
              <a:t>The department could not undertake any works for the greater part of the lockdown period given the lockdown Alert Level 5 restrictions.   </a:t>
            </a:r>
          </a:p>
          <a:p>
            <a:pPr marL="285750" indent="-285750"/>
            <a:r>
              <a:rPr lang="en-ZA" dirty="0">
                <a:latin typeface="Exo" panose="020B0604020202020204" charset="0"/>
              </a:rPr>
              <a:t>The target for asbestos schools for 2020 have been halted until further notice .</a:t>
            </a:r>
          </a:p>
          <a:p>
            <a:pPr marL="0" indent="0">
              <a:buNone/>
            </a:pPr>
            <a:r>
              <a:rPr lang="en-ZA" dirty="0">
                <a:latin typeface="Exo" panose="020B0604020202020204" charset="0"/>
              </a:rPr>
              <a:t>Key Next Steps</a:t>
            </a:r>
          </a:p>
          <a:p>
            <a:pPr marL="285750" indent="-285750"/>
            <a:r>
              <a:rPr lang="en-ZA" dirty="0">
                <a:latin typeface="Exo" panose="020B0604020202020204" charset="0"/>
              </a:rPr>
              <a:t>The Department is seeking approval for the GIFA process to eliminate schools built out of inappropriate material and whole mobile schools</a:t>
            </a:r>
          </a:p>
          <a:p>
            <a:endParaRPr lang="en-ZA" dirty="0"/>
          </a:p>
        </p:txBody>
      </p:sp>
      <p:graphicFrame>
        <p:nvGraphicFramePr>
          <p:cNvPr id="4" name="Chart 3">
            <a:extLst>
              <a:ext uri="{FF2B5EF4-FFF2-40B4-BE49-F238E27FC236}">
                <a16:creationId xmlns:a16="http://schemas.microsoft.com/office/drawing/2014/main" id="{EBA2FFA0-34F9-4FD1-89F2-E9B9652311B8}"/>
              </a:ext>
            </a:extLst>
          </p:cNvPr>
          <p:cNvGraphicFramePr>
            <a:graphicFrameLocks/>
          </p:cNvGraphicFramePr>
          <p:nvPr>
            <p:extLst>
              <p:ext uri="{D42A27DB-BD31-4B8C-83A1-F6EECF244321}">
                <p14:modId xmlns:p14="http://schemas.microsoft.com/office/powerpoint/2010/main" val="3109999901"/>
              </p:ext>
            </p:extLst>
          </p:nvPr>
        </p:nvGraphicFramePr>
        <p:xfrm>
          <a:off x="6271261" y="1783080"/>
          <a:ext cx="5648595" cy="419481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75220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a:t>Recovery of the Learning Losses – 2021-2023</a:t>
            </a:r>
          </a:p>
        </p:txBody>
      </p:sp>
      <p:graphicFrame>
        <p:nvGraphicFramePr>
          <p:cNvPr id="4" name="Content Placeholder 3"/>
          <p:cNvGraphicFramePr>
            <a:graphicFrameLocks noGrp="1"/>
          </p:cNvGraphicFramePr>
          <p:nvPr>
            <p:ph idx="1"/>
          </p:nvPr>
        </p:nvGraphicFramePr>
        <p:xfrm>
          <a:off x="1335088" y="1566863"/>
          <a:ext cx="10585450" cy="4838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07490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a:t>Implementation Approach</a:t>
            </a:r>
          </a:p>
        </p:txBody>
      </p:sp>
      <p:graphicFrame>
        <p:nvGraphicFramePr>
          <p:cNvPr id="6" name="Content Placeholder 5"/>
          <p:cNvGraphicFramePr>
            <a:graphicFrameLocks noGrp="1"/>
          </p:cNvGraphicFramePr>
          <p:nvPr>
            <p:ph idx="1"/>
          </p:nvPr>
        </p:nvGraphicFramePr>
        <p:xfrm>
          <a:off x="1335088" y="1566863"/>
          <a:ext cx="10585450" cy="4838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78365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ZA" dirty="0"/>
              <a:t>Reading including Early Grade Reading</a:t>
            </a:r>
          </a:p>
        </p:txBody>
      </p:sp>
      <p:graphicFrame>
        <p:nvGraphicFramePr>
          <p:cNvPr id="6" name="Content Placeholder 5"/>
          <p:cNvGraphicFramePr>
            <a:graphicFrameLocks noGrp="1"/>
          </p:cNvGraphicFramePr>
          <p:nvPr>
            <p:ph idx="1"/>
          </p:nvPr>
        </p:nvGraphicFramePr>
        <p:xfrm>
          <a:off x="1335088" y="1566863"/>
          <a:ext cx="10585450" cy="4838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70017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59158-607F-4E46-B86D-6A78905EA3DC}"/>
              </a:ext>
            </a:extLst>
          </p:cNvPr>
          <p:cNvSpPr>
            <a:spLocks noGrp="1"/>
          </p:cNvSpPr>
          <p:nvPr>
            <p:ph type="title"/>
          </p:nvPr>
        </p:nvSpPr>
        <p:spPr>
          <a:xfrm>
            <a:off x="1334530" y="1087396"/>
            <a:ext cx="10585326" cy="414834"/>
          </a:xfrm>
        </p:spPr>
        <p:txBody>
          <a:bodyPr/>
          <a:lstStyle/>
          <a:p>
            <a:r>
              <a:rPr lang="en-ZA" dirty="0"/>
              <a:t>ECD Migration</a:t>
            </a:r>
          </a:p>
        </p:txBody>
      </p:sp>
      <p:sp>
        <p:nvSpPr>
          <p:cNvPr id="3" name="Rectangle 2">
            <a:extLst>
              <a:ext uri="{FF2B5EF4-FFF2-40B4-BE49-F238E27FC236}">
                <a16:creationId xmlns:a16="http://schemas.microsoft.com/office/drawing/2014/main" id="{D62C844A-6CE4-41B2-9726-45855A195C89}"/>
              </a:ext>
            </a:extLst>
          </p:cNvPr>
          <p:cNvSpPr/>
          <p:nvPr/>
        </p:nvSpPr>
        <p:spPr>
          <a:xfrm>
            <a:off x="1334529" y="1720840"/>
            <a:ext cx="10585325" cy="2862322"/>
          </a:xfrm>
          <a:prstGeom prst="rect">
            <a:avLst/>
          </a:prstGeom>
        </p:spPr>
        <p:txBody>
          <a:bodyPr wrap="square">
            <a:spAutoFit/>
          </a:bodyPr>
          <a:lstStyle/>
          <a:p>
            <a:r>
              <a:rPr lang="en-ZA" dirty="0"/>
              <a:t>We are finalizing a strategy to ensure an appropriate spread of partial care facilities and ECD Programmes in the province.</a:t>
            </a:r>
          </a:p>
          <a:p>
            <a:endParaRPr lang="en-ZA" dirty="0"/>
          </a:p>
          <a:p>
            <a:r>
              <a:rPr lang="en-ZA" dirty="0"/>
              <a:t>Continue with record-keeping to maintain a record of all the registered partial care facilities &amp; ECD programmes in the province, indicating the types of partial care facilities and the number of each type of facility. </a:t>
            </a:r>
          </a:p>
          <a:p>
            <a:endParaRPr lang="en-ZA" dirty="0"/>
          </a:p>
          <a:p>
            <a:r>
              <a:rPr lang="en-ZA" dirty="0"/>
              <a:t>Partial care facilities and ECD programmes must be registered with the provincial government.</a:t>
            </a:r>
          </a:p>
          <a:p>
            <a:endParaRPr lang="en-ZA" dirty="0"/>
          </a:p>
          <a:p>
            <a:r>
              <a:rPr lang="en-ZA" dirty="0"/>
              <a:t>The department must keep a provincial register of all registered early childhood development services</a:t>
            </a:r>
          </a:p>
        </p:txBody>
      </p:sp>
    </p:spTree>
    <p:extLst>
      <p:ext uri="{BB962C8B-B14F-4D97-AF65-F5344CB8AC3E}">
        <p14:creationId xmlns:p14="http://schemas.microsoft.com/office/powerpoint/2010/main" val="19549811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46AF0-E368-45F4-834B-B1F9BE17D105}"/>
              </a:ext>
            </a:extLst>
          </p:cNvPr>
          <p:cNvSpPr>
            <a:spLocks noGrp="1"/>
          </p:cNvSpPr>
          <p:nvPr>
            <p:ph type="title"/>
          </p:nvPr>
        </p:nvSpPr>
        <p:spPr/>
        <p:txBody>
          <a:bodyPr/>
          <a:lstStyle/>
          <a:p>
            <a:r>
              <a:rPr lang="en-ZA" dirty="0"/>
              <a:t>ECD Migration  </a:t>
            </a:r>
          </a:p>
        </p:txBody>
      </p:sp>
      <p:sp>
        <p:nvSpPr>
          <p:cNvPr id="3" name="Rectangle 2">
            <a:extLst>
              <a:ext uri="{FF2B5EF4-FFF2-40B4-BE49-F238E27FC236}">
                <a16:creationId xmlns:a16="http://schemas.microsoft.com/office/drawing/2014/main" id="{0D31B41D-16AD-4519-B93D-91958A08F423}"/>
              </a:ext>
            </a:extLst>
          </p:cNvPr>
          <p:cNvSpPr/>
          <p:nvPr/>
        </p:nvSpPr>
        <p:spPr>
          <a:xfrm>
            <a:off x="1334529" y="1502230"/>
            <a:ext cx="10585325" cy="3139321"/>
          </a:xfrm>
          <a:prstGeom prst="rect">
            <a:avLst/>
          </a:prstGeom>
        </p:spPr>
        <p:txBody>
          <a:bodyPr wrap="square">
            <a:spAutoFit/>
          </a:bodyPr>
          <a:lstStyle/>
          <a:p>
            <a:endParaRPr lang="en-ZA" dirty="0"/>
          </a:p>
          <a:p>
            <a:r>
              <a:rPr lang="en-ZA" dirty="0"/>
              <a:t>The registration or renewal of registration of a partial care facility &amp; ECD programme may be granted on such conditions as the provincial head of social development may determine, including conditions.</a:t>
            </a:r>
          </a:p>
          <a:p>
            <a:endParaRPr lang="en-ZA" dirty="0"/>
          </a:p>
          <a:p>
            <a:r>
              <a:rPr lang="en-ZA" dirty="0"/>
              <a:t>The provincial head of social development may cancel the registration or conditional registration of a partial care facility.</a:t>
            </a:r>
          </a:p>
          <a:p>
            <a:endParaRPr lang="en-ZA" dirty="0"/>
          </a:p>
          <a:p>
            <a:r>
              <a:rPr lang="en-ZA" dirty="0"/>
              <a:t>An applicant or a registration holder aggrieved by a decision of a provincial head of social development in terms of chapter 5 (or ECD Programme chapter 6) of the Act may lodge an appeal against that decision in the prescribed form within 90 days with the MEC for social development, who must decide the appeal within 90 days of receipt thereof. </a:t>
            </a:r>
          </a:p>
        </p:txBody>
      </p:sp>
    </p:spTree>
    <p:extLst>
      <p:ext uri="{BB962C8B-B14F-4D97-AF65-F5344CB8AC3E}">
        <p14:creationId xmlns:p14="http://schemas.microsoft.com/office/powerpoint/2010/main" val="3075484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56CE0-F61D-4A43-9C9C-A774F70CAC74}"/>
              </a:ext>
            </a:extLst>
          </p:cNvPr>
          <p:cNvSpPr>
            <a:spLocks noGrp="1"/>
          </p:cNvSpPr>
          <p:nvPr>
            <p:ph type="title"/>
          </p:nvPr>
        </p:nvSpPr>
        <p:spPr/>
        <p:txBody>
          <a:bodyPr/>
          <a:lstStyle/>
          <a:p>
            <a:r>
              <a:rPr lang="en-ZA" dirty="0"/>
              <a:t>Modernising education - ICT</a:t>
            </a:r>
          </a:p>
        </p:txBody>
      </p:sp>
      <p:sp>
        <p:nvSpPr>
          <p:cNvPr id="3" name="Rectangle 2">
            <a:extLst>
              <a:ext uri="{FF2B5EF4-FFF2-40B4-BE49-F238E27FC236}">
                <a16:creationId xmlns:a16="http://schemas.microsoft.com/office/drawing/2014/main" id="{2A5789BC-DD4C-46E3-8647-753FBEA1403C}"/>
              </a:ext>
            </a:extLst>
          </p:cNvPr>
          <p:cNvSpPr/>
          <p:nvPr/>
        </p:nvSpPr>
        <p:spPr>
          <a:xfrm>
            <a:off x="1334530" y="1532907"/>
            <a:ext cx="10857470" cy="3693319"/>
          </a:xfrm>
          <a:prstGeom prst="rect">
            <a:avLst/>
          </a:prstGeom>
        </p:spPr>
        <p:txBody>
          <a:bodyPr wrap="square">
            <a:spAutoFit/>
          </a:bodyPr>
          <a:lstStyle/>
          <a:p>
            <a:r>
              <a:rPr lang="en-ZA" dirty="0"/>
              <a:t>Repurposing of the current ICT investment to complement virtual and online learning. </a:t>
            </a:r>
          </a:p>
          <a:p>
            <a:endParaRPr lang="en-ZA" dirty="0"/>
          </a:p>
          <a:p>
            <a:r>
              <a:rPr lang="en-ZA" dirty="0"/>
              <a:t>An audit of all the existing ICT investments has been conducted with a view to identify the gaps, consolidate, repackage and respond with a virtual classroom solution in preparation for a Blended Approach to Learning.</a:t>
            </a:r>
          </a:p>
          <a:p>
            <a:endParaRPr lang="en-ZA" dirty="0"/>
          </a:p>
          <a:p>
            <a:r>
              <a:rPr lang="en-ZA" dirty="0"/>
              <a:t>Whilst the current ICT solution in GP schools is classroom based, the reorientation of the solution for virtual learning has been successful. </a:t>
            </a:r>
          </a:p>
          <a:p>
            <a:endParaRPr lang="en-ZA" dirty="0"/>
          </a:p>
          <a:p>
            <a:r>
              <a:rPr lang="en-ZA" dirty="0"/>
              <a:t>GDE is preparing for the worse-case scenario where teaching  &amp;  learning may not require educators &amp; learners to be under one roof.</a:t>
            </a:r>
          </a:p>
          <a:p>
            <a:endParaRPr lang="en-ZA" dirty="0"/>
          </a:p>
          <a:p>
            <a:r>
              <a:rPr lang="en-ZA" dirty="0"/>
              <a:t> The Virtual Classroom Model will therefore be realised by leveraging on the existing ICT infrastructure. </a:t>
            </a:r>
          </a:p>
        </p:txBody>
      </p:sp>
    </p:spTree>
    <p:extLst>
      <p:ext uri="{BB962C8B-B14F-4D97-AF65-F5344CB8AC3E}">
        <p14:creationId xmlns:p14="http://schemas.microsoft.com/office/powerpoint/2010/main" val="14171272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361AD-ED31-4051-99BD-3B56EB6575D6}"/>
              </a:ext>
            </a:extLst>
          </p:cNvPr>
          <p:cNvSpPr>
            <a:spLocks noGrp="1"/>
          </p:cNvSpPr>
          <p:nvPr>
            <p:ph type="title"/>
          </p:nvPr>
        </p:nvSpPr>
        <p:spPr/>
        <p:txBody>
          <a:bodyPr/>
          <a:lstStyle/>
          <a:p>
            <a:r>
              <a:rPr lang="en-US" dirty="0">
                <a:solidFill>
                  <a:schemeClr val="lt1"/>
                </a:solidFill>
                <a:ea typeface="Arial"/>
                <a:cs typeface="Arial"/>
                <a:sym typeface="Arial"/>
              </a:rPr>
              <a:t>Existing ICT and Multi-media Resources within the GDE</a:t>
            </a:r>
            <a:r>
              <a:rPr lang="en-US" dirty="0">
                <a:solidFill>
                  <a:schemeClr val="lt1"/>
                </a:solidFill>
                <a:latin typeface="Helvetica Neue"/>
                <a:ea typeface="Helvetica Neue"/>
                <a:cs typeface="Helvetica Neue"/>
                <a:sym typeface="Helvetica Neue"/>
              </a:rPr>
              <a:t> </a:t>
            </a:r>
            <a:endParaRPr lang="en-ZA" dirty="0"/>
          </a:p>
        </p:txBody>
      </p:sp>
      <p:graphicFrame>
        <p:nvGraphicFramePr>
          <p:cNvPr id="4" name="Content Placeholder 3">
            <a:extLst>
              <a:ext uri="{FF2B5EF4-FFF2-40B4-BE49-F238E27FC236}">
                <a16:creationId xmlns:a16="http://schemas.microsoft.com/office/drawing/2014/main" id="{E7DC8932-759D-49AB-9A76-03C969431E02}"/>
              </a:ext>
            </a:extLst>
          </p:cNvPr>
          <p:cNvGraphicFramePr>
            <a:graphicFrameLocks noGrp="1"/>
          </p:cNvGraphicFramePr>
          <p:nvPr>
            <p:ph idx="1"/>
          </p:nvPr>
        </p:nvGraphicFramePr>
        <p:xfrm>
          <a:off x="152400" y="1719264"/>
          <a:ext cx="11768138" cy="48545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44727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9684C-9E5E-4D29-8245-B7B66353A371}"/>
              </a:ext>
            </a:extLst>
          </p:cNvPr>
          <p:cNvSpPr>
            <a:spLocks noGrp="1"/>
          </p:cNvSpPr>
          <p:nvPr>
            <p:ph type="title"/>
          </p:nvPr>
        </p:nvSpPr>
        <p:spPr>
          <a:xfrm>
            <a:off x="1334530" y="1087396"/>
            <a:ext cx="10585326" cy="414834"/>
          </a:xfrm>
        </p:spPr>
        <p:txBody>
          <a:bodyPr/>
          <a:lstStyle/>
          <a:p>
            <a:r>
              <a:rPr lang="en-ZA" dirty="0"/>
              <a:t>Pillars of the GDE Blended Learning Solution</a:t>
            </a:r>
          </a:p>
        </p:txBody>
      </p:sp>
      <p:sp>
        <p:nvSpPr>
          <p:cNvPr id="3" name="Content Placeholder 2">
            <a:extLst>
              <a:ext uri="{FF2B5EF4-FFF2-40B4-BE49-F238E27FC236}">
                <a16:creationId xmlns:a16="http://schemas.microsoft.com/office/drawing/2014/main" id="{C4361A2E-C40D-45AA-B159-58EA3C741773}"/>
              </a:ext>
            </a:extLst>
          </p:cNvPr>
          <p:cNvSpPr>
            <a:spLocks noGrp="1"/>
          </p:cNvSpPr>
          <p:nvPr>
            <p:ph idx="1"/>
          </p:nvPr>
        </p:nvSpPr>
        <p:spPr>
          <a:xfrm>
            <a:off x="1334529" y="1567547"/>
            <a:ext cx="10585327" cy="4838018"/>
          </a:xfrm>
        </p:spPr>
        <p:txBody>
          <a:bodyPr>
            <a:normAutofit fontScale="92500" lnSpcReduction="10000"/>
          </a:bodyPr>
          <a:lstStyle/>
          <a:p>
            <a:endParaRPr lang="en-ZA" dirty="0"/>
          </a:p>
          <a:p>
            <a:r>
              <a:rPr lang="en-ZA" dirty="0"/>
              <a:t>ICT trained Educators – Over 20 000 educators already trained in the system.</a:t>
            </a:r>
          </a:p>
          <a:p>
            <a:r>
              <a:rPr lang="en-ZA" dirty="0"/>
              <a:t>Devices for the classroom, learners and educators – </a:t>
            </a:r>
          </a:p>
          <a:p>
            <a:r>
              <a:rPr lang="en-ZA" dirty="0"/>
              <a:t>	- Over 10 000 classrooms are ICT enabled</a:t>
            </a:r>
          </a:p>
          <a:p>
            <a:r>
              <a:rPr lang="en-ZA" dirty="0"/>
              <a:t>	- Over 10 000 LED Boards installed</a:t>
            </a:r>
          </a:p>
          <a:p>
            <a:r>
              <a:rPr lang="en-ZA" dirty="0"/>
              <a:t>	- Over 20 000 Teacher Laptops distributed</a:t>
            </a:r>
          </a:p>
          <a:p>
            <a:r>
              <a:rPr lang="en-ZA" dirty="0"/>
              <a:t>	- Over 200 000 Learner Tablets already distributed.</a:t>
            </a:r>
          </a:p>
          <a:p>
            <a:r>
              <a:rPr lang="en-ZA" dirty="0"/>
              <a:t>	GDE Content platform – Access to content extended to all the learners</a:t>
            </a:r>
          </a:p>
          <a:p>
            <a:r>
              <a:rPr lang="en-ZA" dirty="0"/>
              <a:t>Broadcasting platform – GDE &amp; Sci-Bono developing own studio to broadcast lessons.</a:t>
            </a:r>
          </a:p>
          <a:p>
            <a:r>
              <a:rPr lang="en-ZA" dirty="0"/>
              <a:t>Content provisioning – Multi-media rich content, freely available content, PDF’s and eBooks.</a:t>
            </a:r>
          </a:p>
          <a:p>
            <a:endParaRPr lang="en-ZA" dirty="0"/>
          </a:p>
          <a:p>
            <a:endParaRPr lang="en-ZA" dirty="0"/>
          </a:p>
        </p:txBody>
      </p:sp>
    </p:spTree>
    <p:extLst>
      <p:ext uri="{BB962C8B-B14F-4D97-AF65-F5344CB8AC3E}">
        <p14:creationId xmlns:p14="http://schemas.microsoft.com/office/powerpoint/2010/main" val="37550786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F5B2F-774D-4794-A224-CFAC71EA30F2}"/>
              </a:ext>
            </a:extLst>
          </p:cNvPr>
          <p:cNvSpPr>
            <a:spLocks noGrp="1"/>
          </p:cNvSpPr>
          <p:nvPr>
            <p:ph type="title"/>
          </p:nvPr>
        </p:nvSpPr>
        <p:spPr/>
        <p:txBody>
          <a:bodyPr/>
          <a:lstStyle/>
          <a:p>
            <a:r>
              <a:rPr lang="en-ZA" dirty="0"/>
              <a:t>Hybrid Approach to learning - e content</a:t>
            </a:r>
          </a:p>
        </p:txBody>
      </p:sp>
      <p:sp>
        <p:nvSpPr>
          <p:cNvPr id="3" name="Content Placeholder 2">
            <a:extLst>
              <a:ext uri="{FF2B5EF4-FFF2-40B4-BE49-F238E27FC236}">
                <a16:creationId xmlns:a16="http://schemas.microsoft.com/office/drawing/2014/main" id="{6F577D1A-5A47-454F-B99B-775068588B42}"/>
              </a:ext>
            </a:extLst>
          </p:cNvPr>
          <p:cNvSpPr>
            <a:spLocks noGrp="1"/>
          </p:cNvSpPr>
          <p:nvPr>
            <p:ph idx="1"/>
          </p:nvPr>
        </p:nvSpPr>
        <p:spPr/>
        <p:txBody>
          <a:bodyPr>
            <a:normAutofit fontScale="92500" lnSpcReduction="10000"/>
          </a:bodyPr>
          <a:lstStyle/>
          <a:p>
            <a:pPr marL="457200" algn="just">
              <a:lnSpc>
                <a:spcPct val="100000"/>
              </a:lnSpc>
            </a:pPr>
            <a:r>
              <a:rPr lang="en-US" dirty="0">
                <a:ea typeface="Calibri" panose="020F0502020204030204" pitchFamily="34" charset="0"/>
                <a:cs typeface="Times New Roman" panose="02020603050405020304" pitchFamily="18" charset="0"/>
              </a:rPr>
              <a:t>A total of 4 740 Grade 11 &amp; 12 Classroom LED Board have been preloaded with the Digital content in the form of e-Books as per school curriculum, Multimedia content in the form of Digital Lessons, Videos, 2/3D Animations with sound, </a:t>
            </a:r>
          </a:p>
          <a:p>
            <a:pPr marL="457200" algn="just">
              <a:lnSpc>
                <a:spcPct val="100000"/>
              </a:lnSpc>
            </a:pPr>
            <a:r>
              <a:rPr lang="en-US" dirty="0">
                <a:ea typeface="Calibri" panose="020F0502020204030204" pitchFamily="34" charset="0"/>
                <a:cs typeface="Times New Roman" panose="02020603050405020304" pitchFamily="18" charset="0"/>
              </a:rPr>
              <a:t>Study Guides and the Examination Enhancements (Previous exam with videos and animated memorandum) and the GDE Freely available content, developed by Curriculum Specialists and teachers. The content material is in PDF format.</a:t>
            </a:r>
          </a:p>
          <a:p>
            <a:pPr marL="457200" algn="just">
              <a:lnSpc>
                <a:spcPct val="100000"/>
              </a:lnSpc>
            </a:pPr>
            <a:r>
              <a:rPr lang="en-US" dirty="0">
                <a:ea typeface="Calibri" panose="020F0502020204030204" pitchFamily="34" charset="0"/>
                <a:cs typeface="Times New Roman" panose="02020603050405020304" pitchFamily="18" charset="0"/>
              </a:rPr>
              <a:t>The content has also been preloaded in the 16 000 teacher devices (laptops) and about 32 000 learner devices in Full ICT Schools. </a:t>
            </a:r>
          </a:p>
          <a:p>
            <a:pPr marL="360000">
              <a:lnSpc>
                <a:spcPct val="100000"/>
              </a:lnSpc>
            </a:pPr>
            <a:r>
              <a:rPr lang="en-US" dirty="0">
                <a:cs typeface="Times New Roman" panose="02020603050405020304" pitchFamily="18" charset="0"/>
              </a:rPr>
              <a:t>All GDE schools also have access to the GDE Content Platform, which has the above-mentioned content (Multimedia and GDE Freely Available content</a:t>
            </a:r>
            <a:r>
              <a:rPr lang="en-US" dirty="0">
                <a:ea typeface="Calibri" panose="020F0502020204030204" pitchFamily="34" charset="0"/>
                <a:cs typeface="Times New Roman" panose="02020603050405020304" pitchFamily="18" charset="0"/>
              </a:rPr>
              <a:t>) </a:t>
            </a:r>
          </a:p>
          <a:p>
            <a:pPr marL="360000">
              <a:lnSpc>
                <a:spcPct val="100000"/>
              </a:lnSpc>
            </a:pPr>
            <a:r>
              <a:rPr lang="en-ZA" dirty="0"/>
              <a:t>Introduction of a Home Learning programme in 408 IsiZulu schools (provision of What’s app video and charts to support the use of DBE workbooks and mediation thereof) </a:t>
            </a:r>
          </a:p>
          <a:p>
            <a:pPr marL="360000">
              <a:lnSpc>
                <a:spcPct val="100000"/>
              </a:lnSpc>
            </a:pPr>
            <a:endParaRPr lang="en-ZA" dirty="0"/>
          </a:p>
          <a:p>
            <a:endParaRPr lang="en-ZA" dirty="0"/>
          </a:p>
        </p:txBody>
      </p:sp>
    </p:spTree>
    <p:extLst>
      <p:ext uri="{BB962C8B-B14F-4D97-AF65-F5344CB8AC3E}">
        <p14:creationId xmlns:p14="http://schemas.microsoft.com/office/powerpoint/2010/main" val="2574516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BAE3-D8C3-4ECC-ADDC-4F5FA9D3312D}"/>
              </a:ext>
            </a:extLst>
          </p:cNvPr>
          <p:cNvSpPr>
            <a:spLocks noGrp="1"/>
          </p:cNvSpPr>
          <p:nvPr>
            <p:ph type="title"/>
          </p:nvPr>
        </p:nvSpPr>
        <p:spPr/>
        <p:txBody>
          <a:bodyPr/>
          <a:lstStyle/>
          <a:p>
            <a:r>
              <a:rPr lang="en-ZA" dirty="0"/>
              <a:t>National Senior Certificate</a:t>
            </a:r>
          </a:p>
        </p:txBody>
      </p:sp>
      <p:sp>
        <p:nvSpPr>
          <p:cNvPr id="5" name="Rectangle 4">
            <a:extLst>
              <a:ext uri="{FF2B5EF4-FFF2-40B4-BE49-F238E27FC236}">
                <a16:creationId xmlns:a16="http://schemas.microsoft.com/office/drawing/2014/main" id="{A58CCF0D-2BFD-42D9-A842-CD3F5D2F7DBF}"/>
              </a:ext>
            </a:extLst>
          </p:cNvPr>
          <p:cNvSpPr/>
          <p:nvPr/>
        </p:nvSpPr>
        <p:spPr>
          <a:xfrm>
            <a:off x="1334529" y="1502230"/>
            <a:ext cx="10585325" cy="3970318"/>
          </a:xfrm>
          <a:prstGeom prst="rect">
            <a:avLst/>
          </a:prstGeom>
        </p:spPr>
        <p:txBody>
          <a:bodyPr wrap="square">
            <a:spAutoFit/>
          </a:bodyPr>
          <a:lstStyle/>
          <a:p>
            <a:r>
              <a:rPr lang="en-ZA" dirty="0"/>
              <a:t>The Gauteng Government congratulates all learners, educators and staff for the success on the commencement of the National Senior Certificate examinations, on Thursday, 5 November 2020. Up to so far, we are happy with the management of the examination. </a:t>
            </a:r>
          </a:p>
          <a:p>
            <a:endParaRPr lang="en-ZA" dirty="0"/>
          </a:p>
          <a:p>
            <a:r>
              <a:rPr lang="en-ZA" dirty="0"/>
              <a:t>All question papers were collected on time from the district offices and distribution points. </a:t>
            </a:r>
          </a:p>
          <a:p>
            <a:endParaRPr lang="en-ZA" dirty="0"/>
          </a:p>
          <a:p>
            <a:r>
              <a:rPr lang="en-ZA" dirty="0"/>
              <a:t>Two candidates from Gauteng North and Ekurhuleni respectively, who reported COVID-19 positive were on Thursday, 05 November 2020 allowed to write their examination under controlled conditions, managed by the Departments of Health and Education officials. </a:t>
            </a:r>
          </a:p>
          <a:p>
            <a:endParaRPr lang="en-ZA" dirty="0"/>
          </a:p>
          <a:p>
            <a:r>
              <a:rPr lang="en-ZA" dirty="0"/>
              <a:t>Gauteng Government has made provision for learners who test positive for COVID-19 to continue with their exams in isolated venues.</a:t>
            </a:r>
          </a:p>
          <a:p>
            <a:endParaRPr lang="en-ZA" dirty="0"/>
          </a:p>
          <a:p>
            <a:r>
              <a:rPr lang="en-ZA" dirty="0"/>
              <a:t>The first day of examination was administered with a high degree of integrity and credibility.</a:t>
            </a:r>
          </a:p>
        </p:txBody>
      </p:sp>
    </p:spTree>
    <p:extLst>
      <p:ext uri="{BB962C8B-B14F-4D97-AF65-F5344CB8AC3E}">
        <p14:creationId xmlns:p14="http://schemas.microsoft.com/office/powerpoint/2010/main" val="37716821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642B2-3F0F-4FE1-BBA8-51BD7E472F72}"/>
              </a:ext>
            </a:extLst>
          </p:cNvPr>
          <p:cNvSpPr>
            <a:spLocks noGrp="1"/>
          </p:cNvSpPr>
          <p:nvPr>
            <p:ph type="title"/>
          </p:nvPr>
        </p:nvSpPr>
        <p:spPr/>
        <p:txBody>
          <a:bodyPr/>
          <a:lstStyle/>
          <a:p>
            <a:r>
              <a:rPr lang="en-ZA" dirty="0"/>
              <a:t> Hybrid learning – New Interventions</a:t>
            </a:r>
          </a:p>
        </p:txBody>
      </p:sp>
      <p:graphicFrame>
        <p:nvGraphicFramePr>
          <p:cNvPr id="4" name="Table 4">
            <a:extLst>
              <a:ext uri="{FF2B5EF4-FFF2-40B4-BE49-F238E27FC236}">
                <a16:creationId xmlns:a16="http://schemas.microsoft.com/office/drawing/2014/main" id="{C9C800AA-3528-4266-BA62-1F4783FBFAF8}"/>
              </a:ext>
            </a:extLst>
          </p:cNvPr>
          <p:cNvGraphicFramePr>
            <a:graphicFrameLocks noGrp="1"/>
          </p:cNvGraphicFramePr>
          <p:nvPr>
            <p:ph idx="1"/>
            <p:extLst>
              <p:ext uri="{D42A27DB-BD31-4B8C-83A1-F6EECF244321}">
                <p14:modId xmlns:p14="http://schemas.microsoft.com/office/powerpoint/2010/main" val="1077039527"/>
              </p:ext>
            </p:extLst>
          </p:nvPr>
        </p:nvGraphicFramePr>
        <p:xfrm>
          <a:off x="1335088" y="1566863"/>
          <a:ext cx="10585326" cy="4848906"/>
        </p:xfrm>
        <a:graphic>
          <a:graphicData uri="http://schemas.openxmlformats.org/drawingml/2006/table">
            <a:tbl>
              <a:tblPr firstRow="1" bandRow="1">
                <a:tableStyleId>{5C22544A-7EE6-4342-B048-85BDC9FD1C3A}</a:tableStyleId>
              </a:tblPr>
              <a:tblGrid>
                <a:gridCol w="10585326">
                  <a:extLst>
                    <a:ext uri="{9D8B030D-6E8A-4147-A177-3AD203B41FA5}">
                      <a16:colId xmlns:a16="http://schemas.microsoft.com/office/drawing/2014/main" val="1973399369"/>
                    </a:ext>
                  </a:extLst>
                </a:gridCol>
              </a:tblGrid>
              <a:tr h="2047316">
                <a:tc>
                  <a:txBody>
                    <a:bodyPr/>
                    <a:lstStyle/>
                    <a:p>
                      <a:pPr marL="285750" indent="-285750">
                        <a:buFont typeface="Arial" panose="020B0604020202020204" pitchFamily="34" charset="0"/>
                        <a:buChar char="•"/>
                      </a:pPr>
                      <a:r>
                        <a:rPr lang="en-US" sz="1800" b="0" dirty="0">
                          <a:solidFill>
                            <a:schemeClr val="tx1"/>
                          </a:solidFill>
                          <a:latin typeface="Arial Nova" panose="020B0504020202020204" pitchFamily="34" charset="0"/>
                        </a:rPr>
                        <a:t>Teacher Training Programme to Support Teachers</a:t>
                      </a:r>
                    </a:p>
                    <a:p>
                      <a:pPr marL="742950" lvl="1" indent="-285750">
                        <a:buFont typeface="Arial" panose="020B0604020202020204" pitchFamily="34" charset="0"/>
                        <a:buChar char="•"/>
                      </a:pPr>
                      <a:r>
                        <a:rPr lang="en-ZA" sz="1800" b="0" dirty="0">
                          <a:solidFill>
                            <a:schemeClr val="tx1"/>
                          </a:solidFill>
                          <a:latin typeface="Arial" panose="020B0604020202020204" pitchFamily="34" charset="0"/>
                          <a:cs typeface="Arial" panose="020B0604020202020204" pitchFamily="34" charset="0"/>
                        </a:rPr>
                        <a:t>Training: Virtual Teaching and Learning (Blended Learning)</a:t>
                      </a:r>
                    </a:p>
                    <a:p>
                      <a:pPr marL="742950" lvl="1" indent="-285750">
                        <a:buFont typeface="Arial" panose="020B0604020202020204" pitchFamily="34" charset="0"/>
                        <a:buChar char="•"/>
                      </a:pPr>
                      <a:r>
                        <a:rPr lang="en-ZA" sz="1800" b="0" dirty="0">
                          <a:solidFill>
                            <a:schemeClr val="tx1"/>
                          </a:solidFill>
                          <a:latin typeface="Arial" panose="020B0604020202020204" pitchFamily="34" charset="0"/>
                          <a:cs typeface="Arial" panose="020B0604020202020204" pitchFamily="34" charset="0"/>
                        </a:rPr>
                        <a:t>Training: Curriculum Recovery for SMTs</a:t>
                      </a:r>
                    </a:p>
                    <a:p>
                      <a:pPr marL="742950" lvl="1" indent="-285750">
                        <a:buFont typeface="Arial" panose="020B0604020202020204" pitchFamily="34" charset="0"/>
                        <a:buChar char="•"/>
                      </a:pPr>
                      <a:r>
                        <a:rPr lang="en-ZA" sz="1800" b="0" dirty="0">
                          <a:solidFill>
                            <a:schemeClr val="tx1"/>
                          </a:solidFill>
                          <a:latin typeface="Arial" panose="020B0604020202020204" pitchFamily="34" charset="0"/>
                          <a:cs typeface="Arial" panose="020B0604020202020204" pitchFamily="34" charset="0"/>
                        </a:rPr>
                        <a:t>Training: SBA Management, including Assessment for Learning</a:t>
                      </a:r>
                    </a:p>
                    <a:p>
                      <a:pPr marL="742950" lvl="1" indent="-285750">
                        <a:buFont typeface="Arial" panose="020B0604020202020204" pitchFamily="34" charset="0"/>
                        <a:buChar char="•"/>
                      </a:pPr>
                      <a:r>
                        <a:rPr lang="en-ZA" sz="1800" b="0" dirty="0">
                          <a:solidFill>
                            <a:schemeClr val="tx1"/>
                          </a:solidFill>
                          <a:latin typeface="Arial" panose="020B0604020202020204" pitchFamily="34" charset="0"/>
                          <a:cs typeface="Arial" panose="020B0604020202020204" pitchFamily="34" charset="0"/>
                        </a:rPr>
                        <a:t>Training: Curation and Development of Materials</a:t>
                      </a:r>
                    </a:p>
                    <a:p>
                      <a:pPr marL="742950" lvl="1" indent="-285750">
                        <a:buFont typeface="Arial" panose="020B0604020202020204" pitchFamily="34" charset="0"/>
                        <a:buChar char="•"/>
                      </a:pPr>
                      <a:r>
                        <a:rPr lang="en-ZA" sz="1800" b="0" dirty="0">
                          <a:solidFill>
                            <a:schemeClr val="tx1"/>
                          </a:solidFill>
                          <a:latin typeface="Arial" panose="020B0604020202020204" pitchFamily="34" charset="0"/>
                          <a:cs typeface="Arial" panose="020B0604020202020204" pitchFamily="34" charset="0"/>
                        </a:rPr>
                        <a:t>Training: Curriculum Planning and Reorganisation </a:t>
                      </a:r>
                    </a:p>
                  </a:txBody>
                  <a:tcPr>
                    <a:solidFill>
                      <a:schemeClr val="bg1"/>
                    </a:solidFill>
                  </a:tcPr>
                </a:tc>
                <a:extLst>
                  <a:ext uri="{0D108BD9-81ED-4DB2-BD59-A6C34878D82A}">
                    <a16:rowId xmlns:a16="http://schemas.microsoft.com/office/drawing/2014/main" val="1935404847"/>
                  </a:ext>
                </a:extLst>
              </a:tr>
              <a:tr h="1400795">
                <a:tc>
                  <a:txBody>
                    <a:bodyPr/>
                    <a:lstStyle/>
                    <a:p>
                      <a:pPr marL="285750" indent="-285750">
                        <a:buFont typeface="Arial" panose="020B0604020202020204" pitchFamily="34" charset="0"/>
                        <a:buChar char="•"/>
                      </a:pPr>
                      <a:r>
                        <a:rPr lang="en-ZA" dirty="0">
                          <a:solidFill>
                            <a:schemeClr val="tx1"/>
                          </a:solidFill>
                          <a:latin typeface="Arial Nova" panose="020B0504020202020204" pitchFamily="34" charset="0"/>
                        </a:rPr>
                        <a:t>Resources:</a:t>
                      </a:r>
                    </a:p>
                    <a:p>
                      <a:pPr marL="742950" lvl="1" indent="-285750">
                        <a:buFont typeface="Arial" panose="020B0604020202020204" pitchFamily="34" charset="0"/>
                        <a:buChar char="•"/>
                      </a:pPr>
                      <a:r>
                        <a:rPr lang="en-ZA" dirty="0">
                          <a:solidFill>
                            <a:schemeClr val="tx1"/>
                          </a:solidFill>
                          <a:latin typeface="Arial Nova" panose="020B0504020202020204" pitchFamily="34" charset="0"/>
                        </a:rPr>
                        <a:t>PAT resources acquired through the MST Grant ALLOCATION and additional funding budget</a:t>
                      </a:r>
                    </a:p>
                    <a:p>
                      <a:pPr marL="742950" lvl="1" indent="-285750">
                        <a:buFont typeface="Arial" panose="020B0604020202020204" pitchFamily="34" charset="0"/>
                        <a:buChar char="•"/>
                      </a:pPr>
                      <a:r>
                        <a:rPr lang="en-ZA" dirty="0">
                          <a:solidFill>
                            <a:schemeClr val="tx1"/>
                          </a:solidFill>
                          <a:latin typeface="Arial Nova" panose="020B0504020202020204" pitchFamily="34" charset="0"/>
                        </a:rPr>
                        <a:t>Study Material per topic/Guidelines /question Banks/</a:t>
                      </a:r>
                    </a:p>
                    <a:p>
                      <a:pPr marL="742950" lvl="1" indent="-285750">
                        <a:buFont typeface="Arial" panose="020B0604020202020204" pitchFamily="34" charset="0"/>
                        <a:buChar char="•"/>
                      </a:pPr>
                      <a:r>
                        <a:rPr lang="en-ZA" dirty="0">
                          <a:solidFill>
                            <a:schemeClr val="tx1"/>
                          </a:solidFill>
                          <a:latin typeface="Arial Nova" panose="020B0504020202020204" pitchFamily="34" charset="0"/>
                        </a:rPr>
                        <a:t>LTSM </a:t>
                      </a:r>
                    </a:p>
                  </a:txBody>
                  <a:tcPr>
                    <a:solidFill>
                      <a:schemeClr val="bg1"/>
                    </a:solidFill>
                  </a:tcPr>
                </a:tc>
                <a:extLst>
                  <a:ext uri="{0D108BD9-81ED-4DB2-BD59-A6C34878D82A}">
                    <a16:rowId xmlns:a16="http://schemas.microsoft.com/office/drawing/2014/main" val="624414971"/>
                  </a:ext>
                </a:extLst>
              </a:tr>
              <a:tr h="1400795">
                <a:tc>
                  <a:txBody>
                    <a:bodyPr/>
                    <a:lstStyle/>
                    <a:p>
                      <a:pPr marL="285750" indent="-285750">
                        <a:buFont typeface="Arial" panose="020B0604020202020204" pitchFamily="34" charset="0"/>
                        <a:buChar char="•"/>
                      </a:pPr>
                      <a:r>
                        <a:rPr lang="en-ZA" dirty="0">
                          <a:solidFill>
                            <a:schemeClr val="tx1"/>
                          </a:solidFill>
                          <a:latin typeface="Arial Nova" panose="020B0504020202020204" pitchFamily="34" charset="0"/>
                        </a:rPr>
                        <a:t>PARTNERSHIPS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0" kern="1200" dirty="0">
                          <a:solidFill>
                            <a:schemeClr val="tx1"/>
                          </a:solidFill>
                          <a:effectLst/>
                          <a:latin typeface="Arial Nova" panose="020B0504020202020204" pitchFamily="34" charset="0"/>
                          <a:ea typeface="+mn-ea"/>
                          <a:cs typeface="+mn-cs"/>
                        </a:rPr>
                        <a:t>Public-private educational partnerships essential for PAT subjects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A" sz="1800" b="0" kern="1200" dirty="0">
                          <a:solidFill>
                            <a:schemeClr val="tx1"/>
                          </a:solidFill>
                          <a:effectLst/>
                          <a:latin typeface="Arial Nova" panose="020B0504020202020204" pitchFamily="34" charset="0"/>
                          <a:ea typeface="+mn-ea"/>
                          <a:cs typeface="+mn-cs"/>
                        </a:rPr>
                        <a:t>Technical subjects to be driven through the THS strategy  using a shared model </a:t>
                      </a:r>
                    </a:p>
                    <a:p>
                      <a:endParaRPr lang="en-ZA" dirty="0">
                        <a:solidFill>
                          <a:schemeClr val="tx1"/>
                        </a:solidFill>
                        <a:latin typeface="Arial Nova" panose="020B0504020202020204" pitchFamily="34" charset="0"/>
                      </a:endParaRPr>
                    </a:p>
                  </a:txBody>
                  <a:tcPr>
                    <a:solidFill>
                      <a:schemeClr val="bg1"/>
                    </a:solidFill>
                  </a:tcPr>
                </a:tc>
                <a:extLst>
                  <a:ext uri="{0D108BD9-81ED-4DB2-BD59-A6C34878D82A}">
                    <a16:rowId xmlns:a16="http://schemas.microsoft.com/office/drawing/2014/main" val="3790918844"/>
                  </a:ext>
                </a:extLst>
              </a:tr>
            </a:tbl>
          </a:graphicData>
        </a:graphic>
      </p:graphicFrame>
    </p:spTree>
    <p:extLst>
      <p:ext uri="{BB962C8B-B14F-4D97-AF65-F5344CB8AC3E}">
        <p14:creationId xmlns:p14="http://schemas.microsoft.com/office/powerpoint/2010/main" val="1877344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23F6C-0D6E-4BB7-BCD4-9604DE902487}"/>
              </a:ext>
            </a:extLst>
          </p:cNvPr>
          <p:cNvSpPr>
            <a:spLocks noGrp="1"/>
          </p:cNvSpPr>
          <p:nvPr>
            <p:ph type="title"/>
          </p:nvPr>
        </p:nvSpPr>
        <p:spPr/>
        <p:txBody>
          <a:bodyPr/>
          <a:lstStyle/>
          <a:p>
            <a:r>
              <a:rPr lang="en-ZA" dirty="0"/>
              <a:t>Grade 12 Performance </a:t>
            </a:r>
          </a:p>
        </p:txBody>
      </p:sp>
      <p:sp>
        <p:nvSpPr>
          <p:cNvPr id="5" name="Rectangle 4">
            <a:extLst>
              <a:ext uri="{FF2B5EF4-FFF2-40B4-BE49-F238E27FC236}">
                <a16:creationId xmlns:a16="http://schemas.microsoft.com/office/drawing/2014/main" id="{B7ED8EF7-A19E-4887-8578-9746AB1F7F5A}"/>
              </a:ext>
            </a:extLst>
          </p:cNvPr>
          <p:cNvSpPr/>
          <p:nvPr/>
        </p:nvSpPr>
        <p:spPr>
          <a:xfrm>
            <a:off x="1334529" y="1502230"/>
            <a:ext cx="10585325" cy="2585323"/>
          </a:xfrm>
          <a:prstGeom prst="rect">
            <a:avLst/>
          </a:prstGeom>
        </p:spPr>
        <p:txBody>
          <a:bodyPr wrap="square">
            <a:spAutoFit/>
          </a:bodyPr>
          <a:lstStyle/>
          <a:p>
            <a:r>
              <a:rPr lang="en-ZA" dirty="0"/>
              <a:t>Matric Secondary Schools Improvement  Interventions  (SSIP)</a:t>
            </a:r>
          </a:p>
          <a:p>
            <a:endParaRPr lang="en-ZA" dirty="0"/>
          </a:p>
          <a:p>
            <a:r>
              <a:rPr lang="en-ZA" dirty="0"/>
              <a:t>The lessons have been improved with question bank items per topic, sourced from the 2019 preliminary examination papers from the 9 provinces. The 2019 NSC questions were also included. </a:t>
            </a:r>
          </a:p>
          <a:p>
            <a:endParaRPr lang="en-ZA" dirty="0"/>
          </a:p>
          <a:p>
            <a:r>
              <a:rPr lang="en-ZA" dirty="0"/>
              <a:t>Mediated live lessons on Radio 2000, will continue until mid-December.</a:t>
            </a:r>
          </a:p>
          <a:p>
            <a:endParaRPr lang="en-ZA" dirty="0"/>
          </a:p>
          <a:p>
            <a:r>
              <a:rPr lang="en-ZA" dirty="0"/>
              <a:t>The provincial and district subject specialist have ensured that schools were supported to complete the curriculum as per Annual teaching plan. </a:t>
            </a:r>
          </a:p>
        </p:txBody>
      </p:sp>
    </p:spTree>
    <p:extLst>
      <p:ext uri="{BB962C8B-B14F-4D97-AF65-F5344CB8AC3E}">
        <p14:creationId xmlns:p14="http://schemas.microsoft.com/office/powerpoint/2010/main" val="2970692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514D1-F109-48CB-B698-06FA5F66352B}"/>
              </a:ext>
            </a:extLst>
          </p:cNvPr>
          <p:cNvSpPr>
            <a:spLocks noGrp="1"/>
          </p:cNvSpPr>
          <p:nvPr>
            <p:ph type="title"/>
          </p:nvPr>
        </p:nvSpPr>
        <p:spPr/>
        <p:txBody>
          <a:bodyPr/>
          <a:lstStyle/>
          <a:p>
            <a:r>
              <a:rPr lang="en-GB" dirty="0"/>
              <a:t>Progress on the Delivery Agreement targets</a:t>
            </a:r>
            <a:endParaRPr lang="en-ZA" dirty="0"/>
          </a:p>
        </p:txBody>
      </p:sp>
      <p:sp>
        <p:nvSpPr>
          <p:cNvPr id="4" name="Content Placeholder 4">
            <a:extLst>
              <a:ext uri="{FF2B5EF4-FFF2-40B4-BE49-F238E27FC236}">
                <a16:creationId xmlns:a16="http://schemas.microsoft.com/office/drawing/2014/main" id="{243DC3E9-0273-43D6-8231-21CB75704E6D}"/>
              </a:ext>
            </a:extLst>
          </p:cNvPr>
          <p:cNvSpPr>
            <a:spLocks noGrp="1"/>
          </p:cNvSpPr>
          <p:nvPr>
            <p:ph idx="1"/>
          </p:nvPr>
        </p:nvSpPr>
        <p:spPr>
          <a:xfrm>
            <a:off x="1335088" y="1616075"/>
            <a:ext cx="4871402" cy="4560887"/>
          </a:xfrm>
          <a:ln>
            <a:solidFill>
              <a:schemeClr val="tx1"/>
            </a:solidFill>
          </a:ln>
        </p:spPr>
        <p:txBody>
          <a:bodyPr>
            <a:normAutofit fontScale="85000" lnSpcReduction="10000"/>
          </a:bodyPr>
          <a:lstStyle/>
          <a:p>
            <a:r>
              <a:rPr lang="en-GB" dirty="0"/>
              <a:t>The hard-lock down commenced 2 days before the end of the first academic quarter</a:t>
            </a:r>
          </a:p>
          <a:p>
            <a:pPr lvl="1"/>
            <a:r>
              <a:rPr lang="en-GB" dirty="0"/>
              <a:t>A number of schools were unable to complete the end of quarter assessments and did not issue quarter 1 report to parents</a:t>
            </a:r>
          </a:p>
          <a:p>
            <a:pPr lvl="1"/>
            <a:r>
              <a:rPr lang="en-GB" dirty="0"/>
              <a:t>While schools were guided to prepare materials for learners during the lock down the 2 day turn around time was not sufficient</a:t>
            </a:r>
          </a:p>
          <a:p>
            <a:pPr lvl="1"/>
            <a:r>
              <a:rPr lang="en-US" dirty="0">
                <a:latin typeface="Exo" panose="020B0604020202020204" charset="0"/>
              </a:rPr>
              <a:t>The second term of the academic year was mostly in lockdown level  4 and 3, which generally seen only Grade 12 and 7 learners at school. No assessment took place during this term,</a:t>
            </a:r>
          </a:p>
          <a:p>
            <a:pPr lvl="1"/>
            <a:endParaRPr lang="en-GB" dirty="0"/>
          </a:p>
          <a:p>
            <a:pPr lvl="1"/>
            <a:endParaRPr lang="en-GB" dirty="0"/>
          </a:p>
        </p:txBody>
      </p:sp>
      <p:sp>
        <p:nvSpPr>
          <p:cNvPr id="5" name="Content Placeholder 5">
            <a:extLst>
              <a:ext uri="{FF2B5EF4-FFF2-40B4-BE49-F238E27FC236}">
                <a16:creationId xmlns:a16="http://schemas.microsoft.com/office/drawing/2014/main" id="{9E5373CD-6F93-4192-B22E-43A77CA03A5B}"/>
              </a:ext>
            </a:extLst>
          </p:cNvPr>
          <p:cNvSpPr txBox="1">
            <a:spLocks/>
          </p:cNvSpPr>
          <p:nvPr/>
        </p:nvSpPr>
        <p:spPr>
          <a:xfrm>
            <a:off x="6582046" y="1616074"/>
            <a:ext cx="5337810" cy="4560888"/>
          </a:xfrm>
          <a:prstGeom prst="rect">
            <a:avLst/>
          </a:prstGeom>
          <a:ln>
            <a:solidFill>
              <a:schemeClr val="tx1"/>
            </a:solidFill>
          </a:ln>
        </p:spPr>
        <p:txBody>
          <a:bodyPr>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en-US" dirty="0">
                <a:latin typeface="Exo" panose="020B0604020202020204" charset="0"/>
              </a:rPr>
              <a:t>The determination of promotion and progression for the year has been amended:</a:t>
            </a:r>
          </a:p>
          <a:p>
            <a:pPr lvl="2"/>
            <a:r>
              <a:rPr lang="en-US" dirty="0">
                <a:latin typeface="Exo" panose="020B0604020202020204" charset="0"/>
              </a:rPr>
              <a:t>The proposed assessment of learners in Grade 1-9 consist of 80% school-based assessment and 20% year-end test. </a:t>
            </a:r>
          </a:p>
          <a:p>
            <a:pPr lvl="2"/>
            <a:r>
              <a:rPr lang="en-US" dirty="0">
                <a:latin typeface="Exo" panose="020B0604020202020204" charset="0"/>
              </a:rPr>
              <a:t>The proposed assessment of learners in Grade 10-11 consist of 60% school-based assessment and 40% year-end test.</a:t>
            </a:r>
          </a:p>
          <a:p>
            <a:pPr lvl="1"/>
            <a:r>
              <a:rPr lang="en-US" dirty="0">
                <a:latin typeface="Exo" panose="020B0604020202020204" charset="0"/>
              </a:rPr>
              <a:t>In addition, we have learners that have applied for lockdown learning, where they learning from home. </a:t>
            </a:r>
          </a:p>
          <a:p>
            <a:pPr lvl="2"/>
            <a:r>
              <a:rPr lang="en-US" dirty="0">
                <a:latin typeface="Exo" panose="020B0604020202020204" charset="0"/>
              </a:rPr>
              <a:t>The assessment processes for these learners are being finalized nationally to build up as part of the progression or promotion mark  of the learner,</a:t>
            </a:r>
          </a:p>
          <a:p>
            <a:endParaRPr lang="en-GB" dirty="0"/>
          </a:p>
        </p:txBody>
      </p:sp>
    </p:spTree>
    <p:extLst>
      <p:ext uri="{BB962C8B-B14F-4D97-AF65-F5344CB8AC3E}">
        <p14:creationId xmlns:p14="http://schemas.microsoft.com/office/powerpoint/2010/main" val="3037232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98C2D-EE32-4EF5-9820-3AF24596D1A8}"/>
              </a:ext>
            </a:extLst>
          </p:cNvPr>
          <p:cNvSpPr>
            <a:spLocks noGrp="1"/>
          </p:cNvSpPr>
          <p:nvPr>
            <p:ph type="title"/>
          </p:nvPr>
        </p:nvSpPr>
        <p:spPr/>
        <p:txBody>
          <a:bodyPr/>
          <a:lstStyle/>
          <a:p>
            <a:r>
              <a:rPr lang="en-GB" dirty="0"/>
              <a:t>Approach adjusting learning in the Academic Year</a:t>
            </a:r>
            <a:endParaRPr lang="en-ZA" dirty="0"/>
          </a:p>
        </p:txBody>
      </p:sp>
      <p:sp>
        <p:nvSpPr>
          <p:cNvPr id="3" name="Content Placeholder 2">
            <a:extLst>
              <a:ext uri="{FF2B5EF4-FFF2-40B4-BE49-F238E27FC236}">
                <a16:creationId xmlns:a16="http://schemas.microsoft.com/office/drawing/2014/main" id="{D404009B-4241-45A8-B7EF-6A83001E508A}"/>
              </a:ext>
            </a:extLst>
          </p:cNvPr>
          <p:cNvSpPr>
            <a:spLocks noGrp="1"/>
          </p:cNvSpPr>
          <p:nvPr>
            <p:ph idx="1"/>
          </p:nvPr>
        </p:nvSpPr>
        <p:spPr>
          <a:xfrm>
            <a:off x="1334530" y="1616532"/>
            <a:ext cx="5123420" cy="4807128"/>
          </a:xfrm>
          <a:ln>
            <a:solidFill>
              <a:schemeClr val="tx1"/>
            </a:solidFill>
          </a:ln>
        </p:spPr>
        <p:txBody>
          <a:bodyPr>
            <a:normAutofit fontScale="62500" lnSpcReduction="20000"/>
          </a:bodyPr>
          <a:lstStyle/>
          <a:p>
            <a:pPr marL="0" indent="0">
              <a:buNone/>
            </a:pPr>
            <a:r>
              <a:rPr lang="en-US" altLang="en-US" sz="3300" b="1" dirty="0">
                <a:sym typeface="Trebuchet MS Bold" panose="020B0603020202020204" pitchFamily="34" charset="0"/>
              </a:rPr>
              <a:t>Approach Curriculum re-</a:t>
            </a:r>
            <a:r>
              <a:rPr lang="en-US" altLang="en-US" sz="3300" b="1" dirty="0" err="1">
                <a:sym typeface="Trebuchet MS Bold" panose="020B0603020202020204" pitchFamily="34" charset="0"/>
              </a:rPr>
              <a:t>organisation</a:t>
            </a:r>
            <a:r>
              <a:rPr lang="en-US" altLang="en-US" sz="3300" b="1" dirty="0">
                <a:sym typeface="Trebuchet MS Bold" panose="020B0603020202020204" pitchFamily="34" charset="0"/>
              </a:rPr>
              <a:t> and trimming</a:t>
            </a:r>
            <a:endParaRPr lang="en-GB" sz="3300" b="1" dirty="0"/>
          </a:p>
          <a:p>
            <a:r>
              <a:rPr lang="en-ZA" dirty="0"/>
              <a:t>The key aim of the school recovery plan is to ensure that the critical skills (CAPS) and those that are relevant to the learner's current grade are covered over a reduced time period. The purpose of curriculum reorganisation and trimming is to:</a:t>
            </a:r>
          </a:p>
          <a:p>
            <a:pPr lvl="1"/>
            <a:r>
              <a:rPr lang="en-ZA" dirty="0"/>
              <a:t>Identify core content and skills that must be completed in the current grade to allow learners to cope with the next grade;</a:t>
            </a:r>
          </a:p>
          <a:p>
            <a:pPr lvl="1"/>
            <a:r>
              <a:rPr lang="en-ZA" dirty="0"/>
              <a:t>Reduce the curriculum envisaged in Section 3 of the CAPS to manageable core content, including skills, so that schools create ample space for meaningful learning;</a:t>
            </a:r>
          </a:p>
          <a:p>
            <a:pPr lvl="1"/>
            <a:r>
              <a:rPr lang="en-ZA" dirty="0"/>
              <a:t>Remove repetitive content and ensure that there is a smooth sequencing of content and concepts;</a:t>
            </a:r>
          </a:p>
          <a:p>
            <a:pPr lvl="1"/>
            <a:r>
              <a:rPr lang="en-ZA" dirty="0"/>
              <a:t>Define the core knowledge and skills to be taught and assessed so that it provides clear direction and support to teachers;</a:t>
            </a:r>
          </a:p>
          <a:p>
            <a:pPr lvl="1"/>
            <a:r>
              <a:rPr lang="en-ZA" dirty="0"/>
              <a:t>Align curriculum content and assessment to the available teaching time; and</a:t>
            </a:r>
          </a:p>
          <a:p>
            <a:pPr lvl="1"/>
            <a:r>
              <a:rPr lang="en-ZA" dirty="0"/>
              <a:t>Maintain the alignment in the learning trajectory for learners, without compromising learners' transition between the grades</a:t>
            </a:r>
          </a:p>
        </p:txBody>
      </p:sp>
      <p:sp>
        <p:nvSpPr>
          <p:cNvPr id="5" name="Rectangle 4">
            <a:extLst>
              <a:ext uri="{FF2B5EF4-FFF2-40B4-BE49-F238E27FC236}">
                <a16:creationId xmlns:a16="http://schemas.microsoft.com/office/drawing/2014/main" id="{5B42DE5A-F50E-450F-A32C-0FBC0EB7F2EB}"/>
              </a:ext>
            </a:extLst>
          </p:cNvPr>
          <p:cNvSpPr/>
          <p:nvPr/>
        </p:nvSpPr>
        <p:spPr>
          <a:xfrm>
            <a:off x="6869430" y="1616532"/>
            <a:ext cx="5050426" cy="4760342"/>
          </a:xfrm>
          <a:prstGeom prst="rect">
            <a:avLst/>
          </a:prstGeom>
          <a:ln>
            <a:solidFill>
              <a:schemeClr val="tx1"/>
            </a:solidFill>
          </a:ln>
        </p:spPr>
        <p:txBody>
          <a:bodyPr wrap="square">
            <a:spAutoFit/>
          </a:bodyPr>
          <a:lstStyle/>
          <a:p>
            <a:r>
              <a:rPr lang="en-US" sz="2100" b="1" dirty="0"/>
              <a:t>Enforcing</a:t>
            </a:r>
            <a:r>
              <a:rPr lang="en-US" sz="1200" dirty="0"/>
              <a:t> </a:t>
            </a:r>
            <a:r>
              <a:rPr lang="en-US" b="1" dirty="0"/>
              <a:t>Curriculum Coverage R – 12 and ensure depth of coverage</a:t>
            </a:r>
          </a:p>
          <a:p>
            <a:pPr marL="342900" indent="-342900">
              <a:lnSpc>
                <a:spcPct val="70000"/>
              </a:lnSpc>
              <a:spcBef>
                <a:spcPts val="1000"/>
              </a:spcBef>
              <a:buFont typeface="Arial" panose="020B0604020202020204" pitchFamily="34" charset="0"/>
              <a:buChar char="•"/>
            </a:pPr>
            <a:r>
              <a:rPr lang="en-ZA" sz="1400" dirty="0"/>
              <a:t>Measures in place to ensure that grade R to 11 learners are supported to cover the curriculum</a:t>
            </a:r>
          </a:p>
          <a:p>
            <a:pPr marL="342900" lvl="1" indent="-342900">
              <a:lnSpc>
                <a:spcPct val="70000"/>
              </a:lnSpc>
              <a:spcBef>
                <a:spcPts val="1000"/>
              </a:spcBef>
              <a:buFont typeface="Arial" panose="020B0604020202020204" pitchFamily="34" charset="0"/>
              <a:buChar char="•"/>
            </a:pPr>
            <a:r>
              <a:rPr lang="en-ZA" sz="1400" dirty="0"/>
              <a:t>Trimmed ATPs received from DBE with added adjustments to cater for the ongoing changes.  The ATP’s were mediated and distributed at district and school level.</a:t>
            </a:r>
          </a:p>
          <a:p>
            <a:pPr marL="342900" lvl="1" indent="-342900">
              <a:lnSpc>
                <a:spcPct val="70000"/>
              </a:lnSpc>
              <a:spcBef>
                <a:spcPts val="1000"/>
              </a:spcBef>
              <a:buFont typeface="Arial" panose="020B0604020202020204" pitchFamily="34" charset="0"/>
              <a:buChar char="•"/>
            </a:pPr>
            <a:r>
              <a:rPr lang="en-ZA" sz="1400" dirty="0"/>
              <a:t>The Guidelines outlining Core and Fundamental skills received from the DBE were mediated and distributed to districts and schools.</a:t>
            </a:r>
          </a:p>
          <a:p>
            <a:pPr marL="342900" lvl="1" indent="-342900">
              <a:lnSpc>
                <a:spcPct val="70000"/>
              </a:lnSpc>
              <a:spcBef>
                <a:spcPts val="1000"/>
              </a:spcBef>
              <a:buFont typeface="Arial" panose="020B0604020202020204" pitchFamily="34" charset="0"/>
              <a:buChar char="•"/>
            </a:pPr>
            <a:r>
              <a:rPr lang="en-ZA" sz="1400" dirty="0"/>
              <a:t>The Core and Fundamental skills  identified to provide guidance on what should be taught in each grade.  If not  fully completed the next grade teacher should be informed and pick up from where  the previous teacher left off.  </a:t>
            </a:r>
          </a:p>
          <a:p>
            <a:pPr marL="342900" lvl="1" indent="-342900">
              <a:lnSpc>
                <a:spcPct val="70000"/>
              </a:lnSpc>
              <a:spcBef>
                <a:spcPts val="1000"/>
              </a:spcBef>
              <a:buFont typeface="Arial" panose="020B0604020202020204" pitchFamily="34" charset="0"/>
              <a:buChar char="•"/>
            </a:pPr>
            <a:r>
              <a:rPr lang="en-ZA" sz="1400" dirty="0"/>
              <a:t>A phase approach  to enable coverage of the core and fundamental skills in a phase has been adopted . Core and fundamental skills in a phase are to be  covered before a learner moves to the next phase. </a:t>
            </a:r>
          </a:p>
          <a:p>
            <a:pPr marL="342900" lvl="1" indent="-342900">
              <a:lnSpc>
                <a:spcPct val="70000"/>
              </a:lnSpc>
              <a:spcBef>
                <a:spcPts val="1000"/>
              </a:spcBef>
              <a:buFont typeface="Arial" panose="020B0604020202020204" pitchFamily="34" charset="0"/>
              <a:buChar char="•"/>
            </a:pPr>
            <a:r>
              <a:rPr lang="en-ZA" sz="1400" dirty="0"/>
              <a:t>Strengthening of communication between grade and phase teachers to ensure optimal curriculum coverage.  </a:t>
            </a:r>
          </a:p>
          <a:p>
            <a:pPr marL="342900" indent="-342900">
              <a:lnSpc>
                <a:spcPct val="70000"/>
              </a:lnSpc>
              <a:spcBef>
                <a:spcPts val="1000"/>
              </a:spcBef>
              <a:buFont typeface="Arial" panose="020B0604020202020204" pitchFamily="34" charset="0"/>
              <a:buChar char="•"/>
            </a:pPr>
            <a:r>
              <a:rPr lang="en-US" sz="1400" dirty="0"/>
              <a:t>Grade 12 Remained unchanged but academic year adjusted</a:t>
            </a:r>
            <a:endParaRPr lang="en-US" sz="1500" dirty="0"/>
          </a:p>
        </p:txBody>
      </p:sp>
    </p:spTree>
    <p:extLst>
      <p:ext uri="{BB962C8B-B14F-4D97-AF65-F5344CB8AC3E}">
        <p14:creationId xmlns:p14="http://schemas.microsoft.com/office/powerpoint/2010/main" val="2618335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B7A59-C217-4F02-A248-EDD854EDC74A}"/>
              </a:ext>
            </a:extLst>
          </p:cNvPr>
          <p:cNvSpPr>
            <a:spLocks noGrp="1"/>
          </p:cNvSpPr>
          <p:nvPr>
            <p:ph type="title"/>
          </p:nvPr>
        </p:nvSpPr>
        <p:spPr/>
        <p:txBody>
          <a:bodyPr/>
          <a:lstStyle/>
          <a:p>
            <a:r>
              <a:rPr lang="en-ZA" dirty="0"/>
              <a:t>Grade 3 Performance</a:t>
            </a:r>
          </a:p>
        </p:txBody>
      </p:sp>
      <p:sp>
        <p:nvSpPr>
          <p:cNvPr id="3" name="Content Placeholder 2">
            <a:extLst>
              <a:ext uri="{FF2B5EF4-FFF2-40B4-BE49-F238E27FC236}">
                <a16:creationId xmlns:a16="http://schemas.microsoft.com/office/drawing/2014/main" id="{01CA6709-55DB-4C1D-8952-3019C4E18CAC}"/>
              </a:ext>
            </a:extLst>
          </p:cNvPr>
          <p:cNvSpPr>
            <a:spLocks noGrp="1"/>
          </p:cNvSpPr>
          <p:nvPr>
            <p:ph idx="1"/>
          </p:nvPr>
        </p:nvSpPr>
        <p:spPr>
          <a:xfrm>
            <a:off x="1109740" y="1616532"/>
            <a:ext cx="4986260" cy="4560435"/>
          </a:xfrm>
        </p:spPr>
        <p:txBody>
          <a:bodyPr>
            <a:normAutofit fontScale="55000" lnSpcReduction="20000"/>
          </a:bodyPr>
          <a:lstStyle/>
          <a:p>
            <a:pPr marL="0" indent="0" fontAlgn="t">
              <a:buNone/>
            </a:pPr>
            <a:r>
              <a:rPr lang="en-ZA" b="1" dirty="0"/>
              <a:t>Progress – Grade 3</a:t>
            </a:r>
            <a:endParaRPr lang="en-ZA" dirty="0"/>
          </a:p>
          <a:p>
            <a:pPr>
              <a:lnSpc>
                <a:spcPct val="120000"/>
              </a:lnSpc>
            </a:pPr>
            <a:r>
              <a:rPr lang="en-ZA" sz="2200" dirty="0"/>
              <a:t>Learner performance data updated to include Term 1 Learner performance.</a:t>
            </a:r>
          </a:p>
          <a:p>
            <a:pPr>
              <a:lnSpc>
                <a:spcPct val="120000"/>
              </a:lnSpc>
            </a:pPr>
            <a:r>
              <a:rPr lang="en-ZA" sz="2200" dirty="0"/>
              <a:t>DBE Circular S3 – implementation of fundamentals and core skills</a:t>
            </a:r>
          </a:p>
          <a:p>
            <a:pPr fontAlgn="t">
              <a:lnSpc>
                <a:spcPct val="120000"/>
              </a:lnSpc>
            </a:pPr>
            <a:r>
              <a:rPr lang="en-ZA" sz="2200" dirty="0" err="1"/>
              <a:t>Lifeskills</a:t>
            </a:r>
            <a:r>
              <a:rPr lang="en-ZA" sz="2200" dirty="0"/>
              <a:t> integrated into Languages and Mathematics</a:t>
            </a:r>
          </a:p>
          <a:p>
            <a:pPr>
              <a:lnSpc>
                <a:spcPct val="120000"/>
              </a:lnSpc>
            </a:pPr>
            <a:r>
              <a:rPr lang="en-ZA" sz="2200" b="1" dirty="0"/>
              <a:t>Data Limitations</a:t>
            </a:r>
            <a:endParaRPr lang="en-ZA" sz="2200" dirty="0"/>
          </a:p>
          <a:p>
            <a:pPr>
              <a:lnSpc>
                <a:spcPct val="120000"/>
              </a:lnSpc>
            </a:pPr>
            <a:r>
              <a:rPr lang="en-ZA" sz="2200" dirty="0"/>
              <a:t>No term 2 data for Learner performance. </a:t>
            </a:r>
          </a:p>
          <a:p>
            <a:pPr>
              <a:lnSpc>
                <a:spcPct val="120000"/>
              </a:lnSpc>
            </a:pPr>
            <a:r>
              <a:rPr lang="en-ZA" sz="2200" dirty="0"/>
              <a:t>No term 2 due to COVID Context.</a:t>
            </a:r>
          </a:p>
          <a:p>
            <a:pPr fontAlgn="t">
              <a:lnSpc>
                <a:spcPct val="120000"/>
              </a:lnSpc>
            </a:pPr>
            <a:r>
              <a:rPr lang="en-ZA" sz="2200" b="1" dirty="0"/>
              <a:t>Key Next Steps</a:t>
            </a:r>
            <a:endParaRPr lang="en-ZA" sz="2200" dirty="0"/>
          </a:p>
          <a:p>
            <a:pPr fontAlgn="t">
              <a:lnSpc>
                <a:spcPct val="120000"/>
              </a:lnSpc>
            </a:pPr>
            <a:r>
              <a:rPr lang="en-ZA" sz="2200" dirty="0"/>
              <a:t>School based assessment 100% ,</a:t>
            </a:r>
          </a:p>
          <a:p>
            <a:pPr fontAlgn="t">
              <a:lnSpc>
                <a:spcPct val="120000"/>
              </a:lnSpc>
            </a:pPr>
            <a:r>
              <a:rPr lang="en-ZA" sz="2200" dirty="0"/>
              <a:t>Risk adjusted Subject planning per subject for 2021.</a:t>
            </a:r>
            <a:r>
              <a:rPr lang="en-US" sz="2200" dirty="0"/>
              <a:t>The curriculum will be reviewed, per phase, so as to identify the core and the additional content </a:t>
            </a:r>
            <a:endParaRPr lang="en-ZA" sz="2200" dirty="0"/>
          </a:p>
          <a:p>
            <a:pPr>
              <a:lnSpc>
                <a:spcPct val="120000"/>
              </a:lnSpc>
            </a:pPr>
            <a:r>
              <a:rPr lang="en-US" sz="2200" dirty="0"/>
              <a:t>Baseline assessment will be administered to establish the learning loss and to structure the learning programme accordingly.</a:t>
            </a:r>
            <a:endParaRPr lang="en-ZA" sz="2200" dirty="0"/>
          </a:p>
          <a:p>
            <a:endParaRPr lang="en-ZA" dirty="0"/>
          </a:p>
        </p:txBody>
      </p:sp>
      <p:graphicFrame>
        <p:nvGraphicFramePr>
          <p:cNvPr id="4" name="Chart 3">
            <a:extLst>
              <a:ext uri="{FF2B5EF4-FFF2-40B4-BE49-F238E27FC236}">
                <a16:creationId xmlns:a16="http://schemas.microsoft.com/office/drawing/2014/main" id="{9F2B2E83-7B21-4AA7-9A83-047E91ED6CAF}"/>
              </a:ext>
            </a:extLst>
          </p:cNvPr>
          <p:cNvGraphicFramePr>
            <a:graphicFrameLocks/>
          </p:cNvGraphicFramePr>
          <p:nvPr>
            <p:extLst>
              <p:ext uri="{D42A27DB-BD31-4B8C-83A1-F6EECF244321}">
                <p14:modId xmlns:p14="http://schemas.microsoft.com/office/powerpoint/2010/main" val="1143913288"/>
              </p:ext>
            </p:extLst>
          </p:nvPr>
        </p:nvGraphicFramePr>
        <p:xfrm>
          <a:off x="6359067" y="1760606"/>
          <a:ext cx="5560789" cy="432015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03223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E28A4-CEA9-4FD9-B599-D3481B6A8480}"/>
              </a:ext>
            </a:extLst>
          </p:cNvPr>
          <p:cNvSpPr>
            <a:spLocks noGrp="1"/>
          </p:cNvSpPr>
          <p:nvPr>
            <p:ph type="title"/>
          </p:nvPr>
        </p:nvSpPr>
        <p:spPr/>
        <p:txBody>
          <a:bodyPr/>
          <a:lstStyle/>
          <a:p>
            <a:r>
              <a:rPr lang="en-ZA" dirty="0"/>
              <a:t>Grade 6 Performance</a:t>
            </a:r>
          </a:p>
        </p:txBody>
      </p:sp>
      <p:sp>
        <p:nvSpPr>
          <p:cNvPr id="3" name="Content Placeholder 2">
            <a:extLst>
              <a:ext uri="{FF2B5EF4-FFF2-40B4-BE49-F238E27FC236}">
                <a16:creationId xmlns:a16="http://schemas.microsoft.com/office/drawing/2014/main" id="{242354AB-BB74-4EAD-B0DB-3F32386779A3}"/>
              </a:ext>
            </a:extLst>
          </p:cNvPr>
          <p:cNvSpPr>
            <a:spLocks noGrp="1"/>
          </p:cNvSpPr>
          <p:nvPr>
            <p:ph idx="1"/>
          </p:nvPr>
        </p:nvSpPr>
        <p:spPr>
          <a:xfrm>
            <a:off x="1334531" y="1616532"/>
            <a:ext cx="4860530" cy="4560435"/>
          </a:xfrm>
        </p:spPr>
        <p:txBody>
          <a:bodyPr>
            <a:normAutofit fontScale="32500" lnSpcReduction="20000"/>
          </a:bodyPr>
          <a:lstStyle/>
          <a:p>
            <a:pPr marL="0" indent="0" fontAlgn="t">
              <a:lnSpc>
                <a:spcPct val="120000"/>
              </a:lnSpc>
              <a:buNone/>
            </a:pPr>
            <a:r>
              <a:rPr lang="en-ZA" sz="3700" b="1" dirty="0"/>
              <a:t>Progress – Grade 6</a:t>
            </a:r>
          </a:p>
          <a:p>
            <a:pPr>
              <a:lnSpc>
                <a:spcPct val="120000"/>
              </a:lnSpc>
            </a:pPr>
            <a:r>
              <a:rPr lang="en-ZA" sz="3400" dirty="0"/>
              <a:t>Learner performance data updated to include Term 1 Learner performance.</a:t>
            </a:r>
          </a:p>
          <a:p>
            <a:pPr>
              <a:lnSpc>
                <a:spcPct val="120000"/>
              </a:lnSpc>
            </a:pPr>
            <a:r>
              <a:rPr lang="en-ZA" sz="3400" dirty="0"/>
              <a:t>DBE Circular S3 – implementation of fundamentals and core skills</a:t>
            </a:r>
          </a:p>
          <a:p>
            <a:pPr fontAlgn="t">
              <a:lnSpc>
                <a:spcPct val="120000"/>
              </a:lnSpc>
            </a:pPr>
            <a:r>
              <a:rPr lang="en-ZA" sz="3400" b="1" dirty="0"/>
              <a:t>Data Limitations:</a:t>
            </a:r>
            <a:endParaRPr lang="en-ZA" sz="3400" dirty="0"/>
          </a:p>
          <a:p>
            <a:pPr>
              <a:lnSpc>
                <a:spcPct val="120000"/>
              </a:lnSpc>
            </a:pPr>
            <a:r>
              <a:rPr lang="en-ZA" sz="3400" dirty="0"/>
              <a:t>No term 2 data for Learner performance.</a:t>
            </a:r>
          </a:p>
          <a:p>
            <a:pPr>
              <a:lnSpc>
                <a:spcPct val="120000"/>
              </a:lnSpc>
            </a:pPr>
            <a:r>
              <a:rPr lang="en-ZA" sz="3400" dirty="0"/>
              <a:t>No term 2 due to COVID Context.</a:t>
            </a:r>
          </a:p>
          <a:p>
            <a:pPr fontAlgn="t">
              <a:lnSpc>
                <a:spcPct val="120000"/>
              </a:lnSpc>
            </a:pPr>
            <a:r>
              <a:rPr lang="en-ZA" sz="3400" b="1" dirty="0"/>
              <a:t>Key Next Steps</a:t>
            </a:r>
            <a:endParaRPr lang="en-ZA" sz="3400" dirty="0"/>
          </a:p>
          <a:p>
            <a:pPr fontAlgn="t">
              <a:lnSpc>
                <a:spcPct val="120000"/>
              </a:lnSpc>
            </a:pPr>
            <a:r>
              <a:rPr lang="en-ZA" sz="3400" dirty="0"/>
              <a:t>School based test will be set in each subject in the 4</a:t>
            </a:r>
            <a:r>
              <a:rPr lang="en-ZA" sz="3400" baseline="30000" dirty="0"/>
              <a:t>th</a:t>
            </a:r>
            <a:r>
              <a:rPr lang="en-ZA" sz="3400" dirty="0"/>
              <a:t> term,</a:t>
            </a:r>
          </a:p>
          <a:p>
            <a:pPr fontAlgn="t">
              <a:lnSpc>
                <a:spcPct val="120000"/>
              </a:lnSpc>
            </a:pPr>
            <a:r>
              <a:rPr lang="en-ZA" sz="3400" dirty="0"/>
              <a:t>School based test will cover what has been taught based on each school’s context</a:t>
            </a:r>
          </a:p>
          <a:p>
            <a:pPr>
              <a:lnSpc>
                <a:spcPct val="120000"/>
              </a:lnSpc>
            </a:pPr>
            <a:r>
              <a:rPr lang="en-ZA" sz="3400" dirty="0"/>
              <a:t>Risk adjusted Subject planning per subject for 2021.</a:t>
            </a:r>
            <a:r>
              <a:rPr lang="en-US" sz="3400" dirty="0"/>
              <a:t>The curriculum will be reviewed, per phase, so as to identify the core and the additional content (or content level/depth), to accommodate schools that are on the High, Middle or Low Road. </a:t>
            </a:r>
            <a:endParaRPr lang="en-ZA" sz="3400" dirty="0"/>
          </a:p>
          <a:p>
            <a:pPr>
              <a:lnSpc>
                <a:spcPct val="120000"/>
              </a:lnSpc>
            </a:pPr>
            <a:r>
              <a:rPr lang="en-US" sz="3400" dirty="0"/>
              <a:t>Baseline assessment will be administered to establish the learning loss and to structure the learning programme accordingly.</a:t>
            </a:r>
            <a:endParaRPr lang="en-ZA" sz="3400" dirty="0"/>
          </a:p>
          <a:p>
            <a:endParaRPr lang="en-ZA" dirty="0"/>
          </a:p>
        </p:txBody>
      </p:sp>
      <p:graphicFrame>
        <p:nvGraphicFramePr>
          <p:cNvPr id="4" name="Chart 3">
            <a:extLst>
              <a:ext uri="{FF2B5EF4-FFF2-40B4-BE49-F238E27FC236}">
                <a16:creationId xmlns:a16="http://schemas.microsoft.com/office/drawing/2014/main" id="{5DEA879B-F45A-4292-ADFD-73565DBE4FB7}"/>
              </a:ext>
            </a:extLst>
          </p:cNvPr>
          <p:cNvGraphicFramePr>
            <a:graphicFrameLocks/>
          </p:cNvGraphicFramePr>
          <p:nvPr>
            <p:extLst>
              <p:ext uri="{D42A27DB-BD31-4B8C-83A1-F6EECF244321}">
                <p14:modId xmlns:p14="http://schemas.microsoft.com/office/powerpoint/2010/main" val="3362914006"/>
              </p:ext>
            </p:extLst>
          </p:nvPr>
        </p:nvGraphicFramePr>
        <p:xfrm>
          <a:off x="6195061" y="1649338"/>
          <a:ext cx="5724795" cy="410493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10997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5BD75-7631-48CE-97F7-B9C9688E31F5}"/>
              </a:ext>
            </a:extLst>
          </p:cNvPr>
          <p:cNvSpPr>
            <a:spLocks noGrp="1"/>
          </p:cNvSpPr>
          <p:nvPr>
            <p:ph type="title"/>
          </p:nvPr>
        </p:nvSpPr>
        <p:spPr/>
        <p:txBody>
          <a:bodyPr/>
          <a:lstStyle/>
          <a:p>
            <a:r>
              <a:rPr lang="en-ZA" dirty="0"/>
              <a:t>Grade 9 Performance</a:t>
            </a:r>
          </a:p>
        </p:txBody>
      </p:sp>
      <p:sp>
        <p:nvSpPr>
          <p:cNvPr id="3" name="Content Placeholder 2">
            <a:extLst>
              <a:ext uri="{FF2B5EF4-FFF2-40B4-BE49-F238E27FC236}">
                <a16:creationId xmlns:a16="http://schemas.microsoft.com/office/drawing/2014/main" id="{1E14D8F3-76AE-4A0E-BFD5-993FD47A8F76}"/>
              </a:ext>
            </a:extLst>
          </p:cNvPr>
          <p:cNvSpPr>
            <a:spLocks noGrp="1"/>
          </p:cNvSpPr>
          <p:nvPr>
            <p:ph idx="1"/>
          </p:nvPr>
        </p:nvSpPr>
        <p:spPr>
          <a:xfrm>
            <a:off x="1334531" y="1616532"/>
            <a:ext cx="4761470" cy="5012868"/>
          </a:xfrm>
        </p:spPr>
        <p:txBody>
          <a:bodyPr>
            <a:normAutofit fontScale="47500" lnSpcReduction="20000"/>
          </a:bodyPr>
          <a:lstStyle/>
          <a:p>
            <a:pPr marL="0" indent="0" fontAlgn="t">
              <a:buNone/>
            </a:pPr>
            <a:r>
              <a:rPr lang="en-ZA" b="1" dirty="0"/>
              <a:t>Progress – Grade 9</a:t>
            </a:r>
            <a:endParaRPr lang="en-ZA" dirty="0"/>
          </a:p>
          <a:p>
            <a:pPr>
              <a:lnSpc>
                <a:spcPct val="120000"/>
              </a:lnSpc>
            </a:pPr>
            <a:r>
              <a:rPr lang="en-ZA" sz="2300" dirty="0"/>
              <a:t>Learner performance data updated to include Term 1 Learner performance.</a:t>
            </a:r>
          </a:p>
          <a:p>
            <a:pPr>
              <a:lnSpc>
                <a:spcPct val="120000"/>
              </a:lnSpc>
            </a:pPr>
            <a:r>
              <a:rPr lang="en-ZA" sz="2300" dirty="0"/>
              <a:t>DBE Circular S3 – implementation of fundamentals and core skills</a:t>
            </a:r>
          </a:p>
          <a:p>
            <a:pPr fontAlgn="t">
              <a:lnSpc>
                <a:spcPct val="120000"/>
              </a:lnSpc>
            </a:pPr>
            <a:r>
              <a:rPr lang="en-ZA" sz="2300" b="1" dirty="0"/>
              <a:t>Data Limitations:</a:t>
            </a:r>
            <a:endParaRPr lang="en-ZA" sz="2300" dirty="0"/>
          </a:p>
          <a:p>
            <a:pPr>
              <a:lnSpc>
                <a:spcPct val="120000"/>
              </a:lnSpc>
            </a:pPr>
            <a:r>
              <a:rPr lang="en-ZA" sz="2300" dirty="0"/>
              <a:t>No term 2 data for Learner performance.</a:t>
            </a:r>
          </a:p>
          <a:p>
            <a:pPr>
              <a:lnSpc>
                <a:spcPct val="120000"/>
              </a:lnSpc>
            </a:pPr>
            <a:r>
              <a:rPr lang="en-ZA" sz="2300" dirty="0"/>
              <a:t>No term 2 due to COVID Context.</a:t>
            </a:r>
          </a:p>
          <a:p>
            <a:pPr>
              <a:lnSpc>
                <a:spcPct val="120000"/>
              </a:lnSpc>
            </a:pPr>
            <a:r>
              <a:rPr lang="en-ZA" sz="2300" dirty="0"/>
              <a:t>Some schools have applied to drop up to 2 subjects .</a:t>
            </a:r>
          </a:p>
          <a:p>
            <a:pPr>
              <a:lnSpc>
                <a:spcPct val="120000"/>
              </a:lnSpc>
            </a:pPr>
            <a:r>
              <a:rPr lang="en-ZA" sz="2300" dirty="0"/>
              <a:t>Change in promotion requirements for 2020. SBA 80% and School Based Test 20%</a:t>
            </a:r>
          </a:p>
          <a:p>
            <a:pPr fontAlgn="t">
              <a:lnSpc>
                <a:spcPct val="120000"/>
              </a:lnSpc>
            </a:pPr>
            <a:r>
              <a:rPr lang="en-ZA" sz="2300" b="1" dirty="0"/>
              <a:t>Key Next Steps</a:t>
            </a:r>
            <a:endParaRPr lang="en-ZA" sz="2300" dirty="0"/>
          </a:p>
          <a:p>
            <a:pPr fontAlgn="t">
              <a:lnSpc>
                <a:spcPct val="120000"/>
              </a:lnSpc>
            </a:pPr>
            <a:r>
              <a:rPr lang="en-ZA" sz="2300" dirty="0"/>
              <a:t>School based test will be set in each subject in the 4</a:t>
            </a:r>
            <a:r>
              <a:rPr lang="en-ZA" sz="2300" baseline="30000" dirty="0"/>
              <a:t>th</a:t>
            </a:r>
            <a:r>
              <a:rPr lang="en-ZA" sz="2300" dirty="0"/>
              <a:t> term,</a:t>
            </a:r>
          </a:p>
          <a:p>
            <a:pPr fontAlgn="t">
              <a:lnSpc>
                <a:spcPct val="120000"/>
              </a:lnSpc>
            </a:pPr>
            <a:r>
              <a:rPr lang="en-ZA" sz="2300" dirty="0"/>
              <a:t>School based test will cover what has been taught based on each school’s context</a:t>
            </a:r>
          </a:p>
          <a:p>
            <a:pPr>
              <a:lnSpc>
                <a:spcPct val="120000"/>
              </a:lnSpc>
            </a:pPr>
            <a:r>
              <a:rPr lang="en-ZA" sz="2300" dirty="0"/>
              <a:t>Risk adjusted Subject planning per subject for 2021.</a:t>
            </a:r>
            <a:r>
              <a:rPr lang="en-US" sz="2300" dirty="0"/>
              <a:t>The curriculum will be reviewed, per phase, to identify the core and the additional content (or content level/depth), to accommodate schools that are on the High, Middle or Low Road. </a:t>
            </a:r>
            <a:endParaRPr lang="en-ZA" sz="2300" dirty="0"/>
          </a:p>
          <a:p>
            <a:pPr>
              <a:lnSpc>
                <a:spcPct val="120000"/>
              </a:lnSpc>
            </a:pPr>
            <a:r>
              <a:rPr lang="en-US" sz="2300" dirty="0"/>
              <a:t>Baseline assessment will be administered to establish the learning loss and to structure the learning programmes accordingly.</a:t>
            </a:r>
            <a:endParaRPr lang="en-ZA" sz="2300" dirty="0"/>
          </a:p>
          <a:p>
            <a:endParaRPr lang="en-ZA" dirty="0"/>
          </a:p>
        </p:txBody>
      </p:sp>
      <p:graphicFrame>
        <p:nvGraphicFramePr>
          <p:cNvPr id="4" name="Chart 3">
            <a:extLst>
              <a:ext uri="{FF2B5EF4-FFF2-40B4-BE49-F238E27FC236}">
                <a16:creationId xmlns:a16="http://schemas.microsoft.com/office/drawing/2014/main" id="{25E8EE1B-8841-4BCE-AB0F-BD154761C0AA}"/>
              </a:ext>
            </a:extLst>
          </p:cNvPr>
          <p:cNvGraphicFramePr>
            <a:graphicFrameLocks/>
          </p:cNvGraphicFramePr>
          <p:nvPr>
            <p:extLst>
              <p:ext uri="{D42A27DB-BD31-4B8C-83A1-F6EECF244321}">
                <p14:modId xmlns:p14="http://schemas.microsoft.com/office/powerpoint/2010/main" val="4079201829"/>
              </p:ext>
            </p:extLst>
          </p:nvPr>
        </p:nvGraphicFramePr>
        <p:xfrm>
          <a:off x="6383654" y="1502230"/>
          <a:ext cx="5536202" cy="48185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53605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7F0F4-416D-406E-97A7-2376B84E7092}"/>
              </a:ext>
            </a:extLst>
          </p:cNvPr>
          <p:cNvSpPr>
            <a:spLocks noGrp="1"/>
          </p:cNvSpPr>
          <p:nvPr>
            <p:ph type="title"/>
          </p:nvPr>
        </p:nvSpPr>
        <p:spPr/>
        <p:txBody>
          <a:bodyPr/>
          <a:lstStyle/>
          <a:p>
            <a:r>
              <a:rPr lang="en-ZA" dirty="0"/>
              <a:t>Learner Survival rate</a:t>
            </a:r>
          </a:p>
        </p:txBody>
      </p:sp>
      <p:sp>
        <p:nvSpPr>
          <p:cNvPr id="3" name="Content Placeholder 2">
            <a:extLst>
              <a:ext uri="{FF2B5EF4-FFF2-40B4-BE49-F238E27FC236}">
                <a16:creationId xmlns:a16="http://schemas.microsoft.com/office/drawing/2014/main" id="{E321C4D4-3FDB-4215-A1CA-7B6C895FC990}"/>
              </a:ext>
            </a:extLst>
          </p:cNvPr>
          <p:cNvSpPr>
            <a:spLocks noGrp="1"/>
          </p:cNvSpPr>
          <p:nvPr>
            <p:ph idx="1"/>
          </p:nvPr>
        </p:nvSpPr>
        <p:spPr>
          <a:xfrm>
            <a:off x="1334531" y="1616533"/>
            <a:ext cx="4460480" cy="4292778"/>
          </a:xfrm>
        </p:spPr>
        <p:txBody>
          <a:bodyPr/>
          <a:lstStyle/>
          <a:p>
            <a:pPr marL="152400" lvl="0">
              <a:spcBef>
                <a:spcPts val="600"/>
              </a:spcBef>
              <a:buSzPts val="1200"/>
            </a:pPr>
            <a:r>
              <a:rPr lang="en-US" sz="1050" b="1" dirty="0">
                <a:latin typeface="Exo" panose="020B0604020202020204" charset="0"/>
              </a:rPr>
              <a:t>Progress to date</a:t>
            </a:r>
          </a:p>
          <a:p>
            <a:pPr marL="152400">
              <a:spcBef>
                <a:spcPts val="600"/>
              </a:spcBef>
              <a:buSzPts val="1200"/>
            </a:pPr>
            <a:r>
              <a:rPr lang="en-US" sz="1050" b="1" dirty="0">
                <a:latin typeface="Exo" panose="020B0604020202020204" charset="0"/>
              </a:rPr>
              <a:t>Grade 1 </a:t>
            </a:r>
            <a:r>
              <a:rPr lang="en-US" sz="1050" dirty="0">
                <a:latin typeface="Exo" panose="020B0604020202020204" charset="0"/>
              </a:rPr>
              <a:t>survival rate is at 88.95% by 2019, compared to 87% Y1 target. Y1 Target exceeded.</a:t>
            </a:r>
          </a:p>
          <a:p>
            <a:pPr marL="152400">
              <a:spcBef>
                <a:spcPts val="600"/>
              </a:spcBef>
              <a:buSzPts val="1200"/>
            </a:pPr>
            <a:r>
              <a:rPr lang="en-US" sz="1050" b="1" dirty="0">
                <a:latin typeface="Exo" panose="020B0604020202020204" charset="0"/>
              </a:rPr>
              <a:t>Grade  7 </a:t>
            </a:r>
            <a:r>
              <a:rPr lang="en-US" sz="1050" dirty="0">
                <a:latin typeface="Exo" panose="020B0604020202020204" charset="0"/>
              </a:rPr>
              <a:t>survival rate is at  93% by 2019, compared to 81% Y1 target. Y1 Target exceeded</a:t>
            </a:r>
          </a:p>
          <a:p>
            <a:pPr marL="152400">
              <a:spcBef>
                <a:spcPts val="600"/>
              </a:spcBef>
              <a:buSzPts val="1200"/>
            </a:pPr>
            <a:r>
              <a:rPr lang="en-US" sz="1050" dirty="0">
                <a:latin typeface="Exo" panose="020B0604020202020204" charset="0"/>
              </a:rPr>
              <a:t>Under normal circumstances, term 2 exam data could be used as an indication of survival rates, however,  2020 has no June exam data.</a:t>
            </a:r>
            <a:r>
              <a:rPr lang="en-ZA" sz="1050" dirty="0">
                <a:solidFill>
                  <a:srgbClr val="C00000"/>
                </a:solidFill>
                <a:latin typeface="Exo" panose="020B0604020202020204" charset="0"/>
              </a:rPr>
              <a:t> </a:t>
            </a:r>
          </a:p>
          <a:p>
            <a:pPr lvl="1"/>
            <a:r>
              <a:rPr lang="en-US" sz="1050" b="1" dirty="0">
                <a:latin typeface="Exo" panose="020B0604020202020204" charset="0"/>
              </a:rPr>
              <a:t>Key Next steps</a:t>
            </a:r>
          </a:p>
          <a:p>
            <a:pPr marL="171450" lvl="1" indent="-171450"/>
            <a:r>
              <a:rPr lang="en-US" sz="1050" dirty="0">
                <a:latin typeface="Exo" panose="020B0604020202020204" charset="0"/>
              </a:rPr>
              <a:t>The Department does not anticipate  an increase in repetition for the academic year, there maybe learners that does not meet the minimum requirements for promotion, chooses not to complete assessment tasks or parents opt not to complete the academic year, this will inevitably affect the survival rate in these grades</a:t>
            </a:r>
          </a:p>
          <a:p>
            <a:pPr marL="171450" lvl="1" indent="-171450"/>
            <a:r>
              <a:rPr lang="en-US" sz="1050" dirty="0">
                <a:latin typeface="Exo" panose="020B0604020202020204" charset="0"/>
              </a:rPr>
              <a:t>However, the Department will continue with learner intervention programmes at Primary school level , including:</a:t>
            </a:r>
          </a:p>
          <a:p>
            <a:pPr marL="171450" lvl="8" indent="-171450"/>
            <a:r>
              <a:rPr lang="en-ZA" sz="1050" dirty="0">
                <a:latin typeface="Exo" panose="020B0604020202020204" charset="0"/>
              </a:rPr>
              <a:t>Early grade reading</a:t>
            </a:r>
          </a:p>
          <a:p>
            <a:pPr marL="171450" lvl="8" indent="-171450"/>
            <a:r>
              <a:rPr lang="en-ZA" sz="1050" dirty="0">
                <a:latin typeface="Exo" panose="020B0604020202020204" charset="0"/>
              </a:rPr>
              <a:t>Literacy and Language (of which early grade   reading is a component)</a:t>
            </a:r>
          </a:p>
          <a:p>
            <a:pPr marL="171450" lvl="8" indent="-171450"/>
            <a:r>
              <a:rPr lang="en-ZA" sz="1050" dirty="0">
                <a:latin typeface="Exo" panose="020B0604020202020204" charset="0"/>
              </a:rPr>
              <a:t>Numeracy and Mathematics</a:t>
            </a:r>
          </a:p>
          <a:p>
            <a:pPr marL="171450" lvl="8" indent="-171450"/>
            <a:r>
              <a:rPr lang="en-ZA" sz="1050" dirty="0">
                <a:latin typeface="Exo" panose="020B0604020202020204" charset="0"/>
              </a:rPr>
              <a:t>Assessment and assessment practices in primary schools</a:t>
            </a:r>
          </a:p>
          <a:p>
            <a:pPr marL="171450" lvl="8" indent="-171450"/>
            <a:r>
              <a:rPr lang="en-ZA" sz="1050" dirty="0">
                <a:latin typeface="Exo" panose="020B0604020202020204" charset="0"/>
              </a:rPr>
              <a:t>Support for underperforming schools</a:t>
            </a:r>
            <a:endParaRPr lang="en-US" sz="1050" dirty="0">
              <a:latin typeface="Exo" panose="020B0604020202020204" charset="0"/>
            </a:endParaRPr>
          </a:p>
          <a:p>
            <a:endParaRPr lang="en-ZA" dirty="0"/>
          </a:p>
        </p:txBody>
      </p:sp>
      <p:graphicFrame>
        <p:nvGraphicFramePr>
          <p:cNvPr id="4" name="Chart 3">
            <a:extLst>
              <a:ext uri="{FF2B5EF4-FFF2-40B4-BE49-F238E27FC236}">
                <a16:creationId xmlns:a16="http://schemas.microsoft.com/office/drawing/2014/main" id="{6D10572A-476A-4CC0-9899-5188C432CE5F}"/>
              </a:ext>
            </a:extLst>
          </p:cNvPr>
          <p:cNvGraphicFramePr>
            <a:graphicFrameLocks/>
          </p:cNvGraphicFramePr>
          <p:nvPr>
            <p:extLst>
              <p:ext uri="{D42A27DB-BD31-4B8C-83A1-F6EECF244321}">
                <p14:modId xmlns:p14="http://schemas.microsoft.com/office/powerpoint/2010/main" val="3333142635"/>
              </p:ext>
            </p:extLst>
          </p:nvPr>
        </p:nvGraphicFramePr>
        <p:xfrm>
          <a:off x="6396990" y="1610003"/>
          <a:ext cx="5522865" cy="486428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B67942F9-80E1-4A9E-9C94-E8E53A52C2D5}"/>
              </a:ext>
            </a:extLst>
          </p:cNvPr>
          <p:cNvSpPr/>
          <p:nvPr/>
        </p:nvSpPr>
        <p:spPr>
          <a:xfrm>
            <a:off x="578080" y="6039682"/>
            <a:ext cx="5818910" cy="3342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dirty="0">
                <a:solidFill>
                  <a:schemeClr val="tx1"/>
                </a:solidFill>
                <a:latin typeface="Exo" panose="020B0604020202020204" charset="0"/>
              </a:rPr>
              <a:t>*    Year 2 performance will be based on end of 2020 promotion schedules</a:t>
            </a:r>
          </a:p>
        </p:txBody>
      </p:sp>
    </p:spTree>
    <p:extLst>
      <p:ext uri="{BB962C8B-B14F-4D97-AF65-F5344CB8AC3E}">
        <p14:creationId xmlns:p14="http://schemas.microsoft.com/office/powerpoint/2010/main" val="36146753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GPG Document" ma:contentTypeID="0x010100B67F6B36DABEB9418C5703D161F5F2780000CA6C76025A914589064D4F9F6C0563" ma:contentTypeVersion="20" ma:contentTypeDescription="GPG Document" ma:contentTypeScope="" ma:versionID="64a07309a07d8f10b5d60da9f1fbb16e">
  <xsd:schema xmlns:xsd="http://www.w3.org/2001/XMLSchema" xmlns:xs="http://www.w3.org/2001/XMLSchema" xmlns:p="http://schemas.microsoft.com/office/2006/metadata/properties" xmlns:ns2="717b7141-7f23-42af-b22b-c0c60267f442" targetNamespace="http://schemas.microsoft.com/office/2006/metadata/properties" ma:root="true" ma:fieldsID="cf4827f82a71437ca83b8484c8669db7" ns2:_="">
    <xsd:import namespace="717b7141-7f23-42af-b22b-c0c60267f442"/>
    <xsd:element name="properties">
      <xsd:complexType>
        <xsd:sequence>
          <xsd:element name="documentManagement">
            <xsd:complexType>
              <xsd:all>
                <xsd:element ref="ns2:ShortDescription" minOccurs="0"/>
                <xsd:element ref="ns2:LongDescription" minOccurs="0"/>
                <xsd:element ref="ns2:GPGRelatedItems" minOccurs="0"/>
                <xsd:element ref="ns2:GPGAuthor"/>
                <xsd:element ref="ns2:GPGPublishedDate" minOccurs="0"/>
                <xsd:element ref="ns2:GPGPinned" minOccurs="0"/>
                <xsd:element ref="ns2:Publish"/>
                <xsd:element ref="ns2:TaxKeywordTaxHTField" minOccurs="0"/>
                <xsd:element ref="ns2:p91fb22744e049aeb6162be868c49623" minOccurs="0"/>
                <xsd:element ref="ns2:TaxCatchAllLabel" minOccurs="0"/>
                <xsd:element ref="ns2:b1109b75629b44379794e795be35aa32" minOccurs="0"/>
                <xsd:element ref="ns2:m1277dd290534f34a1857b2ad139f533" minOccurs="0"/>
                <xsd:element ref="ns2:b3ca1afc04214caabd4c59d0f833b9e8" minOccurs="0"/>
                <xsd:element ref="ns2:a2b5a463018346989bc308b766cf193d" minOccurs="0"/>
                <xsd:element ref="ns2:o89be4ab3f304157a0badcb897af9b4e"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7b7141-7f23-42af-b22b-c0c60267f442" elementFormDefault="qualified">
    <xsd:import namespace="http://schemas.microsoft.com/office/2006/documentManagement/types"/>
    <xsd:import namespace="http://schemas.microsoft.com/office/infopath/2007/PartnerControls"/>
    <xsd:element name="ShortDescription" ma:index="2" nillable="true" ma:displayName="Short Description" ma:format="None" ma:internalName="ShortDescription">
      <xsd:simpleType>
        <xsd:restriction base="dms:Text"/>
      </xsd:simpleType>
    </xsd:element>
    <xsd:element name="LongDescription" ma:index="3" nillable="true" ma:displayName="Long Description" ma:format="None" ma:internalName="LongDescription">
      <xsd:simpleType>
        <xsd:restriction base="dms:Note"/>
      </xsd:simpleType>
    </xsd:element>
    <xsd:element name="GPGRelatedItems" ma:index="4" nillable="true" ma:displayName="GPG Related Items" ma:format="None" ma:internalName="GPGRelatedItems">
      <xsd:simpleType>
        <xsd:restriction base="dms:Note"/>
      </xsd:simpleType>
    </xsd:element>
    <xsd:element name="GPGAuthor" ma:index="5" ma:displayName="GPG Author" ma:format="PeopleOnly" ma:internalName="GPGAuthor">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GPGPublishedDate" ma:index="7" nillable="true" ma:displayName="Published Date" ma:default="[today]" ma:format="DateOnly" ma:internalName="GPGPublishedDate">
      <xsd:simpleType>
        <xsd:restriction base="dms:DateTime"/>
      </xsd:simpleType>
    </xsd:element>
    <xsd:element name="GPGPinned" ma:index="8" nillable="true" ma:displayName="Pinned" ma:default="0" ma:internalName="GPGPinned">
      <xsd:simpleType>
        <xsd:restriction base="dms:Boolean"/>
      </xsd:simpleType>
    </xsd:element>
    <xsd:element name="Publish" ma:index="15" ma:displayName="Publish" ma:internalName="Publish">
      <xsd:simpleType>
        <xsd:restriction base="dms:Choice">
          <xsd:enumeration value="Show on both Citizens Portal and Mobile (default)"/>
          <xsd:enumeration value="Show on Citizens Portal"/>
          <xsd:enumeration value="Show on Mobile"/>
          <xsd:enumeration value="Hidden"/>
        </xsd:restriction>
      </xsd:simpleType>
    </xsd:element>
    <xsd:element name="TaxKeywordTaxHTField" ma:index="19" nillable="true" ma:taxonomy="true" ma:internalName="TaxKeywordTaxHTField" ma:taxonomyFieldName="TaxKeyword" ma:displayName="Enterprise Keywords" ma:fieldId="{23f27201-bee3-471e-b2e7-b64fd8b7ca38}" ma:taxonomyMulti="true" ma:sspId="161ce519-5e86-4309-bcb7-f7b616b1ede8" ma:termSetId="00000000-0000-0000-0000-000000000000" ma:anchorId="00000000-0000-0000-0000-000000000000" ma:open="true" ma:isKeyword="true">
      <xsd:complexType>
        <xsd:sequence>
          <xsd:element ref="pc:Terms" minOccurs="0" maxOccurs="1"/>
        </xsd:sequence>
      </xsd:complexType>
    </xsd:element>
    <xsd:element name="p91fb22744e049aeb6162be868c49623" ma:index="22" nillable="true" ma:taxonomy="true" ma:internalName="p91fb22744e049aeb6162be868c49623" ma:taxonomyFieldName="GPGLifeEvents" ma:displayName="GPG Life Events" ma:fieldId="{991fb227-44e0-49ae-b616-2be868c49623}" ma:taxonomyMulti="true" ma:sspId="161ce519-5e86-4309-bcb7-f7b616b1ede8" ma:termSetId="cba165f9-9d13-411b-adea-ec56876cdf4a" ma:anchorId="00000000-0000-0000-0000-000000000000" ma:open="false" ma:isKeyword="false">
      <xsd:complexType>
        <xsd:sequence>
          <xsd:element ref="pc:Terms" minOccurs="0" maxOccurs="1"/>
        </xsd:sequence>
      </xsd:complexType>
    </xsd:element>
    <xsd:element name="TaxCatchAllLabel" ma:index="23" nillable="true" ma:displayName="Taxonomy Catch All Column1" ma:hidden="true" ma:list="{3f231a7f-2b36-43df-b22b-95b7a88b6588}" ma:internalName="TaxCatchAllLabel" ma:readOnly="true" ma:showField="CatchAllDataLabel" ma:web="94b39a44-68af-4c3b-8afe-fecf80b65f43">
      <xsd:complexType>
        <xsd:complexContent>
          <xsd:extension base="dms:MultiChoiceLookup">
            <xsd:sequence>
              <xsd:element name="Value" type="dms:Lookup" maxOccurs="unbounded" minOccurs="0" nillable="true"/>
            </xsd:sequence>
          </xsd:extension>
        </xsd:complexContent>
      </xsd:complexType>
    </xsd:element>
    <xsd:element name="b1109b75629b44379794e795be35aa32" ma:index="24" nillable="true" ma:taxonomy="true" ma:internalName="b1109b75629b44379794e795be35aa32" ma:taxonomyFieldName="GPGPersonas" ma:displayName="GPG Personas" ma:fieldId="{b1109b75-629b-4437-9794-e795be35aa32}" ma:taxonomyMulti="true" ma:sspId="161ce519-5e86-4309-bcb7-f7b616b1ede8" ma:termSetId="1706685e-e244-41be-8f56-79afc092c5fb" ma:anchorId="00000000-0000-0000-0000-000000000000" ma:open="false" ma:isKeyword="false">
      <xsd:complexType>
        <xsd:sequence>
          <xsd:element ref="pc:Terms" minOccurs="0" maxOccurs="1"/>
        </xsd:sequence>
      </xsd:complexType>
    </xsd:element>
    <xsd:element name="m1277dd290534f34a1857b2ad139f533" ma:index="25" nillable="true" ma:taxonomy="true" ma:internalName="m1277dd290534f34a1857b2ad139f533" ma:taxonomyFieldName="GPGMunicipality" ma:displayName="GPG Municipality" ma:fieldId="{61277dd2-9053-4f34-a185-7b2ad139f533}" ma:taxonomyMulti="true" ma:sspId="161ce519-5e86-4309-bcb7-f7b616b1ede8" ma:termSetId="517b5f04-968a-4c28-84ed-93c4bf5e433d" ma:anchorId="00000000-0000-0000-0000-000000000000" ma:open="false" ma:isKeyword="false">
      <xsd:complexType>
        <xsd:sequence>
          <xsd:element ref="pc:Terms" minOccurs="0" maxOccurs="1"/>
        </xsd:sequence>
      </xsd:complexType>
    </xsd:element>
    <xsd:element name="b3ca1afc04214caabd4c59d0f833b9e8" ma:index="26" nillable="true" ma:taxonomy="true" ma:internalName="b3ca1afc04214caabd4c59d0f833b9e8" ma:taxonomyFieldName="GPGTopics" ma:displayName="GPG Topics" ma:fieldId="{b3ca1afc-0421-4caa-bd4c-59d0f833b9e8}" ma:taxonomyMulti="true" ma:sspId="161ce519-5e86-4309-bcb7-f7b616b1ede8" ma:termSetId="851da418-158d-4585-9599-b16d04a89b29" ma:anchorId="00000000-0000-0000-0000-000000000000" ma:open="false" ma:isKeyword="false">
      <xsd:complexType>
        <xsd:sequence>
          <xsd:element ref="pc:Terms" minOccurs="0" maxOccurs="1"/>
        </xsd:sequence>
      </xsd:complexType>
    </xsd:element>
    <xsd:element name="a2b5a463018346989bc308b766cf193d" ma:index="27" nillable="true" ma:taxonomy="true" ma:internalName="a2b5a463018346989bc308b766cf193d" ma:taxonomyFieldName="GPGDepartment" ma:displayName="GPG Department" ma:fieldId="{a2b5a463-0183-4698-9bc3-08b766cf193d}" ma:taxonomyMulti="true" ma:sspId="161ce519-5e86-4309-bcb7-f7b616b1ede8" ma:termSetId="b26f7d84-91a6-47b6-9b9a-01a387388a6b" ma:anchorId="00000000-0000-0000-0000-000000000000" ma:open="false" ma:isKeyword="false">
      <xsd:complexType>
        <xsd:sequence>
          <xsd:element ref="pc:Terms" minOccurs="0" maxOccurs="1"/>
        </xsd:sequence>
      </xsd:complexType>
    </xsd:element>
    <xsd:element name="o89be4ab3f304157a0badcb897af9b4e" ma:index="28" ma:taxonomy="true" ma:internalName="o89be4ab3f304157a0badcb897af9b4e" ma:taxonomyFieldName="GPGDocumentCategory" ma:displayName="Category" ma:fieldId="{889be4ab-3f30-4157-a0ba-dcb897af9b4e}" ma:taxonomyMulti="true" ma:sspId="161ce519-5e86-4309-bcb7-f7b616b1ede8" ma:termSetId="7093908c-474b-4b36-a385-956151799af4" ma:anchorId="00000000-0000-0000-0000-000000000000" ma:open="false" ma:isKeyword="false">
      <xsd:complexType>
        <xsd:sequence>
          <xsd:element ref="pc:Terms" minOccurs="0" maxOccurs="1"/>
        </xsd:sequence>
      </xsd:complexType>
    </xsd:element>
    <xsd:element name="TaxCatchAll" ma:index="29" nillable="true" ma:displayName="Taxonomy Catch All Column" ma:hidden="true" ma:list="{3f231a7f-2b36-43df-b22b-95b7a88b6588}" ma:internalName="TaxCatchAll" ma:showField="CatchAllData" ma:web="94b39a44-68af-4c3b-8afe-fecf80b65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161ce519-5e86-4309-bcb7-f7b616b1ede8" ContentTypeId="0x010100B67F6B36DABEB9418C5703D161F5F278"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o89be4ab3f304157a0badcb897af9b4e xmlns="717b7141-7f23-42af-b22b-c0c60267f442">
      <Terms xmlns="http://schemas.microsoft.com/office/infopath/2007/PartnerControls">
        <TermInfo xmlns="http://schemas.microsoft.com/office/infopath/2007/PartnerControls">
          <TermName xmlns="http://schemas.microsoft.com/office/infopath/2007/PartnerControls">Media</TermName>
          <TermId xmlns="http://schemas.microsoft.com/office/infopath/2007/PartnerControls">aca46226-7a7e-4a5a-a46d-f7088b2a0aef</TermId>
        </TermInfo>
      </Terms>
    </o89be4ab3f304157a0badcb897af9b4e>
    <TaxCatchAll xmlns="717b7141-7f23-42af-b22b-c0c60267f442">
      <Value>336</Value>
      <Value>200</Value>
      <Value>29</Value>
      <Value>366</Value>
      <Value>343</Value>
      <Value>3</Value>
      <Value>2</Value>
      <Value>1</Value>
    </TaxCatchAll>
    <b1109b75629b44379794e795be35aa32 xmlns="717b7141-7f23-42af-b22b-c0c60267f442">
      <Terms xmlns="http://schemas.microsoft.com/office/infopath/2007/PartnerControls"/>
    </b1109b75629b44379794e795be35aa32>
    <m1277dd290534f34a1857b2ad139f533 xmlns="717b7141-7f23-42af-b22b-c0c60267f442">
      <Terms xmlns="http://schemas.microsoft.com/office/infopath/2007/PartnerControls">
        <TermInfo xmlns="http://schemas.microsoft.com/office/infopath/2007/PartnerControls">
          <TermName xmlns="http://schemas.microsoft.com/office/infopath/2007/PartnerControls">All Municipalities</TermName>
          <TermId xmlns="http://schemas.microsoft.com/office/infopath/2007/PartnerControls">6b95750f-93a4-4398-9bde-c8d6eaff1cc0</TermId>
        </TermInfo>
      </Terms>
    </m1277dd290534f34a1857b2ad139f533>
    <ShortDescription xmlns="717b7141-7f23-42af-b22b-c0c60267f442">Gauteng Department of Education presentation - 10 November 2020</ShortDescription>
    <b3ca1afc04214caabd4c59d0f833b9e8 xmlns="717b7141-7f23-42af-b22b-c0c60267f442">
      <Terms xmlns="http://schemas.microsoft.com/office/infopath/2007/PartnerControls"/>
    </b3ca1afc04214caabd4c59d0f833b9e8>
    <GPGRelatedItems xmlns="717b7141-7f23-42af-b22b-c0c60267f442" xsi:nil="true"/>
    <LongDescription xmlns="717b7141-7f23-42af-b22b-c0c60267f442" xsi:nil="true"/>
    <Publish xmlns="717b7141-7f23-42af-b22b-c0c60267f442">Show on both Citizens Portal and Mobile (default)</Publish>
    <p91fb22744e049aeb6162be868c49623 xmlns="717b7141-7f23-42af-b22b-c0c60267f442">
      <Terms xmlns="http://schemas.microsoft.com/office/infopath/2007/PartnerControls"/>
    </p91fb22744e049aeb6162be868c49623>
    <GPGAuthor xmlns="717b7141-7f23-42af-b22b-c0c60267f442">
      <UserInfo>
        <DisplayName>Office of the Premier</DisplayName>
        <AccountId>120</AccountId>
        <AccountType/>
      </UserInfo>
    </GPGAuthor>
    <GPGPublishedDate xmlns="717b7141-7f23-42af-b22b-c0c60267f442">2020-11-09T22:00:00+00:00</GPGPublishedDate>
    <GPGPinned xmlns="717b7141-7f23-42af-b22b-c0c60267f442">false</GPGPinned>
    <a2b5a463018346989bc308b766cf193d xmlns="717b7141-7f23-42af-b22b-c0c60267f442">
      <Terms xmlns="http://schemas.microsoft.com/office/infopath/2007/PartnerControls">
        <TermInfo xmlns="http://schemas.microsoft.com/office/infopath/2007/PartnerControls">
          <TermName xmlns="http://schemas.microsoft.com/office/infopath/2007/PartnerControls">Department of Education</TermName>
          <TermId xmlns="http://schemas.microsoft.com/office/infopath/2007/PartnerControls">104dd87d-13f1-4b6a-ab7c-fdd2692b2ca2</TermId>
        </TermInfo>
        <TermInfo xmlns="http://schemas.microsoft.com/office/infopath/2007/PartnerControls">
          <TermName xmlns="http://schemas.microsoft.com/office/infopath/2007/PartnerControls">Office of the Premier</TermName>
          <TermId xmlns="http://schemas.microsoft.com/office/infopath/2007/PartnerControls">6bd89c72-7d95-4580-b9db-6008e3f100a9</TermId>
        </TermInfo>
      </Terms>
    </a2b5a463018346989bc308b766cf193d>
    <TaxKeywordTaxHTField xmlns="717b7141-7f23-42af-b22b-c0c60267f442">
      <Terms xmlns="http://schemas.microsoft.com/office/infopath/2007/PartnerControls">
        <TermInfo xmlns="http://schemas.microsoft.com/office/infopath/2007/PartnerControls">
          <TermName xmlns="http://schemas.microsoft.com/office/infopath/2007/PartnerControls">Premier David Makhura</TermName>
          <TermId xmlns="http://schemas.microsoft.com/office/infopath/2007/PartnerControls">a8a6a471-a9b8-4a94-a0b6-bc88f2b28f23</TermId>
        </TermInfo>
        <TermInfo xmlns="http://schemas.microsoft.com/office/infopath/2007/PartnerControls">
          <TermName xmlns="http://schemas.microsoft.com/office/infopath/2007/PartnerControls">MEC Lesufi</TermName>
          <TermId xmlns="http://schemas.microsoft.com/office/infopath/2007/PartnerControls">0a2643c9-9662-4799-a461-0655b2546918</TermId>
        </TermInfo>
        <TermInfo xmlns="http://schemas.microsoft.com/office/infopath/2007/PartnerControls">
          <TermName xmlns="http://schemas.microsoft.com/office/infopath/2007/PartnerControls">Eduacation</TermName>
          <TermId xmlns="http://schemas.microsoft.com/office/infopath/2007/PartnerControls">43a3c1a9-1729-4e8e-a97c-c43b7b086fd7</TermId>
        </TermInfo>
        <TermInfo xmlns="http://schemas.microsoft.com/office/infopath/2007/PartnerControls">
          <TermName xmlns="http://schemas.microsoft.com/office/infopath/2007/PartnerControls">GDE</TermName>
          <TermId xmlns="http://schemas.microsoft.com/office/infopath/2007/PartnerControls">9cd3fe8d-67ac-44d2-8571-d2ad95ad91cf</TermId>
        </TermInfo>
      </Terms>
    </TaxKeywordTaxHTField>
  </documentManagement>
</p:properties>
</file>

<file path=customXml/itemProps1.xml><?xml version="1.0" encoding="utf-8"?>
<ds:datastoreItem xmlns:ds="http://schemas.openxmlformats.org/officeDocument/2006/customXml" ds:itemID="{9C8EA009-C7CE-41E3-9612-3B23D37BBAA1}"/>
</file>

<file path=customXml/itemProps2.xml><?xml version="1.0" encoding="utf-8"?>
<ds:datastoreItem xmlns:ds="http://schemas.openxmlformats.org/officeDocument/2006/customXml" ds:itemID="{5B0E2201-7C0F-4EBD-B677-DF13DFEFF0ED}"/>
</file>

<file path=customXml/itemProps3.xml><?xml version="1.0" encoding="utf-8"?>
<ds:datastoreItem xmlns:ds="http://schemas.openxmlformats.org/officeDocument/2006/customXml" ds:itemID="{D422A433-6A45-4816-A83B-DE28B38C7900}"/>
</file>

<file path=customXml/itemProps4.xml><?xml version="1.0" encoding="utf-8"?>
<ds:datastoreItem xmlns:ds="http://schemas.openxmlformats.org/officeDocument/2006/customXml" ds:itemID="{EFD76CFF-39F7-4649-8D31-3951903AD9C8}"/>
</file>

<file path=docProps/app.xml><?xml version="1.0" encoding="utf-8"?>
<Properties xmlns="http://schemas.openxmlformats.org/officeDocument/2006/extended-properties" xmlns:vt="http://schemas.openxmlformats.org/officeDocument/2006/docPropsVTypes">
  <TotalTime>6338</TotalTime>
  <Words>2791</Words>
  <Application>Microsoft Office PowerPoint</Application>
  <PresentationFormat>Widescreen</PresentationFormat>
  <Paragraphs>231</Paragraphs>
  <Slides>20</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Arial</vt:lpstr>
      <vt:lpstr>Arial Nova</vt:lpstr>
      <vt:lpstr>Calibri</vt:lpstr>
      <vt:lpstr>Calibri Light</vt:lpstr>
      <vt:lpstr>Exo</vt:lpstr>
      <vt:lpstr>Helvetica Neue</vt:lpstr>
      <vt:lpstr>Office Theme</vt:lpstr>
      <vt:lpstr>Custom Design</vt:lpstr>
      <vt:lpstr>Media Statement  </vt:lpstr>
      <vt:lpstr>National Senior Certificate</vt:lpstr>
      <vt:lpstr>Grade 12 Performance </vt:lpstr>
      <vt:lpstr>Progress on the Delivery Agreement targets</vt:lpstr>
      <vt:lpstr>Approach adjusting learning in the Academic Year</vt:lpstr>
      <vt:lpstr>Grade 3 Performance</vt:lpstr>
      <vt:lpstr>Grade 6 Performance</vt:lpstr>
      <vt:lpstr>Grade 9 Performance</vt:lpstr>
      <vt:lpstr>Learner Survival rate</vt:lpstr>
      <vt:lpstr>New and replacement infrastructure</vt:lpstr>
      <vt:lpstr>Recovery of the Learning Losses – 2021-2023</vt:lpstr>
      <vt:lpstr>Implementation Approach</vt:lpstr>
      <vt:lpstr>Reading including Early Grade Reading</vt:lpstr>
      <vt:lpstr>ECD Migration</vt:lpstr>
      <vt:lpstr>ECD Migration  </vt:lpstr>
      <vt:lpstr>Modernising education - ICT</vt:lpstr>
      <vt:lpstr>Existing ICT and Multi-media Resources within the GDE </vt:lpstr>
      <vt:lpstr>Pillars of the GDE Blended Learning Solution</vt:lpstr>
      <vt:lpstr>Hybrid Approach to learning - e content</vt:lpstr>
      <vt:lpstr> Hybrid learning – New Interventions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Gauteng Department of Education presentation - 10 November 2020</dc:title>
  <dc:creator>Microsoft Office User</dc:creator>
  <cp:keywords>GDE; Premier David Makhura; Eduacation; MEC Lesufi</cp:keywords>
  <cp:lastModifiedBy>Lerato Mdiya (GPDPR)</cp:lastModifiedBy>
  <cp:revision>837</cp:revision>
  <cp:lastPrinted>2020-10-27T12:28:53Z</cp:lastPrinted>
  <dcterms:created xsi:type="dcterms:W3CDTF">2020-04-22T09:10:44Z</dcterms:created>
  <dcterms:modified xsi:type="dcterms:W3CDTF">2020-11-11T09:12:32Z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0x010100B67F6B36DABEB9418C5703D161F5F2780000CA6C76025A914589064D4F9F6C0563</vt:lpwstr>
  </property>
  <property fmtid="{D5CDD505-2E9C-101B-9397-08002B2CF9AE}" pid="3" name="TaxKeyword">
    <vt:lpwstr>200;#Premier David Makhura|a8a6a471-a9b8-4a94-a0b6-bc88f2b28f23;#366;#MEC Lesufi|0a2643c9-9662-4799-a461-0655b2546918;#336;#Eduacation|43a3c1a9-1729-4e8e-a97c-c43b7b086fd7;#343;#GDE|9cd3fe8d-67ac-44d2-8571-d2ad95ad91cf</vt:lpwstr>
  </property>
  <property fmtid="{D5CDD505-2E9C-101B-9397-08002B2CF9AE}" pid="4" name="GPGTopics">
    <vt:lpwstr/>
  </property>
  <property fmtid="{D5CDD505-2E9C-101B-9397-08002B2CF9AE}" pid="5" name="GPGDocumentCategory">
    <vt:lpwstr>29;#Media|aca46226-7a7e-4a5a-a46d-f7088b2a0aef</vt:lpwstr>
  </property>
  <property fmtid="{D5CDD505-2E9C-101B-9397-08002B2CF9AE}" pid="6" name="GPGLifeEvents">
    <vt:lpwstr/>
  </property>
  <property fmtid="{D5CDD505-2E9C-101B-9397-08002B2CF9AE}" pid="7" name="GPGPersonas">
    <vt:lpwstr/>
  </property>
  <property fmtid="{D5CDD505-2E9C-101B-9397-08002B2CF9AE}" pid="8" name="GPGDepartment">
    <vt:lpwstr>3;#Department of Education|104dd87d-13f1-4b6a-ab7c-fdd2692b2ca2;#1;#Office of the Premier|6bd89c72-7d95-4580-b9db-6008e3f100a9</vt:lpwstr>
  </property>
  <property fmtid="{D5CDD505-2E9C-101B-9397-08002B2CF9AE}" pid="9" name="GPGMunicipality">
    <vt:lpwstr>2;#All Municipalities|6b95750f-93a4-4398-9bde-c8d6eaff1cc0</vt:lpwstr>
  </property>
  <property fmtid="{D5CDD505-2E9C-101B-9397-08002B2CF9AE}" pid="11" name="GPG Approval Status">
    <vt:lpwstr>Approved</vt:lpwstr>
  </property>
</Properties>
</file>