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olors1.xml" ContentType="application/vnd.ms-office.chartcolorstyle+xml"/>
  <Override PartName="/ppt/theme/themeOverride2.xml" ContentType="application/vnd.openxmlformats-officedocument.themeOverride+xml"/>
  <Override PartName="/ppt/theme/themeOverride1.xml" ContentType="application/vnd.openxmlformats-officedocument.themeOverr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 id="2147483652" r:id="rId2"/>
    <p:sldMasterId id="2147483670" r:id="rId3"/>
  </p:sldMasterIdLst>
  <p:notesMasterIdLst>
    <p:notesMasterId r:id="rId26"/>
  </p:notesMasterIdLst>
  <p:sldIdLst>
    <p:sldId id="3618" r:id="rId4"/>
    <p:sldId id="3965" r:id="rId5"/>
    <p:sldId id="3997" r:id="rId6"/>
    <p:sldId id="4036" r:id="rId7"/>
    <p:sldId id="4038" r:id="rId8"/>
    <p:sldId id="4039" r:id="rId9"/>
    <p:sldId id="4041" r:id="rId10"/>
    <p:sldId id="4042" r:id="rId11"/>
    <p:sldId id="449" r:id="rId12"/>
    <p:sldId id="4049" r:id="rId13"/>
    <p:sldId id="4050" r:id="rId14"/>
    <p:sldId id="4058" r:id="rId15"/>
    <p:sldId id="4059" r:id="rId16"/>
    <p:sldId id="4034" r:id="rId17"/>
    <p:sldId id="3664" r:id="rId18"/>
    <p:sldId id="4078" r:id="rId19"/>
    <p:sldId id="4062" r:id="rId20"/>
    <p:sldId id="3879" r:id="rId21"/>
    <p:sldId id="4106" r:id="rId22"/>
    <p:sldId id="1701" r:id="rId23"/>
    <p:sldId id="4109" r:id="rId24"/>
    <p:sldId id="852"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4067" userDrawn="1">
          <p15:clr>
            <a:srgbClr val="A4A3A4"/>
          </p15:clr>
        </p15:guide>
        <p15:guide id="3" pos="5450" userDrawn="1">
          <p15:clr>
            <a:srgbClr val="A4A3A4"/>
          </p15:clr>
        </p15:guide>
        <p15:guide id="4" pos="7514" userDrawn="1">
          <p15:clr>
            <a:srgbClr val="A4A3A4"/>
          </p15:clr>
        </p15:guide>
        <p15:guide id="5" orient="horz" pos="2296" userDrawn="1">
          <p15:clr>
            <a:srgbClr val="A4A3A4"/>
          </p15:clr>
        </p15:guide>
        <p15:guide id="6" pos="4112" userDrawn="1">
          <p15:clr>
            <a:srgbClr val="A4A3A4"/>
          </p15:clr>
        </p15:guide>
        <p15:guide id="7" orient="horz" pos="1275"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lhare, Mandisa  (GPDID)" initials="MM(" lastIdx="0" clrIdx="0">
    <p:extLst>
      <p:ext uri="{19B8F6BF-5375-455C-9EA6-DF929625EA0E}">
        <p15:presenceInfo xmlns:p15="http://schemas.microsoft.com/office/powerpoint/2012/main" userId="S-1-5-21-3549663268-1688487351-803038336-1546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AED0"/>
    <a:srgbClr val="8FD1C6"/>
    <a:srgbClr val="BCB9D8"/>
    <a:srgbClr val="7FBBB4"/>
    <a:srgbClr val="D67D6F"/>
    <a:srgbClr val="FF2F92"/>
    <a:srgbClr val="7EB9B1"/>
    <a:srgbClr val="0049A0"/>
    <a:srgbClr val="FDFCB2"/>
    <a:srgbClr val="DEBC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3945" autoAdjust="0"/>
  </p:normalViewPr>
  <p:slideViewPr>
    <p:cSldViewPr snapToGrid="0" snapToObjects="1" showGuides="1">
      <p:cViewPr varScale="1">
        <p:scale>
          <a:sx n="36" d="100"/>
          <a:sy n="36" d="100"/>
        </p:scale>
        <p:origin x="714" y="60"/>
      </p:cViewPr>
      <p:guideLst>
        <p:guide pos="4067"/>
        <p:guide pos="5450"/>
        <p:guide pos="7514"/>
        <p:guide orient="horz" pos="2296"/>
        <p:guide pos="4112"/>
        <p:guide orient="horz" pos="1275"/>
      </p:guideLst>
    </p:cSldViewPr>
  </p:slideViewPr>
  <p:outlineViewPr>
    <p:cViewPr>
      <p:scale>
        <a:sx n="33" d="100"/>
        <a:sy n="33" d="100"/>
      </p:scale>
      <p:origin x="0" y="-1016"/>
    </p:cViewPr>
  </p:outlineViewPr>
  <p:notesTextViewPr>
    <p:cViewPr>
      <p:scale>
        <a:sx n="3" d="2"/>
        <a:sy n="3" d="2"/>
      </p:scale>
      <p:origin x="0" y="0"/>
    </p:cViewPr>
  </p:notesTextViewPr>
  <p:sorterViewPr>
    <p:cViewPr varScale="1">
      <p:scale>
        <a:sx n="1" d="1"/>
        <a:sy n="1" d="1"/>
      </p:scale>
      <p:origin x="0" y="0"/>
    </p:cViewPr>
  </p:sorterViewPr>
  <p:notesViewPr>
    <p:cSldViewPr snapToGrid="0" snapToObjects="1" showGuides="1">
      <p:cViewPr varScale="1">
        <p:scale>
          <a:sx n="81" d="100"/>
          <a:sy n="81" d="100"/>
        </p:scale>
        <p:origin x="3384" y="19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customXml" Target="../customXml/item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dk2" tx2="lt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7087453434745307"/>
          <c:y val="5.9227995224712733E-2"/>
          <c:w val="0.67354494734599635"/>
          <c:h val="0.66981362771316122"/>
        </c:manualLayout>
      </c:layout>
      <c:bar3DChart>
        <c:barDir val="bar"/>
        <c:grouping val="clustered"/>
        <c:varyColors val="0"/>
        <c:ser>
          <c:idx val="0"/>
          <c:order val="0"/>
          <c:tx>
            <c:strRef>
              <c:f>Sheet1!$E$16</c:f>
              <c:strCache>
                <c:ptCount val="1"/>
                <c:pt idx="0">
                  <c:v>Planned Advert Date</c:v>
                </c:pt>
              </c:strCache>
            </c:strRef>
          </c:tx>
          <c:spPr>
            <a:solidFill>
              <a:schemeClr val="accent1"/>
            </a:solidFill>
            <a:ln>
              <a:noFill/>
            </a:ln>
            <a:effectLst/>
            <a:sp3d/>
          </c:spPr>
          <c:invertIfNegative val="0"/>
          <c:cat>
            <c:strRef>
              <c:f>Sheet1!$C$17:$D$25</c:f>
              <c:strCache>
                <c:ptCount val="9"/>
                <c:pt idx="0">
                  <c:v>Bheki Mlangeni Hospital</c:v>
                </c:pt>
                <c:pt idx="1">
                  <c:v>Jubilee Hospital</c:v>
                </c:pt>
                <c:pt idx="2">
                  <c:v>Mamelodi Hospital</c:v>
                </c:pt>
                <c:pt idx="3">
                  <c:v>Tambo Memorial Hospital</c:v>
                </c:pt>
                <c:pt idx="4">
                  <c:v>Tembisa Hospital</c:v>
                </c:pt>
                <c:pt idx="5">
                  <c:v>Edenvale Hospital</c:v>
                </c:pt>
                <c:pt idx="6">
                  <c:v>Dr George Mukhari Hospital</c:v>
                </c:pt>
                <c:pt idx="7">
                  <c:v>Kopanong Hospital</c:v>
                </c:pt>
                <c:pt idx="8">
                  <c:v>Sebokeng Hospital</c:v>
                </c:pt>
              </c:strCache>
            </c:strRef>
          </c:cat>
          <c:val>
            <c:numRef>
              <c:f>Sheet1!$E$17:$E$25</c:f>
            </c:numRef>
          </c:val>
          <c:extLst>
            <c:ext xmlns:c16="http://schemas.microsoft.com/office/drawing/2014/chart" uri="{C3380CC4-5D6E-409C-BE32-E72D297353CC}">
              <c16:uniqueId val="{00000000-7004-4B1B-8D03-E432B498D9CE}"/>
            </c:ext>
          </c:extLst>
        </c:ser>
        <c:ser>
          <c:idx val="1"/>
          <c:order val="1"/>
          <c:tx>
            <c:strRef>
              <c:f>Sheet1!$F$16</c:f>
              <c:strCache>
                <c:ptCount val="1"/>
                <c:pt idx="0">
                  <c:v>Planned Project Start Date</c:v>
                </c:pt>
              </c:strCache>
            </c:strRef>
          </c:tx>
          <c:spPr>
            <a:solidFill>
              <a:srgbClr val="002060"/>
            </a:solidFill>
            <a:ln>
              <a:noFill/>
            </a:ln>
            <a:effectLst/>
            <a:sp3d/>
          </c:spPr>
          <c:invertIfNegative val="0"/>
          <c:cat>
            <c:strRef>
              <c:f>Sheet1!$C$17:$D$25</c:f>
              <c:strCache>
                <c:ptCount val="9"/>
                <c:pt idx="0">
                  <c:v>Bheki Mlangeni Hospital</c:v>
                </c:pt>
                <c:pt idx="1">
                  <c:v>Jubilee Hospital</c:v>
                </c:pt>
                <c:pt idx="2">
                  <c:v>Mamelodi Hospital</c:v>
                </c:pt>
                <c:pt idx="3">
                  <c:v>Tambo Memorial Hospital</c:v>
                </c:pt>
                <c:pt idx="4">
                  <c:v>Tembisa Hospital</c:v>
                </c:pt>
                <c:pt idx="5">
                  <c:v>Edenvale Hospital</c:v>
                </c:pt>
                <c:pt idx="6">
                  <c:v>Dr George Mukhari Hospital</c:v>
                </c:pt>
                <c:pt idx="7">
                  <c:v>Kopanong Hospital</c:v>
                </c:pt>
                <c:pt idx="8">
                  <c:v>Sebokeng Hospital</c:v>
                </c:pt>
              </c:strCache>
            </c:strRef>
          </c:cat>
          <c:val>
            <c:numRef>
              <c:f>Sheet1!$F$17:$F$25</c:f>
              <c:numCache>
                <c:formatCode>d\-mmm\-yy</c:formatCode>
                <c:ptCount val="9"/>
                <c:pt idx="0">
                  <c:v>44011</c:v>
                </c:pt>
                <c:pt idx="1">
                  <c:v>44011</c:v>
                </c:pt>
                <c:pt idx="2">
                  <c:v>44011</c:v>
                </c:pt>
                <c:pt idx="3">
                  <c:v>44074</c:v>
                </c:pt>
                <c:pt idx="4">
                  <c:v>44074</c:v>
                </c:pt>
                <c:pt idx="5">
                  <c:v>44075</c:v>
                </c:pt>
                <c:pt idx="6">
                  <c:v>44011</c:v>
                </c:pt>
                <c:pt idx="7">
                  <c:v>44011</c:v>
                </c:pt>
                <c:pt idx="8">
                  <c:v>44011</c:v>
                </c:pt>
              </c:numCache>
            </c:numRef>
          </c:val>
          <c:extLst>
            <c:ext xmlns:c16="http://schemas.microsoft.com/office/drawing/2014/chart" uri="{C3380CC4-5D6E-409C-BE32-E72D297353CC}">
              <c16:uniqueId val="{00000001-7004-4B1B-8D03-E432B498D9CE}"/>
            </c:ext>
          </c:extLst>
        </c:ser>
        <c:ser>
          <c:idx val="2"/>
          <c:order val="2"/>
          <c:tx>
            <c:strRef>
              <c:f>Sheet1!$G$16</c:f>
              <c:strCache>
                <c:ptCount val="1"/>
                <c:pt idx="0">
                  <c:v>Planned Project Completion Date</c:v>
                </c:pt>
              </c:strCache>
            </c:strRef>
          </c:tx>
          <c:spPr>
            <a:solidFill>
              <a:srgbClr val="00B050"/>
            </a:solidFill>
            <a:ln>
              <a:noFill/>
            </a:ln>
            <a:effectLst/>
            <a:sp3d/>
          </c:spPr>
          <c:invertIfNegative val="0"/>
          <c:cat>
            <c:strRef>
              <c:f>Sheet1!$C$17:$D$25</c:f>
              <c:strCache>
                <c:ptCount val="9"/>
                <c:pt idx="0">
                  <c:v>Bheki Mlangeni Hospital</c:v>
                </c:pt>
                <c:pt idx="1">
                  <c:v>Jubilee Hospital</c:v>
                </c:pt>
                <c:pt idx="2">
                  <c:v>Mamelodi Hospital</c:v>
                </c:pt>
                <c:pt idx="3">
                  <c:v>Tambo Memorial Hospital</c:v>
                </c:pt>
                <c:pt idx="4">
                  <c:v>Tembisa Hospital</c:v>
                </c:pt>
                <c:pt idx="5">
                  <c:v>Edenvale Hospital</c:v>
                </c:pt>
                <c:pt idx="6">
                  <c:v>Dr George Mukhari Hospital</c:v>
                </c:pt>
                <c:pt idx="7">
                  <c:v>Kopanong Hospital</c:v>
                </c:pt>
                <c:pt idx="8">
                  <c:v>Sebokeng Hospital</c:v>
                </c:pt>
              </c:strCache>
            </c:strRef>
          </c:cat>
          <c:val>
            <c:numRef>
              <c:f>Sheet1!$G$17:$G$25</c:f>
              <c:numCache>
                <c:formatCode>d\-mmm\-yy</c:formatCode>
                <c:ptCount val="9"/>
                <c:pt idx="0">
                  <c:v>44742</c:v>
                </c:pt>
                <c:pt idx="1">
                  <c:v>45168</c:v>
                </c:pt>
                <c:pt idx="2">
                  <c:v>44742</c:v>
                </c:pt>
                <c:pt idx="3">
                  <c:v>45260</c:v>
                </c:pt>
                <c:pt idx="4">
                  <c:v>45260</c:v>
                </c:pt>
                <c:pt idx="5">
                  <c:v>44805</c:v>
                </c:pt>
                <c:pt idx="6">
                  <c:v>45170</c:v>
                </c:pt>
                <c:pt idx="7">
                  <c:v>45177</c:v>
                </c:pt>
                <c:pt idx="8">
                  <c:v>45185</c:v>
                </c:pt>
              </c:numCache>
            </c:numRef>
          </c:val>
          <c:extLst>
            <c:ext xmlns:c16="http://schemas.microsoft.com/office/drawing/2014/chart" uri="{C3380CC4-5D6E-409C-BE32-E72D297353CC}">
              <c16:uniqueId val="{00000002-7004-4B1B-8D03-E432B498D9CE}"/>
            </c:ext>
          </c:extLst>
        </c:ser>
        <c:dLbls>
          <c:showLegendKey val="0"/>
          <c:showVal val="0"/>
          <c:showCatName val="0"/>
          <c:showSerName val="0"/>
          <c:showPercent val="0"/>
          <c:showBubbleSize val="0"/>
        </c:dLbls>
        <c:gapWidth val="150"/>
        <c:shape val="box"/>
        <c:axId val="371705184"/>
        <c:axId val="371879216"/>
        <c:axId val="0"/>
      </c:bar3DChart>
      <c:catAx>
        <c:axId val="3717051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71879216"/>
        <c:crosses val="autoZero"/>
        <c:auto val="1"/>
        <c:lblAlgn val="ctr"/>
        <c:lblOffset val="100"/>
        <c:noMultiLvlLbl val="0"/>
      </c:catAx>
      <c:valAx>
        <c:axId val="371879216"/>
        <c:scaling>
          <c:orientation val="minMax"/>
        </c:scaling>
        <c:delete val="0"/>
        <c:axPos val="b"/>
        <c:majorGridlines>
          <c:spPr>
            <a:ln w="9525" cap="flat" cmpd="sng" algn="ctr">
              <a:solidFill>
                <a:schemeClr val="tx1">
                  <a:lumMod val="15000"/>
                  <a:lumOff val="85000"/>
                </a:schemeClr>
              </a:solidFill>
              <a:round/>
            </a:ln>
            <a:effectLst/>
          </c:spPr>
        </c:majorGridlines>
        <c:numFmt formatCode="d\-mmm\-yy"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371705184"/>
        <c:crosses val="autoZero"/>
        <c:crossBetween val="between"/>
      </c:valAx>
      <c:spPr>
        <a:noFill/>
        <a:ln>
          <a:noFill/>
        </a:ln>
        <a:effectLst/>
      </c:spPr>
    </c:plotArea>
    <c:legend>
      <c:legendPos val="b"/>
      <c:layout>
        <c:manualLayout>
          <c:xMode val="edge"/>
          <c:yMode val="edge"/>
          <c:x val="0.17482257702339346"/>
          <c:y val="0.83350507889316927"/>
          <c:w val="0.65035461564592556"/>
          <c:h val="8.4591406027232682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a:solidFill>
        <a:srgbClr val="002060"/>
      </a:solidFill>
    </a:ln>
    <a:effectLst/>
  </c:spPr>
  <c:txPr>
    <a:bodyPr/>
    <a:lstStyle/>
    <a:p>
      <a:pPr>
        <a:defRPr sz="10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cap="none" spc="0" normalizeH="0" baseline="0">
                <a:solidFill>
                  <a:schemeClr val="dk1">
                    <a:lumMod val="50000"/>
                    <a:lumOff val="50000"/>
                  </a:schemeClr>
                </a:solidFill>
                <a:latin typeface="+mj-lt"/>
                <a:ea typeface="+mj-ea"/>
                <a:cs typeface="+mj-cs"/>
              </a:defRPr>
            </a:pPr>
            <a:r>
              <a:rPr lang="en-US" sz="1100" dirty="0">
                <a:solidFill>
                  <a:schemeClr val="tx1"/>
                </a:solidFill>
              </a:rPr>
              <a:t>EPWP Work Opportunities created through GPG Municipalities</a:t>
            </a:r>
            <a:r>
              <a:rPr lang="en-US" sz="1100" baseline="0" dirty="0">
                <a:solidFill>
                  <a:schemeClr val="tx1"/>
                </a:solidFill>
              </a:rPr>
              <a:t> &amp; Departments</a:t>
            </a:r>
            <a:endParaRPr lang="en-US" sz="1100" dirty="0">
              <a:solidFill>
                <a:schemeClr val="tx1"/>
              </a:solidFill>
            </a:endParaRPr>
          </a:p>
        </c:rich>
      </c:tx>
      <c:overlay val="0"/>
      <c:spPr>
        <a:noFill/>
        <a:ln>
          <a:noFill/>
        </a:ln>
        <a:effectLst/>
      </c:spPr>
      <c:txPr>
        <a:bodyPr rot="0" spcFirstLastPara="1" vertOverflow="ellipsis" vert="horz" wrap="square" anchor="ctr" anchorCtr="1"/>
        <a:lstStyle/>
        <a:p>
          <a:pPr>
            <a:defRPr sz="1100"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Target</c:v>
                </c:pt>
              </c:strCache>
            </c:strRef>
          </c:tx>
          <c:spPr>
            <a:solidFill>
              <a:schemeClr val="accent1"/>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9997-4BA1-9FFE-0B57D93FE4DA}"/>
              </c:ext>
            </c:extLst>
          </c:dPt>
          <c:dPt>
            <c:idx val="1"/>
            <c:invertIfNegative val="0"/>
            <c:bubble3D val="0"/>
            <c:spPr>
              <a:solidFill>
                <a:srgbClr val="002060"/>
              </a:solidFill>
              <a:ln>
                <a:noFill/>
              </a:ln>
              <a:effectLst/>
            </c:spPr>
            <c:extLst>
              <c:ext xmlns:c16="http://schemas.microsoft.com/office/drawing/2014/chart" uri="{C3380CC4-5D6E-409C-BE32-E72D297353CC}">
                <c16:uniqueId val="{00000003-9997-4BA1-9FFE-0B57D93FE4DA}"/>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GPG Municipalities</c:v>
                </c:pt>
                <c:pt idx="1">
                  <c:v>GPG Departments</c:v>
                </c:pt>
              </c:strCache>
            </c:strRef>
          </c:cat>
          <c:val>
            <c:numRef>
              <c:f>Sheet1!$B$2:$B$3</c:f>
              <c:numCache>
                <c:formatCode>#,##0</c:formatCode>
                <c:ptCount val="2"/>
                <c:pt idx="0">
                  <c:v>54752</c:v>
                </c:pt>
                <c:pt idx="1">
                  <c:v>44792</c:v>
                </c:pt>
              </c:numCache>
            </c:numRef>
          </c:val>
          <c:extLst>
            <c:ext xmlns:c16="http://schemas.microsoft.com/office/drawing/2014/chart" uri="{C3380CC4-5D6E-409C-BE32-E72D297353CC}">
              <c16:uniqueId val="{00000004-9997-4BA1-9FFE-0B57D93FE4DA}"/>
            </c:ext>
          </c:extLst>
        </c:ser>
        <c:ser>
          <c:idx val="1"/>
          <c:order val="1"/>
          <c:tx>
            <c:strRef>
              <c:f>Sheet1!$C$1</c:f>
              <c:strCache>
                <c:ptCount val="1"/>
                <c:pt idx="0">
                  <c:v>Output</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Sheet1!$A$2:$A$3</c:f>
              <c:strCache>
                <c:ptCount val="2"/>
                <c:pt idx="0">
                  <c:v>GPG Municipalities</c:v>
                </c:pt>
                <c:pt idx="1">
                  <c:v>GPG Departments</c:v>
                </c:pt>
              </c:strCache>
            </c:strRef>
          </c:cat>
          <c:val>
            <c:numRef>
              <c:f>Sheet1!$C$2:$C$3</c:f>
              <c:numCache>
                <c:formatCode>#,##0</c:formatCode>
                <c:ptCount val="2"/>
                <c:pt idx="0">
                  <c:v>10752</c:v>
                </c:pt>
                <c:pt idx="1">
                  <c:v>21092</c:v>
                </c:pt>
              </c:numCache>
            </c:numRef>
          </c:val>
          <c:extLst>
            <c:ext xmlns:c16="http://schemas.microsoft.com/office/drawing/2014/chart" uri="{C3380CC4-5D6E-409C-BE32-E72D297353CC}">
              <c16:uniqueId val="{00000005-9997-4BA1-9FFE-0B57D93FE4DA}"/>
            </c:ext>
          </c:extLst>
        </c:ser>
        <c:dLbls>
          <c:showLegendKey val="0"/>
          <c:showVal val="0"/>
          <c:showCatName val="0"/>
          <c:showSerName val="0"/>
          <c:showPercent val="0"/>
          <c:showBubbleSize val="0"/>
        </c:dLbls>
        <c:gapWidth val="267"/>
        <c:overlap val="-43"/>
        <c:axId val="1873734688"/>
        <c:axId val="1827493600"/>
      </c:barChart>
      <c:catAx>
        <c:axId val="187373468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0" i="0" u="none" strike="noStrike" kern="1200" cap="none" spc="0" normalizeH="0" baseline="0">
                <a:solidFill>
                  <a:schemeClr val="tx1"/>
                </a:solidFill>
                <a:latin typeface="+mn-lt"/>
                <a:ea typeface="+mn-ea"/>
                <a:cs typeface="+mn-cs"/>
              </a:defRPr>
            </a:pPr>
            <a:endParaRPr lang="en-US"/>
          </a:p>
        </c:txPr>
        <c:crossAx val="1827493600"/>
        <c:crosses val="autoZero"/>
        <c:auto val="1"/>
        <c:lblAlgn val="ctr"/>
        <c:lblOffset val="100"/>
        <c:noMultiLvlLbl val="0"/>
      </c:catAx>
      <c:valAx>
        <c:axId val="1827493600"/>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1873734688"/>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rgbClr val="4472C4"/>
      </a:solidFill>
      <a:prstDash val="sysDash"/>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D43CC75-DF66-FA45-9965-DEEDA5EDB3B5}" type="datetimeFigureOut">
              <a:rPr lang="en-US" smtClean="0"/>
              <a:t>11/11/2020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1970791-6C15-154D-AEEB-02EE0555115E}" type="slidenum">
              <a:rPr lang="en-US" smtClean="0"/>
              <a:t>‹#›</a:t>
            </a:fld>
            <a:endParaRPr lang="en-US"/>
          </a:p>
        </p:txBody>
      </p:sp>
    </p:spTree>
    <p:extLst>
      <p:ext uri="{BB962C8B-B14F-4D97-AF65-F5344CB8AC3E}">
        <p14:creationId xmlns:p14="http://schemas.microsoft.com/office/powerpoint/2010/main" val="3704638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970791-6C15-154D-AEEB-02EE0555115E}" type="slidenum">
              <a:rPr lang="en-US" smtClean="0"/>
              <a:t>13</a:t>
            </a:fld>
            <a:endParaRPr lang="en-US"/>
          </a:p>
        </p:txBody>
      </p:sp>
    </p:spTree>
    <p:extLst>
      <p:ext uri="{BB962C8B-B14F-4D97-AF65-F5344CB8AC3E}">
        <p14:creationId xmlns:p14="http://schemas.microsoft.com/office/powerpoint/2010/main" val="2164330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14C97F7D-5343-4F9B-B1FE-5231F5A9C39A}" type="slidenum">
              <a:rPr lang="en-ZA" smtClean="0"/>
              <a:pPr/>
              <a:t>21</a:t>
            </a:fld>
            <a:endParaRPr lang="en-ZA"/>
          </a:p>
        </p:txBody>
      </p:sp>
    </p:spTree>
    <p:extLst>
      <p:ext uri="{BB962C8B-B14F-4D97-AF65-F5344CB8AC3E}">
        <p14:creationId xmlns:p14="http://schemas.microsoft.com/office/powerpoint/2010/main" val="1905452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F8592-633F-440F-8469-923C65C53A94}" type="slidenum">
              <a:rPr lang="en-ZA" smtClean="0"/>
              <a:t>23</a:t>
            </a:fld>
            <a:endParaRPr lang="en-ZA" dirty="0"/>
          </a:p>
        </p:txBody>
      </p:sp>
    </p:spTree>
    <p:extLst>
      <p:ext uri="{BB962C8B-B14F-4D97-AF65-F5344CB8AC3E}">
        <p14:creationId xmlns:p14="http://schemas.microsoft.com/office/powerpoint/2010/main" val="3712551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29" y="1103724"/>
            <a:ext cx="10585327" cy="398505"/>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30" y="1616532"/>
            <a:ext cx="10585327" cy="4560435"/>
          </a:xfrm>
        </p:spPr>
        <p:txBody>
          <a:bodyPr>
            <a:normAutofit/>
          </a:bodyPr>
          <a:lstStyle>
            <a:lvl1pPr marL="342900" indent="-342900" algn="l">
              <a:buFont typeface="Arial" panose="020B0604020202020204" pitchFamily="34" charset="0"/>
              <a:buChar char="•"/>
              <a:defRPr sz="2400" baseline="0">
                <a:solidFill>
                  <a:schemeClr val="tx1"/>
                </a:solidFill>
              </a:defRPr>
            </a:lvl1pPr>
            <a:lvl2pPr>
              <a:defRPr/>
            </a:lvl2pPr>
            <a:lvl3pPr>
              <a:defRPr/>
            </a:lvl3pPr>
            <a:lvl4pPr>
              <a:defRPr/>
            </a:lvl4pPr>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91440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E02E-1FCF-4846-8C2C-0547A4D2EF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4DF0D6-80DE-FB40-890B-443DAC6265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E0EB34-9AB9-184B-AED9-37F9D7ACB03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45B0FEB-0EF7-2F42-8F35-100341619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F0439-6847-FD40-9A59-BA41DB36AA16}"/>
              </a:ext>
            </a:extLst>
          </p:cNvPr>
          <p:cNvSpPr>
            <a:spLocks noGrp="1"/>
          </p:cNvSpPr>
          <p:nvPr>
            <p:ph type="sldNum" sz="quarter" idx="12"/>
          </p:nvPr>
        </p:nvSpPr>
        <p:spPr>
          <a:xfrm>
            <a:off x="8610600" y="6356350"/>
            <a:ext cx="2743200" cy="365125"/>
          </a:xfrm>
          <a:prstGeom prst="rect">
            <a:avLst/>
          </a:prstGeom>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2277427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58EED-395D-4D43-BC7D-9BEBBA067D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328C12-966D-5045-9353-7ABD94B1A5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2C55A-EC9D-1747-9D95-23CBE49BA96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E9D9409-5C27-A849-8808-25915B0B9C4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42201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A3515-6FAF-1840-9817-62D81DBC7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2005EE-EF2C-D546-BE9E-707D2BD443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D4058C-FD20-C14C-BA08-50542B27EC7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7974B8E-6CE1-374E-90C4-3DE065D7F7F8}"/>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08463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89B92-D15F-F846-9A17-DA33854A82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22327D-15F7-F746-B6FD-01B133D203A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6969B6-A827-5A42-9331-5117791834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7B8126-C255-2140-9B43-85BC443A1D6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5F354A8-9840-CE48-B386-D2DA6D4F48B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24648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61AC-238F-FB4E-8540-C10A06D0C1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7E0514-220F-3F43-BC77-E55956F94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B3AD53-C140-0D4A-88F5-19039B8D1B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764479-678C-5D43-B008-AEAA05C30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2EF8F8-B367-5041-964A-6C003B8FFE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2773F2-1EC4-2646-928C-F1DA518C7FC9}"/>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ABB16E4F-433E-0E40-B116-3CB5647DE0C6}"/>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32381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B35F-4EDC-AA41-BC1E-3E842C4031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CDBFE9-A665-C84D-88A4-E59D2933581C}"/>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C3F9700E-01E0-A34D-9698-EF251B8CD5D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80562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265DC4-328B-BB41-92DB-C422BFA25D16}"/>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B54DE0D9-D24A-1745-907C-1A5A5E56DBC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9693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A799-071A-D14C-BB12-1B6F45F03E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2D74EB-8A1E-A34D-9462-71BC5D56F7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C48A42-5501-D341-BBEF-C61FEAA1F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852613-70A0-E74D-808E-843BE2C98D4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CB1F20B-E973-D647-A1D8-AC0293B2927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76430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2A29-00F7-D341-9440-8C5D8D14F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47CFFC-28FE-C840-B66D-EFC9FF5537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9F66BE-7C73-4E42-93A5-D7D781702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FF5E02-A93F-4448-A744-1E440C655930}"/>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387ABEE7-7C98-7A40-BBA4-4111B83E432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378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B7BCD-65FE-B644-9866-E3C0D20DAE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761615-B9AC-9745-A82F-0990741C1E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1B843-32C8-3748-A7F7-2C2613C3BF4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21E7954-CE3D-9E45-B496-9F8DEDA39724}"/>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5595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431495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55E244-2D04-0D47-8E9E-B0B5C0CEA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DCD195-D520-354E-9BA1-16F1EAD030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9E798-C3FD-6447-BB92-14C1B369D35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D0F9CFA-37A5-834E-BE55-336D5B602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9773C-52E9-AC48-B6C6-6D05803C4764}"/>
              </a:ext>
            </a:extLst>
          </p:cNvPr>
          <p:cNvSpPr>
            <a:spLocks noGrp="1"/>
          </p:cNvSpPr>
          <p:nvPr>
            <p:ph type="sldNum" sz="quarter" idx="12"/>
          </p:nvPr>
        </p:nvSpPr>
        <p:spPr>
          <a:xfrm>
            <a:off x="8610600" y="6356350"/>
            <a:ext cx="2743200" cy="365125"/>
          </a:xfrm>
          <a:prstGeom prst="rect">
            <a:avLst/>
          </a:prstGeom>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3370960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pic>
        <p:nvPicPr>
          <p:cNvPr id="7" name="Picture 6" descr="A picture containing drawing&#10;&#10;Description automatically generated">
            <a:extLst>
              <a:ext uri="{FF2B5EF4-FFF2-40B4-BE49-F238E27FC236}">
                <a16:creationId xmlns:a16="http://schemas.microsoft.com/office/drawing/2014/main" id="{92BC4AA1-A00E-4C7B-8277-E552F8B7F3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2910" t="30515" r="21982" b="23596"/>
          <a:stretch/>
        </p:blipFill>
        <p:spPr>
          <a:xfrm>
            <a:off x="247651" y="0"/>
            <a:ext cx="1628774" cy="901316"/>
          </a:xfrm>
          <a:prstGeom prst="rect">
            <a:avLst/>
          </a:prstGeom>
        </p:spPr>
      </p:pic>
      <p:sp>
        <p:nvSpPr>
          <p:cNvPr id="6" name="TextBox 5">
            <a:extLst>
              <a:ext uri="{FF2B5EF4-FFF2-40B4-BE49-F238E27FC236}">
                <a16:creationId xmlns:a16="http://schemas.microsoft.com/office/drawing/2014/main" id="{96B04297-D12A-4E87-8F44-95493E689696}"/>
              </a:ext>
            </a:extLst>
          </p:cNvPr>
          <p:cNvSpPr txBox="1"/>
          <p:nvPr userDrawn="1"/>
        </p:nvSpPr>
        <p:spPr>
          <a:xfrm>
            <a:off x="9505950" y="312158"/>
            <a:ext cx="2181225" cy="276999"/>
          </a:xfrm>
          <a:prstGeom prst="rect">
            <a:avLst/>
          </a:prstGeom>
          <a:noFill/>
        </p:spPr>
        <p:txBody>
          <a:bodyPr wrap="square" rtlCol="0">
            <a:spAutoFit/>
          </a:bodyPr>
          <a:lstStyle/>
          <a:p>
            <a:r>
              <a:rPr lang="en-ZA" sz="1200" b="1">
                <a:solidFill>
                  <a:srgbClr val="004C9A"/>
                </a:solidFill>
                <a:latin typeface="Arial" panose="020B0604020202020204" pitchFamily="34" charset="0"/>
                <a:cs typeface="Arial" panose="020B0604020202020204" pitchFamily="34" charset="0"/>
              </a:rPr>
              <a:t>Growing Gauteng Together</a:t>
            </a:r>
          </a:p>
        </p:txBody>
      </p:sp>
      <p:sp>
        <p:nvSpPr>
          <p:cNvPr id="4" name="Rectangle 3">
            <a:extLst>
              <a:ext uri="{FF2B5EF4-FFF2-40B4-BE49-F238E27FC236}">
                <a16:creationId xmlns:a16="http://schemas.microsoft.com/office/drawing/2014/main" id="{56AE2789-A17D-4BEB-85A2-BF3241B27F6C}"/>
              </a:ext>
            </a:extLst>
          </p:cNvPr>
          <p:cNvSpPr/>
          <p:nvPr userDrawn="1"/>
        </p:nvSpPr>
        <p:spPr>
          <a:xfrm>
            <a:off x="0" y="0"/>
            <a:ext cx="12192000" cy="5922334"/>
          </a:xfrm>
          <a:prstGeom prst="rect">
            <a:avLst/>
          </a:prstGeom>
          <a:solidFill>
            <a:srgbClr val="004C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Text Placeholder 11">
            <a:extLst>
              <a:ext uri="{FF2B5EF4-FFF2-40B4-BE49-F238E27FC236}">
                <a16:creationId xmlns:a16="http://schemas.microsoft.com/office/drawing/2014/main" id="{6EB4413D-2C7D-476A-B3CB-A64A600897D5}"/>
              </a:ext>
            </a:extLst>
          </p:cNvPr>
          <p:cNvSpPr>
            <a:spLocks noGrp="1"/>
          </p:cNvSpPr>
          <p:nvPr>
            <p:ph type="body" sz="quarter" idx="13" hasCustomPrompt="1"/>
          </p:nvPr>
        </p:nvSpPr>
        <p:spPr>
          <a:xfrm>
            <a:off x="797294" y="2828372"/>
            <a:ext cx="10749664" cy="914400"/>
          </a:xfrm>
        </p:spPr>
        <p:txBody>
          <a:bodyPr>
            <a:noAutofit/>
          </a:bodyPr>
          <a:lstStyle>
            <a:lvl1pPr marL="0" indent="0">
              <a:buNone/>
              <a:defRPr sz="3600" b="1">
                <a:solidFill>
                  <a:schemeClr val="bg1"/>
                </a:solidFill>
              </a:defRPr>
            </a:lvl1pPr>
          </a:lstStyle>
          <a:p>
            <a:pPr lvl="0"/>
            <a:r>
              <a:rPr lang="en-US"/>
              <a:t>Presentation Title</a:t>
            </a:r>
            <a:endParaRPr lang="en-ZA"/>
          </a:p>
        </p:txBody>
      </p:sp>
      <p:sp>
        <p:nvSpPr>
          <p:cNvPr id="13" name="Text Placeholder 11">
            <a:extLst>
              <a:ext uri="{FF2B5EF4-FFF2-40B4-BE49-F238E27FC236}">
                <a16:creationId xmlns:a16="http://schemas.microsoft.com/office/drawing/2014/main" id="{8B24D9C9-C10A-4D23-870B-E8FCC2EFDB22}"/>
              </a:ext>
            </a:extLst>
          </p:cNvPr>
          <p:cNvSpPr>
            <a:spLocks noGrp="1"/>
          </p:cNvSpPr>
          <p:nvPr>
            <p:ph type="body" sz="quarter" idx="14" hasCustomPrompt="1"/>
          </p:nvPr>
        </p:nvSpPr>
        <p:spPr>
          <a:xfrm>
            <a:off x="797294" y="3896833"/>
            <a:ext cx="10749664" cy="914400"/>
          </a:xfrm>
        </p:spPr>
        <p:txBody>
          <a:bodyPr>
            <a:noAutofit/>
          </a:bodyPr>
          <a:lstStyle>
            <a:lvl1pPr marL="0" indent="0">
              <a:buNone/>
              <a:defRPr sz="3200">
                <a:solidFill>
                  <a:schemeClr val="bg1"/>
                </a:solidFill>
              </a:defRPr>
            </a:lvl1pPr>
          </a:lstStyle>
          <a:p>
            <a:pPr lvl="0"/>
            <a:r>
              <a:rPr lang="en-US"/>
              <a:t>Divider Sub -Title</a:t>
            </a:r>
            <a:endParaRPr lang="en-ZA"/>
          </a:p>
        </p:txBody>
      </p:sp>
      <p:sp>
        <p:nvSpPr>
          <p:cNvPr id="8" name="Text Placeholder 11">
            <a:extLst>
              <a:ext uri="{FF2B5EF4-FFF2-40B4-BE49-F238E27FC236}">
                <a16:creationId xmlns:a16="http://schemas.microsoft.com/office/drawing/2014/main" id="{CF051655-AA91-4B2B-B8C3-3A94D3F8331D}"/>
              </a:ext>
            </a:extLst>
          </p:cNvPr>
          <p:cNvSpPr>
            <a:spLocks noGrp="1"/>
          </p:cNvSpPr>
          <p:nvPr>
            <p:ph type="body" sz="quarter" idx="15" hasCustomPrompt="1"/>
          </p:nvPr>
        </p:nvSpPr>
        <p:spPr>
          <a:xfrm>
            <a:off x="9229060" y="4920216"/>
            <a:ext cx="2317898" cy="629979"/>
          </a:xfrm>
        </p:spPr>
        <p:txBody>
          <a:bodyPr>
            <a:noAutofit/>
          </a:bodyPr>
          <a:lstStyle>
            <a:lvl1pPr marL="0" indent="0" algn="r">
              <a:buNone/>
              <a:defRPr sz="2000">
                <a:solidFill>
                  <a:schemeClr val="bg1"/>
                </a:solidFill>
              </a:defRPr>
            </a:lvl1pPr>
          </a:lstStyle>
          <a:p>
            <a:pPr lvl="0"/>
            <a:r>
              <a:rPr lang="en-US"/>
              <a:t>Insert Date</a:t>
            </a:r>
            <a:endParaRPr lang="en-ZA"/>
          </a:p>
        </p:txBody>
      </p:sp>
      <p:pic>
        <p:nvPicPr>
          <p:cNvPr id="11" name="Picture 10" descr="A picture containing drawing&#10;&#10;Description automatically generated">
            <a:extLst>
              <a:ext uri="{FF2B5EF4-FFF2-40B4-BE49-F238E27FC236}">
                <a16:creationId xmlns:a16="http://schemas.microsoft.com/office/drawing/2014/main" id="{E41860F3-9DB1-4ACB-8C8E-67D52BA6C81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2910" t="30515" r="21982" b="23596"/>
          <a:stretch/>
        </p:blipFill>
        <p:spPr>
          <a:xfrm>
            <a:off x="392182" y="5956684"/>
            <a:ext cx="1628774" cy="901316"/>
          </a:xfrm>
          <a:prstGeom prst="rect">
            <a:avLst/>
          </a:prstGeom>
        </p:spPr>
      </p:pic>
      <p:sp>
        <p:nvSpPr>
          <p:cNvPr id="14" name="TextBox 13">
            <a:extLst>
              <a:ext uri="{FF2B5EF4-FFF2-40B4-BE49-F238E27FC236}">
                <a16:creationId xmlns:a16="http://schemas.microsoft.com/office/drawing/2014/main" id="{5585CEBD-0556-46BA-8762-D4CAAA580C69}"/>
              </a:ext>
            </a:extLst>
          </p:cNvPr>
          <p:cNvSpPr txBox="1"/>
          <p:nvPr userDrawn="1"/>
        </p:nvSpPr>
        <p:spPr>
          <a:xfrm>
            <a:off x="9618593" y="6224825"/>
            <a:ext cx="2181225" cy="276999"/>
          </a:xfrm>
          <a:prstGeom prst="rect">
            <a:avLst/>
          </a:prstGeom>
          <a:noFill/>
        </p:spPr>
        <p:txBody>
          <a:bodyPr wrap="square" rtlCol="0">
            <a:spAutoFit/>
          </a:bodyPr>
          <a:lstStyle/>
          <a:p>
            <a:r>
              <a:rPr lang="en-ZA" sz="1200" b="1">
                <a:solidFill>
                  <a:srgbClr val="004C9A"/>
                </a:solidFill>
                <a:latin typeface="Arial" panose="020B0604020202020204" pitchFamily="34" charset="0"/>
                <a:cs typeface="Arial" panose="020B0604020202020204" pitchFamily="34" charset="0"/>
              </a:rPr>
              <a:t>Growing Gauteng Together</a:t>
            </a:r>
          </a:p>
        </p:txBody>
      </p:sp>
    </p:spTree>
    <p:extLst>
      <p:ext uri="{BB962C8B-B14F-4D97-AF65-F5344CB8AC3E}">
        <p14:creationId xmlns:p14="http://schemas.microsoft.com/office/powerpoint/2010/main" val="3866222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4ECBF89-003F-4D75-9F35-738E7E718B75}"/>
              </a:ext>
            </a:extLst>
          </p:cNvPr>
          <p:cNvSpPr>
            <a:spLocks noGrp="1"/>
          </p:cNvSpPr>
          <p:nvPr>
            <p:ph type="sldNum" sz="quarter" idx="10"/>
          </p:nvPr>
        </p:nvSpPr>
        <p:spPr>
          <a:xfrm>
            <a:off x="11344275" y="6403975"/>
            <a:ext cx="685800" cy="387350"/>
          </a:xfrm>
          <a:prstGeom prst="rect">
            <a:avLst/>
          </a:prstGeom>
        </p:spPr>
        <p:txBody>
          <a:bodyPr/>
          <a:lstStyle/>
          <a:p>
            <a:fld id="{D5FD3FD8-A957-424A-B695-14C87995D709}" type="slidenum">
              <a:rPr lang="en-ZA" smtClean="0"/>
              <a:pPr/>
              <a:t>‹#›</a:t>
            </a:fld>
            <a:endParaRPr lang="en-ZA"/>
          </a:p>
        </p:txBody>
      </p:sp>
      <p:sp>
        <p:nvSpPr>
          <p:cNvPr id="4" name="Rectangle 3">
            <a:extLst>
              <a:ext uri="{FF2B5EF4-FFF2-40B4-BE49-F238E27FC236}">
                <a16:creationId xmlns:a16="http://schemas.microsoft.com/office/drawing/2014/main" id="{56AE2789-A17D-4BEB-85A2-BF3241B27F6C}"/>
              </a:ext>
            </a:extLst>
          </p:cNvPr>
          <p:cNvSpPr/>
          <p:nvPr userDrawn="1"/>
        </p:nvSpPr>
        <p:spPr>
          <a:xfrm>
            <a:off x="0" y="935666"/>
            <a:ext cx="12192000" cy="5922334"/>
          </a:xfrm>
          <a:prstGeom prst="rect">
            <a:avLst/>
          </a:prstGeom>
          <a:solidFill>
            <a:srgbClr val="004C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7" name="Picture 6" descr="A picture containing drawing&#10;&#10;Description automatically generated">
            <a:extLst>
              <a:ext uri="{FF2B5EF4-FFF2-40B4-BE49-F238E27FC236}">
                <a16:creationId xmlns:a16="http://schemas.microsoft.com/office/drawing/2014/main" id="{92BC4AA1-A00E-4C7B-8277-E552F8B7F3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2910" t="30515" r="21982" b="23596"/>
          <a:stretch/>
        </p:blipFill>
        <p:spPr>
          <a:xfrm>
            <a:off x="247651" y="0"/>
            <a:ext cx="1628774" cy="901316"/>
          </a:xfrm>
          <a:prstGeom prst="rect">
            <a:avLst/>
          </a:prstGeom>
        </p:spPr>
      </p:pic>
      <p:sp>
        <p:nvSpPr>
          <p:cNvPr id="12" name="Text Placeholder 11">
            <a:extLst>
              <a:ext uri="{FF2B5EF4-FFF2-40B4-BE49-F238E27FC236}">
                <a16:creationId xmlns:a16="http://schemas.microsoft.com/office/drawing/2014/main" id="{6EB4413D-2C7D-476A-B3CB-A64A600897D5}"/>
              </a:ext>
            </a:extLst>
          </p:cNvPr>
          <p:cNvSpPr>
            <a:spLocks noGrp="1"/>
          </p:cNvSpPr>
          <p:nvPr>
            <p:ph type="body" sz="quarter" idx="13" hasCustomPrompt="1"/>
          </p:nvPr>
        </p:nvSpPr>
        <p:spPr>
          <a:xfrm>
            <a:off x="797294" y="2828372"/>
            <a:ext cx="10749664" cy="914400"/>
          </a:xfrm>
        </p:spPr>
        <p:txBody>
          <a:bodyPr>
            <a:noAutofit/>
          </a:bodyPr>
          <a:lstStyle>
            <a:lvl1pPr marL="0" indent="0">
              <a:buNone/>
              <a:defRPr sz="3600">
                <a:solidFill>
                  <a:schemeClr val="bg1"/>
                </a:solidFill>
              </a:defRPr>
            </a:lvl1pPr>
          </a:lstStyle>
          <a:p>
            <a:pPr lvl="0"/>
            <a:r>
              <a:rPr lang="en-US"/>
              <a:t>Divider Title</a:t>
            </a:r>
            <a:endParaRPr lang="en-ZA"/>
          </a:p>
        </p:txBody>
      </p:sp>
      <p:sp>
        <p:nvSpPr>
          <p:cNvPr id="13" name="Text Placeholder 11">
            <a:extLst>
              <a:ext uri="{FF2B5EF4-FFF2-40B4-BE49-F238E27FC236}">
                <a16:creationId xmlns:a16="http://schemas.microsoft.com/office/drawing/2014/main" id="{8B24D9C9-C10A-4D23-870B-E8FCC2EFDB22}"/>
              </a:ext>
            </a:extLst>
          </p:cNvPr>
          <p:cNvSpPr>
            <a:spLocks noGrp="1"/>
          </p:cNvSpPr>
          <p:nvPr>
            <p:ph type="body" sz="quarter" idx="14" hasCustomPrompt="1"/>
          </p:nvPr>
        </p:nvSpPr>
        <p:spPr>
          <a:xfrm>
            <a:off x="797294" y="3896833"/>
            <a:ext cx="10749664" cy="914400"/>
          </a:xfrm>
        </p:spPr>
        <p:txBody>
          <a:bodyPr>
            <a:noAutofit/>
          </a:bodyPr>
          <a:lstStyle>
            <a:lvl1pPr marL="0" indent="0">
              <a:buNone/>
              <a:defRPr sz="2800" i="1">
                <a:solidFill>
                  <a:schemeClr val="bg1"/>
                </a:solidFill>
              </a:defRPr>
            </a:lvl1pPr>
          </a:lstStyle>
          <a:p>
            <a:pPr lvl="0"/>
            <a:r>
              <a:rPr lang="en-US"/>
              <a:t>Divider Sub -Title</a:t>
            </a:r>
            <a:endParaRPr lang="en-ZA"/>
          </a:p>
        </p:txBody>
      </p:sp>
      <p:sp>
        <p:nvSpPr>
          <p:cNvPr id="8" name="TextBox 7">
            <a:extLst>
              <a:ext uri="{FF2B5EF4-FFF2-40B4-BE49-F238E27FC236}">
                <a16:creationId xmlns:a16="http://schemas.microsoft.com/office/drawing/2014/main" id="{E0F8A184-6914-4180-9560-F676212EFC53}"/>
              </a:ext>
            </a:extLst>
          </p:cNvPr>
          <p:cNvSpPr txBox="1"/>
          <p:nvPr userDrawn="1"/>
        </p:nvSpPr>
        <p:spPr>
          <a:xfrm>
            <a:off x="9505950" y="312158"/>
            <a:ext cx="2181225" cy="276999"/>
          </a:xfrm>
          <a:prstGeom prst="rect">
            <a:avLst/>
          </a:prstGeom>
          <a:noFill/>
        </p:spPr>
        <p:txBody>
          <a:bodyPr wrap="square" rtlCol="0">
            <a:spAutoFit/>
          </a:bodyPr>
          <a:lstStyle/>
          <a:p>
            <a:r>
              <a:rPr lang="en-ZA" sz="1200" b="1">
                <a:solidFill>
                  <a:srgbClr val="004C9A"/>
                </a:solidFill>
                <a:latin typeface="Arial" panose="020B0604020202020204" pitchFamily="34" charset="0"/>
                <a:cs typeface="Arial" panose="020B0604020202020204" pitchFamily="34" charset="0"/>
              </a:rPr>
              <a:t>Growing Gauteng Together</a:t>
            </a:r>
          </a:p>
        </p:txBody>
      </p:sp>
      <p:sp>
        <p:nvSpPr>
          <p:cNvPr id="10" name="Rectangle 9">
            <a:extLst>
              <a:ext uri="{FF2B5EF4-FFF2-40B4-BE49-F238E27FC236}">
                <a16:creationId xmlns:a16="http://schemas.microsoft.com/office/drawing/2014/main" id="{8205FCAC-C9DD-4012-9760-6C1B5867A715}"/>
              </a:ext>
            </a:extLst>
          </p:cNvPr>
          <p:cNvSpPr/>
          <p:nvPr userDrawn="1"/>
        </p:nvSpPr>
        <p:spPr>
          <a:xfrm>
            <a:off x="7161557" y="156079"/>
            <a:ext cx="2181225" cy="589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00" b="1" i="1">
                <a:solidFill>
                  <a:schemeClr val="tx1"/>
                </a:solidFill>
              </a:rPr>
              <a:t>Confidential not for Distribution</a:t>
            </a:r>
          </a:p>
        </p:txBody>
      </p:sp>
    </p:spTree>
    <p:extLst>
      <p:ext uri="{BB962C8B-B14F-4D97-AF65-F5344CB8AC3E}">
        <p14:creationId xmlns:p14="http://schemas.microsoft.com/office/powerpoint/2010/main" val="26439103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ory Line Content">
    <p:spTree>
      <p:nvGrpSpPr>
        <p:cNvPr id="1" name=""/>
        <p:cNvGrpSpPr/>
        <p:nvPr/>
      </p:nvGrpSpPr>
      <p:grpSpPr>
        <a:xfrm>
          <a:off x="0" y="0"/>
          <a:ext cx="0" cy="0"/>
          <a:chOff x="0" y="0"/>
          <a:chExt cx="0" cy="0"/>
        </a:xfrm>
      </p:grpSpPr>
      <p:pic>
        <p:nvPicPr>
          <p:cNvPr id="6" name="Picture 5" descr="A picture containing drawing&#10;&#10;Description automatically generated">
            <a:extLst>
              <a:ext uri="{FF2B5EF4-FFF2-40B4-BE49-F238E27FC236}">
                <a16:creationId xmlns:a16="http://schemas.microsoft.com/office/drawing/2014/main" id="{477D43F0-15F4-4E02-A5DA-C65D5B075F6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2910" t="30515" r="21982" b="23596"/>
          <a:stretch/>
        </p:blipFill>
        <p:spPr>
          <a:xfrm>
            <a:off x="247651" y="0"/>
            <a:ext cx="1628774" cy="901316"/>
          </a:xfrm>
          <a:prstGeom prst="rect">
            <a:avLst/>
          </a:prstGeom>
        </p:spPr>
      </p:pic>
      <p:sp>
        <p:nvSpPr>
          <p:cNvPr id="5" name="Text Placeholder 2">
            <a:extLst>
              <a:ext uri="{FF2B5EF4-FFF2-40B4-BE49-F238E27FC236}">
                <a16:creationId xmlns:a16="http://schemas.microsoft.com/office/drawing/2014/main" id="{53E4B7A8-BAE1-4632-82DD-35906A7EF72A}"/>
              </a:ext>
            </a:extLst>
          </p:cNvPr>
          <p:cNvSpPr>
            <a:spLocks noGrp="1"/>
          </p:cNvSpPr>
          <p:nvPr>
            <p:ph idx="1"/>
          </p:nvPr>
        </p:nvSpPr>
        <p:spPr>
          <a:xfrm>
            <a:off x="1340622" y="2156212"/>
            <a:ext cx="10384653" cy="4138261"/>
          </a:xfrm>
          <a:prstGeom prst="rect">
            <a:avLst/>
          </a:prstGeom>
        </p:spPr>
        <p:txBody>
          <a:bodyPr vert="horz" lIns="91440" tIns="45720" rIns="91440" bIns="45720" rtlCol="0">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Placeholder 1">
            <a:extLst>
              <a:ext uri="{FF2B5EF4-FFF2-40B4-BE49-F238E27FC236}">
                <a16:creationId xmlns:a16="http://schemas.microsoft.com/office/drawing/2014/main" id="{367A1E78-05A3-41AB-82EB-1C94ACAEE681}"/>
              </a:ext>
            </a:extLst>
          </p:cNvPr>
          <p:cNvSpPr>
            <a:spLocks noGrp="1"/>
          </p:cNvSpPr>
          <p:nvPr>
            <p:ph type="title"/>
          </p:nvPr>
        </p:nvSpPr>
        <p:spPr>
          <a:xfrm>
            <a:off x="1340623" y="901288"/>
            <a:ext cx="10384652" cy="432000"/>
          </a:xfrm>
          <a:prstGeom prst="rect">
            <a:avLst/>
          </a:prstGeom>
          <a:ln>
            <a:noFill/>
          </a:ln>
        </p:spPr>
        <p:txBody>
          <a:bodyPr vert="horz" lIns="91440" tIns="45720" rIns="91440" bIns="45720" rtlCol="0" anchor="ctr">
            <a:noAutofit/>
          </a:bodyPr>
          <a:lstStyle/>
          <a:p>
            <a:endParaRPr lang="en-US"/>
          </a:p>
        </p:txBody>
      </p:sp>
      <p:sp>
        <p:nvSpPr>
          <p:cNvPr id="3" name="Text Placeholder 2">
            <a:extLst>
              <a:ext uri="{FF2B5EF4-FFF2-40B4-BE49-F238E27FC236}">
                <a16:creationId xmlns:a16="http://schemas.microsoft.com/office/drawing/2014/main" id="{022B202C-4D07-4386-879B-33B7FD06AE34}"/>
              </a:ext>
            </a:extLst>
          </p:cNvPr>
          <p:cNvSpPr>
            <a:spLocks noGrp="1"/>
          </p:cNvSpPr>
          <p:nvPr>
            <p:ph type="body" sz="quarter" idx="13" hasCustomPrompt="1"/>
          </p:nvPr>
        </p:nvSpPr>
        <p:spPr>
          <a:xfrm>
            <a:off x="1340622" y="1389050"/>
            <a:ext cx="10384653" cy="567341"/>
          </a:xfrm>
        </p:spPr>
        <p:txBody>
          <a:bodyPr>
            <a:normAutofit/>
          </a:bodyPr>
          <a:lstStyle>
            <a:lvl1pPr marL="0" indent="0">
              <a:buNone/>
              <a:defRPr sz="1400" i="1"/>
            </a:lvl1pPr>
          </a:lstStyle>
          <a:p>
            <a:pPr lvl="0"/>
            <a:r>
              <a:rPr lang="en-US"/>
              <a:t>Click to edit Story line</a:t>
            </a:r>
            <a:endParaRPr lang="en-ZA"/>
          </a:p>
        </p:txBody>
      </p:sp>
      <p:sp>
        <p:nvSpPr>
          <p:cNvPr id="10" name="Rectangle 9">
            <a:extLst>
              <a:ext uri="{FF2B5EF4-FFF2-40B4-BE49-F238E27FC236}">
                <a16:creationId xmlns:a16="http://schemas.microsoft.com/office/drawing/2014/main" id="{BF01B00E-FD88-4279-8313-934E7AFB9CB8}"/>
              </a:ext>
            </a:extLst>
          </p:cNvPr>
          <p:cNvSpPr/>
          <p:nvPr userDrawn="1"/>
        </p:nvSpPr>
        <p:spPr>
          <a:xfrm>
            <a:off x="1340622" y="951055"/>
            <a:ext cx="10384653" cy="303137"/>
          </a:xfrm>
          <a:prstGeom prst="rect">
            <a:avLst/>
          </a:prstGeom>
          <a:solidFill>
            <a:srgbClr val="004C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rgbClr val="004C9A"/>
              </a:solidFill>
            </a:endParaRPr>
          </a:p>
        </p:txBody>
      </p:sp>
      <p:sp>
        <p:nvSpPr>
          <p:cNvPr id="11" name="TextBox 10">
            <a:extLst>
              <a:ext uri="{FF2B5EF4-FFF2-40B4-BE49-F238E27FC236}">
                <a16:creationId xmlns:a16="http://schemas.microsoft.com/office/drawing/2014/main" id="{58D57F76-DF25-4B8D-B0FA-0525A04D561E}"/>
              </a:ext>
            </a:extLst>
          </p:cNvPr>
          <p:cNvSpPr txBox="1"/>
          <p:nvPr userDrawn="1"/>
        </p:nvSpPr>
        <p:spPr>
          <a:xfrm>
            <a:off x="9505950" y="312158"/>
            <a:ext cx="2181225" cy="276999"/>
          </a:xfrm>
          <a:prstGeom prst="rect">
            <a:avLst/>
          </a:prstGeom>
          <a:noFill/>
        </p:spPr>
        <p:txBody>
          <a:bodyPr wrap="square" rtlCol="0">
            <a:spAutoFit/>
          </a:bodyPr>
          <a:lstStyle/>
          <a:p>
            <a:r>
              <a:rPr lang="en-ZA" sz="1200" b="1">
                <a:solidFill>
                  <a:srgbClr val="004C9A"/>
                </a:solidFill>
                <a:latin typeface="Arial" panose="020B0604020202020204" pitchFamily="34" charset="0"/>
                <a:cs typeface="Arial" panose="020B0604020202020204" pitchFamily="34" charset="0"/>
              </a:rPr>
              <a:t>Growing Gauteng Together</a:t>
            </a:r>
          </a:p>
        </p:txBody>
      </p:sp>
      <p:sp>
        <p:nvSpPr>
          <p:cNvPr id="13" name="Rectangle 12">
            <a:extLst>
              <a:ext uri="{FF2B5EF4-FFF2-40B4-BE49-F238E27FC236}">
                <a16:creationId xmlns:a16="http://schemas.microsoft.com/office/drawing/2014/main" id="{3462E058-A2C6-451C-8388-27CC4DC90BC2}"/>
              </a:ext>
            </a:extLst>
          </p:cNvPr>
          <p:cNvSpPr/>
          <p:nvPr userDrawn="1"/>
        </p:nvSpPr>
        <p:spPr>
          <a:xfrm>
            <a:off x="7161557" y="156079"/>
            <a:ext cx="2181225" cy="589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00" b="1" i="1">
                <a:solidFill>
                  <a:schemeClr val="tx1"/>
                </a:solidFill>
              </a:rPr>
              <a:t>Confidential not for Distribution</a:t>
            </a:r>
          </a:p>
        </p:txBody>
      </p:sp>
    </p:spTree>
    <p:extLst>
      <p:ext uri="{BB962C8B-B14F-4D97-AF65-F5344CB8AC3E}">
        <p14:creationId xmlns:p14="http://schemas.microsoft.com/office/powerpoint/2010/main" val="3307274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D8D8-FF6B-484D-8EF9-DF34D4B6839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2DA4212E-219A-4593-9058-3353BD2789CF}"/>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9" name="Rectangle 8">
            <a:extLst>
              <a:ext uri="{FF2B5EF4-FFF2-40B4-BE49-F238E27FC236}">
                <a16:creationId xmlns:a16="http://schemas.microsoft.com/office/drawing/2014/main" id="{D7228122-76E1-463C-975C-50AEAA25C79D}"/>
              </a:ext>
            </a:extLst>
          </p:cNvPr>
          <p:cNvSpPr/>
          <p:nvPr userDrawn="1"/>
        </p:nvSpPr>
        <p:spPr>
          <a:xfrm>
            <a:off x="7161557" y="156079"/>
            <a:ext cx="2181225" cy="589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00" b="1" i="1">
                <a:solidFill>
                  <a:schemeClr val="tx1"/>
                </a:solidFill>
              </a:rPr>
              <a:t>Confidential not for Distribution</a:t>
            </a:r>
          </a:p>
        </p:txBody>
      </p:sp>
    </p:spTree>
    <p:extLst>
      <p:ext uri="{BB962C8B-B14F-4D97-AF65-F5344CB8AC3E}">
        <p14:creationId xmlns:p14="http://schemas.microsoft.com/office/powerpoint/2010/main" val="34144822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bg>
      <p:bgPr>
        <a:blipFill dpi="0" rotWithShape="1">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2907" y="1412384"/>
            <a:ext cx="10684879" cy="51208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56639" y="823105"/>
            <a:ext cx="12192000" cy="423644"/>
          </a:xfrm>
        </p:spPr>
        <p:txBody>
          <a:bodyPr/>
          <a:lstStyle>
            <a:lvl1pPr algn="ctr">
              <a:defRPr sz="1800" b="0" i="0">
                <a:latin typeface="Calibri" panose="020F0502020204030204" pitchFamily="34" charset="0"/>
                <a:cs typeface="Calibri" panose="020F0502020204030204" pitchFamily="34" charset="0"/>
              </a:defRPr>
            </a:lvl1pPr>
          </a:lstStyle>
          <a:p>
            <a:r>
              <a:rPr lang="en-US" dirty="0"/>
              <a:t>CLICK TO EDIT MASTER TITLE STYLE</a:t>
            </a:r>
          </a:p>
        </p:txBody>
      </p:sp>
      <p:sp>
        <p:nvSpPr>
          <p:cNvPr id="8" name="Slide Number Placeholder 5">
            <a:extLst>
              <a:ext uri="{FF2B5EF4-FFF2-40B4-BE49-F238E27FC236}">
                <a16:creationId xmlns:a16="http://schemas.microsoft.com/office/drawing/2014/main" id="{F243C567-B1DB-4F4C-8A16-8F8DF5E66D80}"/>
              </a:ext>
            </a:extLst>
          </p:cNvPr>
          <p:cNvSpPr txBox="1">
            <a:spLocks/>
          </p:cNvSpPr>
          <p:nvPr userDrawn="1"/>
        </p:nvSpPr>
        <p:spPr>
          <a:xfrm>
            <a:off x="5792625" y="288865"/>
            <a:ext cx="606749" cy="365125"/>
          </a:xfrm>
          <a:prstGeom prst="rect">
            <a:avLst/>
          </a:prstGeom>
        </p:spPr>
        <p:txBody>
          <a:bodyPr/>
          <a:lstStyle>
            <a:defPPr>
              <a:defRPr lang="en-US"/>
            </a:defPPr>
            <a:lvl1pPr marL="0" algn="l" defTabSz="457200" rtl="0" eaLnBrk="1" latinLnBrk="0" hangingPunct="1">
              <a:defRPr sz="1400" b="0" i="0" kern="1200">
                <a:solidFill>
                  <a:schemeClr val="tx1"/>
                </a:solidFill>
                <a:latin typeface="Calibri" panose="020F050202020403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93862CD-2CE4-D846-9F15-15300DCE1BBC}" type="slidenum">
              <a:rPr lang="en-US" smtClean="0"/>
              <a:pPr/>
              <a:t>‹#›</a:t>
            </a:fld>
            <a:endParaRPr lang="en-US" dirty="0"/>
          </a:p>
        </p:txBody>
      </p:sp>
    </p:spTree>
    <p:extLst>
      <p:ext uri="{BB962C8B-B14F-4D97-AF65-F5344CB8AC3E}">
        <p14:creationId xmlns:p14="http://schemas.microsoft.com/office/powerpoint/2010/main" val="38639302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39329433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3"/>
            <a:ext cx="2844800" cy="365125"/>
          </a:xfrm>
          <a:prstGeom prst="rect">
            <a:avLst/>
          </a:prstGeom>
        </p:spPr>
        <p:txBody>
          <a:bodyPr/>
          <a:lstStyle/>
          <a:p>
            <a:fld id="{142DDD60-3A3C-47BB-9E48-51D401FF2046}" type="datetime1">
              <a:rPr lang="en-US" smtClean="0">
                <a:solidFill>
                  <a:prstClr val="black"/>
                </a:solidFill>
              </a:rPr>
              <a:t>11/11/2020</a:t>
            </a:fld>
            <a:endParaRPr lang="en-US" dirty="0">
              <a:solidFill>
                <a:prstClr val="black"/>
              </a:solidFill>
            </a:endParaRPr>
          </a:p>
        </p:txBody>
      </p:sp>
      <p:sp>
        <p:nvSpPr>
          <p:cNvPr id="3" name="Footer Placeholder 2"/>
          <p:cNvSpPr>
            <a:spLocks noGrp="1"/>
          </p:cNvSpPr>
          <p:nvPr>
            <p:ph type="ftr" sz="quarter" idx="11"/>
          </p:nvPr>
        </p:nvSpPr>
        <p:spPr>
          <a:xfrm>
            <a:off x="4165600" y="6356353"/>
            <a:ext cx="3860800" cy="365125"/>
          </a:xfrm>
          <a:prstGeom prst="rect">
            <a:avLst/>
          </a:prstGeom>
        </p:spPr>
        <p:txBody>
          <a:bodyPr/>
          <a:lstStyle/>
          <a:p>
            <a:endParaRPr lang="en-US" dirty="0">
              <a:solidFill>
                <a:prstClr val="black"/>
              </a:solidFill>
            </a:endParaRPr>
          </a:p>
        </p:txBody>
      </p:sp>
      <p:sp>
        <p:nvSpPr>
          <p:cNvPr id="4" name="Slide Number Placeholder 3"/>
          <p:cNvSpPr>
            <a:spLocks noGrp="1"/>
          </p:cNvSpPr>
          <p:nvPr>
            <p:ph type="sldNum" sz="quarter" idx="12"/>
          </p:nvPr>
        </p:nvSpPr>
        <p:spPr>
          <a:xfrm>
            <a:off x="8737600" y="6356353"/>
            <a:ext cx="2844800" cy="365125"/>
          </a:xfrm>
          <a:prstGeom prst="rect">
            <a:avLst/>
          </a:prstGeom>
        </p:spPr>
        <p:txBody>
          <a:bodyPr/>
          <a:lstStyle/>
          <a:p>
            <a:fld id="{093862CD-2CE4-D846-9F15-15300DCE1BBC}"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3174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334530" y="1649186"/>
            <a:ext cx="10585326" cy="4735285"/>
          </a:xfrm>
        </p:spPr>
        <p:txBody>
          <a:bodyPr anchor="ct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98376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42907" y="925150"/>
            <a:ext cx="10684879" cy="36512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E58C5821-2A51-A949-9B26-12D68F3C7E37}"/>
              </a:ext>
            </a:extLst>
          </p:cNvPr>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4" name="Footer Placeholder 3">
            <a:extLst>
              <a:ext uri="{FF2B5EF4-FFF2-40B4-BE49-F238E27FC236}">
                <a16:creationId xmlns:a16="http://schemas.microsoft.com/office/drawing/2014/main" id="{C4859B21-1154-AB4C-A3FA-336639B096CA}"/>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Tree>
    <p:extLst>
      <p:ext uri="{BB962C8B-B14F-4D97-AF65-F5344CB8AC3E}">
        <p14:creationId xmlns:p14="http://schemas.microsoft.com/office/powerpoint/2010/main" val="1122794095"/>
      </p:ext>
    </p:extLst>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1342907" y="914759"/>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1342906" y="1600200"/>
            <a:ext cx="5113313" cy="45259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6"/>
          <p:cNvSpPr txBox="1">
            <a:spLocks noGrp="1"/>
          </p:cNvSpPr>
          <p:nvPr>
            <p:ph type="body" idx="2"/>
          </p:nvPr>
        </p:nvSpPr>
        <p:spPr>
          <a:xfrm>
            <a:off x="6797425" y="1600200"/>
            <a:ext cx="5230360" cy="45259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8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43" name="Google Shape;43;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800" b="0" i="0" u="none" strike="noStrike" kern="0" cap="none" spc="0" normalizeH="0" baseline="0" noProof="0" dirty="0">
              <a:ln>
                <a:noFill/>
              </a:ln>
              <a:solidFill>
                <a:srgbClr val="000000"/>
              </a:solidFill>
              <a:effectLst/>
              <a:uLnTx/>
              <a:uFillTx/>
              <a:latin typeface="Calibri"/>
              <a:cs typeface="Calibri"/>
              <a:sym typeface="Calibri"/>
            </a:endParaRPr>
          </a:p>
        </p:txBody>
      </p:sp>
    </p:spTree>
    <p:extLst>
      <p:ext uri="{BB962C8B-B14F-4D97-AF65-F5344CB8AC3E}">
        <p14:creationId xmlns:p14="http://schemas.microsoft.com/office/powerpoint/2010/main" val="1166068463"/>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1342907" y="924791"/>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25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1342906" y="1724891"/>
            <a:ext cx="5154876" cy="449984"/>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1342906" y="2174875"/>
            <a:ext cx="5154876"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7"/>
          <p:cNvSpPr txBox="1">
            <a:spLocks noGrp="1"/>
          </p:cNvSpPr>
          <p:nvPr>
            <p:ph type="body" idx="3"/>
          </p:nvPr>
        </p:nvSpPr>
        <p:spPr>
          <a:xfrm>
            <a:off x="6705600" y="1724890"/>
            <a:ext cx="5310832" cy="44998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705600" y="2174875"/>
            <a:ext cx="5310832"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2" name="Google Shape;52;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2301760470"/>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hart without Text">
  <p:cSld name="Chart without Text">
    <p:spTree>
      <p:nvGrpSpPr>
        <p:cNvPr id="1" name="Shape 160"/>
        <p:cNvGrpSpPr/>
        <p:nvPr/>
      </p:nvGrpSpPr>
      <p:grpSpPr>
        <a:xfrm>
          <a:off x="0" y="0"/>
          <a:ext cx="0" cy="0"/>
          <a:chOff x="0" y="0"/>
          <a:chExt cx="0" cy="0"/>
        </a:xfrm>
      </p:grpSpPr>
      <p:sp>
        <p:nvSpPr>
          <p:cNvPr id="161" name="Google Shape;161;p23"/>
          <p:cNvSpPr>
            <a:spLocks noGrp="1"/>
          </p:cNvSpPr>
          <p:nvPr>
            <p:ph type="chart" idx="2"/>
          </p:nvPr>
        </p:nvSpPr>
        <p:spPr>
          <a:xfrm>
            <a:off x="457220" y="1727299"/>
            <a:ext cx="11328887" cy="4686569"/>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02873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1"/>
        <p:cNvGrpSpPr/>
        <p:nvPr/>
      </p:nvGrpSpPr>
      <p:grpSpPr>
        <a:xfrm>
          <a:off x="0" y="0"/>
          <a:ext cx="0" cy="0"/>
          <a:chOff x="0" y="0"/>
          <a:chExt cx="0" cy="0"/>
        </a:xfrm>
      </p:grpSpPr>
      <p:sp>
        <p:nvSpPr>
          <p:cNvPr id="12" name="Google Shape;12;p2"/>
          <p:cNvSpPr/>
          <p:nvPr/>
        </p:nvSpPr>
        <p:spPr>
          <a:xfrm>
            <a:off x="-304813" y="-101606"/>
            <a:ext cx="12497337" cy="6960088"/>
          </a:xfrm>
          <a:prstGeom prst="rect">
            <a:avLst/>
          </a:prstGeom>
          <a:solidFill>
            <a:schemeClr val="lt1"/>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a:solidFill>
                <a:schemeClr val="lt1"/>
              </a:solidFill>
              <a:latin typeface="Calibri"/>
              <a:ea typeface="Calibri"/>
              <a:cs typeface="Calibri"/>
              <a:sym typeface="Calibri"/>
            </a:endParaRPr>
          </a:p>
        </p:txBody>
      </p:sp>
      <p:sp>
        <p:nvSpPr>
          <p:cNvPr id="13" name="Google Shape;13;p2"/>
          <p:cNvSpPr txBox="1"/>
          <p:nvPr/>
        </p:nvSpPr>
        <p:spPr>
          <a:xfrm>
            <a:off x="5486636" y="0"/>
            <a:ext cx="6705888" cy="6858394"/>
          </a:xfrm>
          <a:prstGeom prst="rect">
            <a:avLst/>
          </a:prstGeom>
          <a:noFill/>
          <a:ln>
            <a:noFill/>
          </a:ln>
        </p:spPr>
        <p:txBody>
          <a:bodyPr spcFirstLastPara="1" wrap="square" lIns="80146" tIns="40057" rIns="80146" bIns="40057" anchor="t" anchorCtr="0">
            <a:noAutofit/>
          </a:bodyPr>
          <a:lstStyle/>
          <a:p>
            <a:pPr marL="0" marR="0" lvl="0" indent="0" algn="l" rtl="0">
              <a:spcBef>
                <a:spcPts val="0"/>
              </a:spcBef>
              <a:spcAft>
                <a:spcPts val="0"/>
              </a:spcAft>
              <a:buClr>
                <a:schemeClr val="dk1"/>
              </a:buClr>
              <a:buSzPts val="2500"/>
              <a:buFont typeface="Calibri"/>
              <a:buNone/>
            </a:pPr>
            <a:endParaRPr sz="1642" b="0" i="0" u="none" strike="noStrike" cap="none">
              <a:solidFill>
                <a:schemeClr val="dk1"/>
              </a:solidFill>
              <a:latin typeface="Calibri"/>
              <a:ea typeface="Calibri"/>
              <a:cs typeface="Calibri"/>
              <a:sym typeface="Calibri"/>
            </a:endParaRPr>
          </a:p>
        </p:txBody>
      </p:sp>
      <p:cxnSp>
        <p:nvCxnSpPr>
          <p:cNvPr id="14" name="Google Shape;14;p2"/>
          <p:cNvCxnSpPr/>
          <p:nvPr/>
        </p:nvCxnSpPr>
        <p:spPr>
          <a:xfrm>
            <a:off x="330214" y="3038650"/>
            <a:ext cx="704941" cy="0"/>
          </a:xfrm>
          <a:prstGeom prst="straightConnector1">
            <a:avLst/>
          </a:prstGeom>
          <a:noFill/>
          <a:ln w="38100" cap="flat" cmpd="sng">
            <a:solidFill>
              <a:srgbClr val="832A2A"/>
            </a:solidFill>
            <a:prstDash val="solid"/>
            <a:miter lim="800000"/>
            <a:headEnd type="none" w="sm" len="sm"/>
            <a:tailEnd type="none" w="sm" len="sm"/>
          </a:ln>
        </p:spPr>
      </p:cxnSp>
      <p:sp>
        <p:nvSpPr>
          <p:cNvPr id="15" name="Google Shape;15;p2"/>
          <p:cNvSpPr/>
          <p:nvPr/>
        </p:nvSpPr>
        <p:spPr>
          <a:xfrm>
            <a:off x="-304813" y="4484946"/>
            <a:ext cx="6089972" cy="2398861"/>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a:solidFill>
                <a:schemeClr val="lt1"/>
              </a:solidFill>
              <a:latin typeface="Calibri"/>
              <a:ea typeface="Calibri"/>
              <a:cs typeface="Calibri"/>
              <a:sym typeface="Calibri"/>
            </a:endParaRPr>
          </a:p>
        </p:txBody>
      </p:sp>
      <p:sp>
        <p:nvSpPr>
          <p:cNvPr id="16" name="Google Shape;16;p2"/>
          <p:cNvSpPr/>
          <p:nvPr/>
        </p:nvSpPr>
        <p:spPr>
          <a:xfrm>
            <a:off x="-304813" y="-88905"/>
            <a:ext cx="6089972" cy="266847"/>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a:solidFill>
                <a:schemeClr val="lt1"/>
              </a:solidFill>
              <a:latin typeface="Calibri"/>
              <a:ea typeface="Calibri"/>
              <a:cs typeface="Calibri"/>
              <a:sym typeface="Calibri"/>
            </a:endParaRPr>
          </a:p>
        </p:txBody>
      </p:sp>
      <p:pic>
        <p:nvPicPr>
          <p:cNvPr id="17" name="Google Shape;17;p2" descr="GCRO-logo_on-black.png"/>
          <p:cNvPicPr preferRelativeResize="0"/>
          <p:nvPr/>
        </p:nvPicPr>
        <p:blipFill rotWithShape="1">
          <a:blip r:embed="rId2">
            <a:alphaModFix/>
          </a:blip>
          <a:srcRect/>
          <a:stretch/>
        </p:blipFill>
        <p:spPr>
          <a:xfrm>
            <a:off x="60329" y="5947117"/>
            <a:ext cx="2624251" cy="655724"/>
          </a:xfrm>
          <a:prstGeom prst="rect">
            <a:avLst/>
          </a:prstGeom>
          <a:noFill/>
          <a:ln>
            <a:noFill/>
          </a:ln>
        </p:spPr>
      </p:pic>
      <p:sp>
        <p:nvSpPr>
          <p:cNvPr id="18" name="Google Shape;18;p2"/>
          <p:cNvSpPr txBox="1">
            <a:spLocks noGrp="1"/>
          </p:cNvSpPr>
          <p:nvPr>
            <p:ph type="title"/>
          </p:nvPr>
        </p:nvSpPr>
        <p:spPr>
          <a:xfrm>
            <a:off x="245769" y="647737"/>
            <a:ext cx="4654690" cy="1641679"/>
          </a:xfrm>
          <a:prstGeom prst="rect">
            <a:avLst/>
          </a:prstGeom>
          <a:noFill/>
          <a:ln>
            <a:noFill/>
          </a:ln>
        </p:spPr>
        <p:txBody>
          <a:bodyPr spcFirstLastPara="1" wrap="square" lIns="122000" tIns="60975" rIns="122000" bIns="60975" anchor="b" anchorCtr="0">
            <a:noAutofit/>
          </a:bodyPr>
          <a:lstStyle>
            <a:lvl1pPr lvl="0" algn="l" rtl="0">
              <a:lnSpc>
                <a:spcPct val="90000"/>
              </a:lnSpc>
              <a:spcBef>
                <a:spcPts val="0"/>
              </a:spcBef>
              <a:spcAft>
                <a:spcPts val="0"/>
              </a:spcAft>
              <a:buClr>
                <a:schemeClr val="dk1"/>
              </a:buClr>
              <a:buSzPts val="2000"/>
              <a:buFont typeface="Calibri"/>
              <a:buNone/>
              <a:defRPr sz="3153"/>
            </a:lvl1pPr>
            <a:lvl2pPr lvl="1" algn="l" rtl="0">
              <a:lnSpc>
                <a:spcPct val="90000"/>
              </a:lnSpc>
              <a:spcBef>
                <a:spcPts val="0"/>
              </a:spcBef>
              <a:spcAft>
                <a:spcPts val="0"/>
              </a:spcAft>
              <a:buSzPts val="2000"/>
              <a:buNone/>
              <a:defRPr/>
            </a:lvl2pPr>
            <a:lvl3pPr lvl="2" algn="l" rtl="0">
              <a:lnSpc>
                <a:spcPct val="90000"/>
              </a:lnSpc>
              <a:spcBef>
                <a:spcPts val="0"/>
              </a:spcBef>
              <a:spcAft>
                <a:spcPts val="0"/>
              </a:spcAft>
              <a:buSzPts val="2000"/>
              <a:buNone/>
              <a:defRPr/>
            </a:lvl3pPr>
            <a:lvl4pPr lvl="3" algn="l" rtl="0">
              <a:lnSpc>
                <a:spcPct val="90000"/>
              </a:lnSpc>
              <a:spcBef>
                <a:spcPts val="0"/>
              </a:spcBef>
              <a:spcAft>
                <a:spcPts val="0"/>
              </a:spcAft>
              <a:buSzPts val="2000"/>
              <a:buNone/>
              <a:defRPr/>
            </a:lvl4pPr>
            <a:lvl5pPr lvl="4" algn="l" rtl="0">
              <a:lnSpc>
                <a:spcPct val="90000"/>
              </a:lnSpc>
              <a:spcBef>
                <a:spcPts val="0"/>
              </a:spcBef>
              <a:spcAft>
                <a:spcPts val="0"/>
              </a:spcAft>
              <a:buSzPts val="2000"/>
              <a:buNone/>
              <a:defRPr/>
            </a:lvl5pPr>
            <a:lvl6pPr lvl="5" algn="l" rtl="0">
              <a:lnSpc>
                <a:spcPct val="90000"/>
              </a:lnSpc>
              <a:spcBef>
                <a:spcPts val="0"/>
              </a:spcBef>
              <a:spcAft>
                <a:spcPts val="0"/>
              </a:spcAft>
              <a:buSzPts val="2000"/>
              <a:buNone/>
              <a:defRPr/>
            </a:lvl6pPr>
            <a:lvl7pPr lvl="6" algn="l" rtl="0">
              <a:lnSpc>
                <a:spcPct val="90000"/>
              </a:lnSpc>
              <a:spcBef>
                <a:spcPts val="0"/>
              </a:spcBef>
              <a:spcAft>
                <a:spcPts val="0"/>
              </a:spcAft>
              <a:buSzPts val="2000"/>
              <a:buNone/>
              <a:defRPr/>
            </a:lvl7pPr>
            <a:lvl8pPr lvl="7" algn="l" rtl="0">
              <a:lnSpc>
                <a:spcPct val="90000"/>
              </a:lnSpc>
              <a:spcBef>
                <a:spcPts val="0"/>
              </a:spcBef>
              <a:spcAft>
                <a:spcPts val="0"/>
              </a:spcAft>
              <a:buSzPts val="2000"/>
              <a:buNone/>
              <a:defRPr/>
            </a:lvl8pPr>
            <a:lvl9pPr lvl="8" algn="l" rtl="0">
              <a:lnSpc>
                <a:spcPct val="90000"/>
              </a:lnSpc>
              <a:spcBef>
                <a:spcPts val="0"/>
              </a:spcBef>
              <a:spcAft>
                <a:spcPts val="0"/>
              </a:spcAft>
              <a:buSzPts val="2000"/>
              <a:buNone/>
              <a:defRPr/>
            </a:lvl9pPr>
          </a:lstStyle>
          <a:p>
            <a:endParaRPr/>
          </a:p>
        </p:txBody>
      </p:sp>
      <p:sp>
        <p:nvSpPr>
          <p:cNvPr id="19" name="Google Shape;19;p2"/>
          <p:cNvSpPr txBox="1">
            <a:spLocks noGrp="1"/>
          </p:cNvSpPr>
          <p:nvPr>
            <p:ph type="body" idx="1"/>
          </p:nvPr>
        </p:nvSpPr>
        <p:spPr>
          <a:xfrm>
            <a:off x="245769" y="2463942"/>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0" name="Google Shape;20;p2"/>
          <p:cNvSpPr txBox="1">
            <a:spLocks noGrp="1"/>
          </p:cNvSpPr>
          <p:nvPr>
            <p:ph type="body" idx="2"/>
          </p:nvPr>
        </p:nvSpPr>
        <p:spPr>
          <a:xfrm>
            <a:off x="245769" y="3225986"/>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1" name="Google Shape;21;p2"/>
          <p:cNvSpPr>
            <a:spLocks noGrp="1"/>
          </p:cNvSpPr>
          <p:nvPr>
            <p:ph type="pic" idx="3"/>
          </p:nvPr>
        </p:nvSpPr>
        <p:spPr>
          <a:xfrm>
            <a:off x="5785099" y="-152409"/>
            <a:ext cx="6407365" cy="7035964"/>
          </a:xfrm>
          <a:prstGeom prst="rect">
            <a:avLst/>
          </a:prstGeom>
          <a:noFill/>
          <a:ln>
            <a:noFill/>
          </a:ln>
        </p:spPr>
        <p:txBody>
          <a:bodyPr spcFirstLastPara="1" wrap="square" lIns="122000" tIns="60975" rIns="122000" bIns="60975" anchor="t" anchorCtr="0">
            <a:noAutofit/>
          </a:bodyPr>
          <a:lstStyle>
            <a:lvl1pPr marR="0" lvl="0" algn="l" rtl="0">
              <a:lnSpc>
                <a:spcPct val="90000"/>
              </a:lnSpc>
              <a:spcBef>
                <a:spcPts val="920"/>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9pPr>
          </a:lstStyle>
          <a:p>
            <a:endParaRPr/>
          </a:p>
        </p:txBody>
      </p:sp>
      <p:sp>
        <p:nvSpPr>
          <p:cNvPr id="22" name="Google Shape;22;p2"/>
          <p:cNvSpPr txBox="1">
            <a:spLocks noGrp="1"/>
          </p:cNvSpPr>
          <p:nvPr>
            <p:ph type="body" idx="4"/>
          </p:nvPr>
        </p:nvSpPr>
        <p:spPr>
          <a:xfrm>
            <a:off x="6661436" y="6147153"/>
            <a:ext cx="4654690" cy="330504"/>
          </a:xfrm>
          <a:prstGeom prst="rect">
            <a:avLst/>
          </a:prstGeom>
          <a:noFill/>
          <a:ln>
            <a:noFill/>
          </a:ln>
        </p:spPr>
        <p:txBody>
          <a:bodyPr spcFirstLastPara="1" wrap="square" lIns="122000" tIns="60975" rIns="122000" bIns="60975" anchor="t" anchorCtr="0">
            <a:noAutofit/>
          </a:bodyPr>
          <a:lstStyle>
            <a:lvl1pPr marL="300335" lvl="0" indent="-150167" algn="ctr" rtl="0">
              <a:lnSpc>
                <a:spcPct val="90000"/>
              </a:lnSpc>
              <a:spcBef>
                <a:spcPts val="920"/>
              </a:spcBef>
              <a:spcAft>
                <a:spcPts val="0"/>
              </a:spcAft>
              <a:buClr>
                <a:srgbClr val="999C99"/>
              </a:buClr>
              <a:buSzPts val="1400"/>
              <a:buNone/>
              <a:defRPr sz="920">
                <a:solidFill>
                  <a:srgbClr val="999C99"/>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dirty="0"/>
          </a:p>
        </p:txBody>
      </p:sp>
    </p:spTree>
    <p:extLst>
      <p:ext uri="{BB962C8B-B14F-4D97-AF65-F5344CB8AC3E}">
        <p14:creationId xmlns:p14="http://schemas.microsoft.com/office/powerpoint/2010/main" val="2849575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hart/image and text">
  <p:cSld name="Chart/image and text">
    <p:spTree>
      <p:nvGrpSpPr>
        <p:cNvPr id="1" name="Shape 185"/>
        <p:cNvGrpSpPr/>
        <p:nvPr/>
      </p:nvGrpSpPr>
      <p:grpSpPr>
        <a:xfrm>
          <a:off x="0" y="0"/>
          <a:ext cx="0" cy="0"/>
          <a:chOff x="0" y="0"/>
          <a:chExt cx="0" cy="0"/>
        </a:xfrm>
      </p:grpSpPr>
      <p:sp>
        <p:nvSpPr>
          <p:cNvPr id="186" name="Google Shape;186;p28"/>
          <p:cNvSpPr txBox="1">
            <a:spLocks noGrp="1"/>
          </p:cNvSpPr>
          <p:nvPr>
            <p:ph type="subTitle" idx="1"/>
          </p:nvPr>
        </p:nvSpPr>
        <p:spPr>
          <a:xfrm>
            <a:off x="6175163" y="3430148"/>
            <a:ext cx="5011514" cy="1914438"/>
          </a:xfrm>
          <a:prstGeom prst="rect">
            <a:avLst/>
          </a:prstGeom>
          <a:noFill/>
          <a:ln>
            <a:noFill/>
          </a:ln>
        </p:spPr>
        <p:txBody>
          <a:bodyPr spcFirstLastPara="1" wrap="square" lIns="121975" tIns="60975" rIns="121975" bIns="60975" anchor="t" anchorCtr="0">
            <a:noAutofit/>
          </a:bodyPr>
          <a:lstStyle>
            <a:lvl1pPr lvl="0" algn="l" rtl="0">
              <a:lnSpc>
                <a:spcPct val="90000"/>
              </a:lnSpc>
              <a:spcBef>
                <a:spcPts val="854"/>
              </a:spcBef>
              <a:spcAft>
                <a:spcPts val="0"/>
              </a:spcAft>
              <a:buClr>
                <a:srgbClr val="3E3C3B"/>
              </a:buClr>
              <a:buSzPts val="2100"/>
              <a:buNone/>
              <a:defRPr sz="1379">
                <a:solidFill>
                  <a:srgbClr val="3E3C3B"/>
                </a:solidFill>
                <a:latin typeface="Georgia"/>
                <a:ea typeface="Georgia"/>
                <a:cs typeface="Georgia"/>
                <a:sym typeface="Georgia"/>
              </a:defRPr>
            </a:lvl1pPr>
            <a:lvl2pPr lvl="1" algn="ctr" rtl="0">
              <a:lnSpc>
                <a:spcPct val="90000"/>
              </a:lnSpc>
              <a:spcBef>
                <a:spcPts val="460"/>
              </a:spcBef>
              <a:spcAft>
                <a:spcPts val="0"/>
              </a:spcAft>
              <a:buClr>
                <a:srgbClr val="3E3C3B"/>
              </a:buClr>
              <a:buSzPts val="2700"/>
              <a:buNone/>
              <a:defRPr sz="1774"/>
            </a:lvl2pPr>
            <a:lvl3pPr lvl="2" algn="ctr" rtl="0">
              <a:lnSpc>
                <a:spcPct val="90000"/>
              </a:lnSpc>
              <a:spcBef>
                <a:spcPts val="460"/>
              </a:spcBef>
              <a:spcAft>
                <a:spcPts val="0"/>
              </a:spcAft>
              <a:buClr>
                <a:srgbClr val="3E3C3B"/>
              </a:buClr>
              <a:buSzPts val="2400"/>
              <a:buNone/>
              <a:defRPr sz="1577"/>
            </a:lvl3pPr>
            <a:lvl4pPr lvl="3" algn="ctr" rtl="0">
              <a:lnSpc>
                <a:spcPct val="90000"/>
              </a:lnSpc>
              <a:spcBef>
                <a:spcPts val="460"/>
              </a:spcBef>
              <a:spcAft>
                <a:spcPts val="0"/>
              </a:spcAft>
              <a:buClr>
                <a:srgbClr val="3E3C3B"/>
              </a:buClr>
              <a:buSzPts val="2100"/>
              <a:buNone/>
              <a:defRPr sz="1379"/>
            </a:lvl4pPr>
            <a:lvl5pPr lvl="4" algn="ctr" rtl="0">
              <a:lnSpc>
                <a:spcPct val="90000"/>
              </a:lnSpc>
              <a:spcBef>
                <a:spcPts val="460"/>
              </a:spcBef>
              <a:spcAft>
                <a:spcPts val="0"/>
              </a:spcAft>
              <a:buClr>
                <a:srgbClr val="3E3C3B"/>
              </a:buClr>
              <a:buSzPts val="2100"/>
              <a:buNone/>
              <a:defRPr sz="1379"/>
            </a:lvl5pPr>
            <a:lvl6pPr lvl="5" algn="ctr" rtl="0">
              <a:lnSpc>
                <a:spcPct val="90000"/>
              </a:lnSpc>
              <a:spcBef>
                <a:spcPts val="460"/>
              </a:spcBef>
              <a:spcAft>
                <a:spcPts val="0"/>
              </a:spcAft>
              <a:buClr>
                <a:schemeClr val="dk1"/>
              </a:buClr>
              <a:buSzPts val="2100"/>
              <a:buNone/>
              <a:defRPr sz="1379"/>
            </a:lvl6pPr>
            <a:lvl7pPr lvl="6" algn="ctr" rtl="0">
              <a:lnSpc>
                <a:spcPct val="90000"/>
              </a:lnSpc>
              <a:spcBef>
                <a:spcPts val="460"/>
              </a:spcBef>
              <a:spcAft>
                <a:spcPts val="0"/>
              </a:spcAft>
              <a:buClr>
                <a:schemeClr val="dk1"/>
              </a:buClr>
              <a:buSzPts val="2100"/>
              <a:buNone/>
              <a:defRPr sz="1379"/>
            </a:lvl7pPr>
            <a:lvl8pPr lvl="7" algn="ctr" rtl="0">
              <a:lnSpc>
                <a:spcPct val="90000"/>
              </a:lnSpc>
              <a:spcBef>
                <a:spcPts val="460"/>
              </a:spcBef>
              <a:spcAft>
                <a:spcPts val="0"/>
              </a:spcAft>
              <a:buClr>
                <a:schemeClr val="dk1"/>
              </a:buClr>
              <a:buSzPts val="2100"/>
              <a:buNone/>
              <a:defRPr sz="1379"/>
            </a:lvl8pPr>
            <a:lvl9pPr lvl="8" algn="ctr" rtl="0">
              <a:lnSpc>
                <a:spcPct val="90000"/>
              </a:lnSpc>
              <a:spcBef>
                <a:spcPts val="460"/>
              </a:spcBef>
              <a:spcAft>
                <a:spcPts val="0"/>
              </a:spcAft>
              <a:buClr>
                <a:schemeClr val="dk1"/>
              </a:buClr>
              <a:buSzPts val="2100"/>
              <a:buNone/>
              <a:defRPr sz="1379"/>
            </a:lvl9pPr>
          </a:lstStyle>
          <a:p>
            <a:endParaRPr/>
          </a:p>
        </p:txBody>
      </p:sp>
      <p:sp>
        <p:nvSpPr>
          <p:cNvPr id="187" name="Google Shape;187;p28"/>
          <p:cNvSpPr txBox="1">
            <a:spLocks noGrp="1"/>
          </p:cNvSpPr>
          <p:nvPr>
            <p:ph type="body" idx="2"/>
          </p:nvPr>
        </p:nvSpPr>
        <p:spPr>
          <a:xfrm>
            <a:off x="520722" y="5097755"/>
            <a:ext cx="5029416" cy="261920"/>
          </a:xfrm>
          <a:prstGeom prst="rect">
            <a:avLst/>
          </a:prstGeom>
          <a:noFill/>
          <a:ln>
            <a:noFill/>
          </a:ln>
        </p:spPr>
        <p:txBody>
          <a:bodyPr spcFirstLastPara="1" wrap="square" lIns="121975" tIns="60975" rIns="121975" bIns="60975" anchor="t" anchorCtr="0">
            <a:noAutofit/>
          </a:bodyPr>
          <a:lstStyle>
            <a:lvl1pPr marL="300335" lvl="0" indent="-150167" algn="ctr" rtl="0">
              <a:lnSpc>
                <a:spcPct val="90000"/>
              </a:lnSpc>
              <a:spcBef>
                <a:spcPts val="854"/>
              </a:spcBef>
              <a:spcAft>
                <a:spcPts val="0"/>
              </a:spcAft>
              <a:buClr>
                <a:srgbClr val="999C99"/>
              </a:buClr>
              <a:buSzPts val="1500"/>
              <a:buNone/>
              <a:defRPr sz="985">
                <a:solidFill>
                  <a:srgbClr val="999C99"/>
                </a:solidFill>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88" name="Google Shape;188;p28"/>
          <p:cNvSpPr>
            <a:spLocks noGrp="1"/>
          </p:cNvSpPr>
          <p:nvPr>
            <p:ph type="pic" idx="3"/>
          </p:nvPr>
        </p:nvSpPr>
        <p:spPr>
          <a:xfrm>
            <a:off x="921202" y="1970201"/>
            <a:ext cx="4141104" cy="3057701"/>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a:p>
        </p:txBody>
      </p:sp>
      <p:sp>
        <p:nvSpPr>
          <p:cNvPr id="189" name="Google Shape;189;p28"/>
          <p:cNvSpPr txBox="1">
            <a:spLocks noGrp="1"/>
          </p:cNvSpPr>
          <p:nvPr>
            <p:ph type="body" idx="4"/>
          </p:nvPr>
        </p:nvSpPr>
        <p:spPr>
          <a:xfrm>
            <a:off x="264980" y="813657"/>
            <a:ext cx="8598149" cy="465109"/>
          </a:xfrm>
          <a:prstGeom prst="rect">
            <a:avLst/>
          </a:prstGeom>
          <a:noFill/>
          <a:ln>
            <a:noFill/>
          </a:ln>
        </p:spPr>
        <p:txBody>
          <a:bodyPr spcFirstLastPara="1" wrap="square" lIns="121975" tIns="60975" rIns="121975" bIns="60975" anchor="t" anchorCtr="0">
            <a:noAutofit/>
          </a:bodyPr>
          <a:lstStyle>
            <a:lvl1pPr marL="300335" lvl="0" indent="-150167" algn="l" rtl="0">
              <a:lnSpc>
                <a:spcPct val="90000"/>
              </a:lnSpc>
              <a:spcBef>
                <a:spcPts val="854"/>
              </a:spcBef>
              <a:spcAft>
                <a:spcPts val="0"/>
              </a:spcAft>
              <a:buClr>
                <a:srgbClr val="FFFFFF"/>
              </a:buClr>
              <a:buSzPts val="2100"/>
              <a:buNone/>
              <a:defRPr sz="1379">
                <a:solidFill>
                  <a:srgbClr val="FFFFFF"/>
                </a:solidFill>
                <a:latin typeface="Georgia"/>
                <a:ea typeface="Georgia"/>
                <a:cs typeface="Georgia"/>
                <a:sym typeface="Georgi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90" name="Google Shape;190;p28"/>
          <p:cNvSpPr txBox="1">
            <a:spLocks noGrp="1"/>
          </p:cNvSpPr>
          <p:nvPr>
            <p:ph type="body" idx="5"/>
          </p:nvPr>
        </p:nvSpPr>
        <p:spPr>
          <a:xfrm>
            <a:off x="255988" y="319789"/>
            <a:ext cx="8615808" cy="485212"/>
          </a:xfrm>
          <a:prstGeom prst="rect">
            <a:avLst/>
          </a:prstGeom>
          <a:noFill/>
          <a:ln>
            <a:noFill/>
          </a:ln>
        </p:spPr>
        <p:txBody>
          <a:bodyPr spcFirstLastPara="1" wrap="square" lIns="121975" tIns="60975" rIns="121975" bIns="60975" anchor="b" anchorCtr="0">
            <a:noAutofit/>
          </a:bodyPr>
          <a:lstStyle>
            <a:lvl1pPr marL="300335" lvl="0" indent="-150167" algn="l" rtl="0">
              <a:lnSpc>
                <a:spcPct val="90000"/>
              </a:lnSpc>
              <a:spcBef>
                <a:spcPts val="854"/>
              </a:spcBef>
              <a:spcAft>
                <a:spcPts val="0"/>
              </a:spcAft>
              <a:buClr>
                <a:srgbClr val="FFFFFF"/>
              </a:buClr>
              <a:buSzPts val="3700"/>
              <a:buNone/>
              <a:defRPr sz="2431" b="1">
                <a:solidFill>
                  <a:srgbClr val="FFFFFF"/>
                </a:solidFill>
                <a:latin typeface="Verdana"/>
                <a:ea typeface="Verdana"/>
                <a:cs typeface="Verdana"/>
                <a:sym typeface="Verdan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2258547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4.emf"/><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oleObject" Target="../embeddings/oleObject1.bin"/><Relationship Id="rId5" Type="http://schemas.openxmlformats.org/officeDocument/2006/relationships/slideLayout" Target="../slideLayouts/slideLayout25.xml"/><Relationship Id="rId10" Type="http://schemas.openxmlformats.org/officeDocument/2006/relationships/tags" Target="../tags/tag1.xml"/><Relationship Id="rId4" Type="http://schemas.openxmlformats.org/officeDocument/2006/relationships/slideLayout" Target="../slideLayouts/slideLayout24.xml"/><Relationship Id="rId9"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457201" y="365125"/>
            <a:ext cx="10896599" cy="294957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457201" y="3461657"/>
            <a:ext cx="10896599" cy="751114"/>
          </a:xfrm>
          <a:prstGeom prst="rect">
            <a:avLst/>
          </a:prstGeom>
        </p:spPr>
        <p:txBody>
          <a:bodyPr vert="horz" lIns="91440" tIns="45720" rIns="91440" bIns="45720" rtlCol="0">
            <a:normAutofit/>
          </a:bodyPr>
          <a:lstStyle/>
          <a:p>
            <a:pPr lvl="0"/>
            <a:endParaRPr lang="en-US" dirty="0"/>
          </a:p>
        </p:txBody>
      </p:sp>
    </p:spTree>
    <p:extLst>
      <p:ext uri="{BB962C8B-B14F-4D97-AF65-F5344CB8AC3E}">
        <p14:creationId xmlns:p14="http://schemas.microsoft.com/office/powerpoint/2010/main" val="1276255268"/>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64" r:id="rId4"/>
    <p:sldLayoutId id="2147483665" r:id="rId5"/>
    <p:sldLayoutId id="2147483666" r:id="rId6"/>
    <p:sldLayoutId id="2147483667" r:id="rId7"/>
    <p:sldLayoutId id="2147483668" r:id="rId8"/>
    <p:sldLayoutId id="2147483669" r:id="rId9"/>
  </p:sldLayoutIdLst>
  <p:hf hdr="0" dt="0"/>
  <p:txStyles>
    <p:title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FC2ADA-F53E-814C-90AD-21E8137EB2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6DD652-EEE7-F24B-9515-22B0CA5F5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0CC879-60F1-DD45-8470-F42EFC88F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F517FE70-0FA2-BA43-9D62-1FB39BF823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84817183"/>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0"/>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8" name="think-cell Slide" r:id="rId11" imgW="395" imgH="396" progId="TCLayout.ActiveDocument.1">
                  <p:embed/>
                </p:oleObj>
              </mc:Choice>
              <mc:Fallback>
                <p:oleObj name="think-cell Slide" r:id="rId11" imgW="395" imgH="396" progId="TCLayout.ActiveDocument.1">
                  <p:embed/>
                  <p:pic>
                    <p:nvPicPr>
                      <p:cNvPr id="2" name="Object 1" hidden="1"/>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11" name="Title Placeholder 1">
            <a:extLst>
              <a:ext uri="{FF2B5EF4-FFF2-40B4-BE49-F238E27FC236}">
                <a16:creationId xmlns:a16="http://schemas.microsoft.com/office/drawing/2014/main" id="{30738135-A50A-4BC3-B547-F94BCBF27048}"/>
              </a:ext>
            </a:extLst>
          </p:cNvPr>
          <p:cNvSpPr>
            <a:spLocks noGrp="1"/>
          </p:cNvSpPr>
          <p:nvPr>
            <p:ph type="title"/>
          </p:nvPr>
        </p:nvSpPr>
        <p:spPr>
          <a:xfrm>
            <a:off x="1342911" y="818063"/>
            <a:ext cx="10334740" cy="432000"/>
          </a:xfrm>
          <a:prstGeom prst="rect">
            <a:avLst/>
          </a:prstGeom>
          <a:ln>
            <a:solidFill>
              <a:srgbClr val="004C9A"/>
            </a:solidFill>
          </a:ln>
        </p:spPr>
        <p:txBody>
          <a:bodyPr vert="horz" lIns="91440" tIns="45720" rIns="91440" bIns="45720" rtlCol="0" anchor="ctr">
            <a:noAutofit/>
          </a:bodyPr>
          <a:lstStyle/>
          <a:p>
            <a:endParaRPr lang="en-US"/>
          </a:p>
        </p:txBody>
      </p:sp>
      <p:sp>
        <p:nvSpPr>
          <p:cNvPr id="12" name="Text Placeholder 2">
            <a:extLst>
              <a:ext uri="{FF2B5EF4-FFF2-40B4-BE49-F238E27FC236}">
                <a16:creationId xmlns:a16="http://schemas.microsoft.com/office/drawing/2014/main" id="{6C3647FD-FC57-48AD-A590-AEA43660B060}"/>
              </a:ext>
            </a:extLst>
          </p:cNvPr>
          <p:cNvSpPr>
            <a:spLocks noGrp="1"/>
          </p:cNvSpPr>
          <p:nvPr>
            <p:ph type="body" idx="1"/>
          </p:nvPr>
        </p:nvSpPr>
        <p:spPr>
          <a:xfrm>
            <a:off x="1342910" y="1412384"/>
            <a:ext cx="10249015" cy="49139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77337"/>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6" r:id="rId5"/>
    <p:sldLayoutId id="2147483677" r:id="rId6"/>
    <p:sldLayoutId id="2147483726" r:id="rId7"/>
  </p:sldLayoutIdLst>
  <p:hf hdr="0" dt="0"/>
  <p:txStyles>
    <p:titleStyle>
      <a:lvl1pPr algn="l" defTabSz="914400" rtl="0" eaLnBrk="1" latinLnBrk="0" hangingPunct="1">
        <a:lnSpc>
          <a:spcPct val="90000"/>
        </a:lnSpc>
        <a:spcBef>
          <a:spcPct val="0"/>
        </a:spcBef>
        <a:buNone/>
        <a:defRPr sz="18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59B8-ABFC-FC4E-A71E-2D43CB762F73}"/>
              </a:ext>
            </a:extLst>
          </p:cNvPr>
          <p:cNvSpPr>
            <a:spLocks noGrp="1"/>
          </p:cNvSpPr>
          <p:nvPr>
            <p:ph type="title"/>
          </p:nvPr>
        </p:nvSpPr>
        <p:spPr>
          <a:xfrm>
            <a:off x="736416" y="326220"/>
            <a:ext cx="10684879" cy="4792190"/>
          </a:xfrm>
        </p:spPr>
        <p:txBody>
          <a:bodyPr>
            <a:normAutofit fontScale="90000"/>
          </a:bodyPr>
          <a:lstStyle/>
          <a:p>
            <a:br>
              <a:rPr lang="en-US" sz="4000" dirty="0"/>
            </a:br>
            <a:br>
              <a:rPr lang="en-US" sz="4000" dirty="0"/>
            </a:br>
            <a:br>
              <a:rPr lang="en-US" sz="4000" dirty="0"/>
            </a:br>
            <a:r>
              <a:rPr lang="en-US" sz="4000" dirty="0"/>
              <a:t>Gauteng Department of Department of Infrastructure Development  </a:t>
            </a:r>
            <a:br>
              <a:rPr lang="en-US" sz="4000" dirty="0"/>
            </a:br>
            <a:br>
              <a:rPr lang="en-US" sz="4000" dirty="0"/>
            </a:br>
            <a:br>
              <a:rPr lang="en-US" sz="4000" dirty="0"/>
            </a:br>
            <a:r>
              <a:rPr lang="en-US" sz="4000" dirty="0"/>
              <a:t>Implementation of Provincial Priorities </a:t>
            </a:r>
            <a:br>
              <a:rPr lang="en-US" sz="4000" dirty="0"/>
            </a:br>
            <a:br>
              <a:rPr lang="en-US" sz="4000" dirty="0"/>
            </a:br>
            <a:r>
              <a:rPr lang="en-US" sz="4000" dirty="0"/>
              <a:t>10 November 2020</a:t>
            </a:r>
            <a:br>
              <a:rPr lang="en-US" dirty="0"/>
            </a:br>
            <a:br>
              <a:rPr lang="en-US" dirty="0"/>
            </a:br>
            <a:br>
              <a:rPr lang="en-US" dirty="0"/>
            </a:br>
            <a:endParaRPr lang="en-US" dirty="0">
              <a:solidFill>
                <a:srgbClr val="FFFF00"/>
              </a:solidFill>
            </a:endParaRPr>
          </a:p>
        </p:txBody>
      </p:sp>
      <p:sp>
        <p:nvSpPr>
          <p:cNvPr id="3" name="Title 1">
            <a:extLst>
              <a:ext uri="{FF2B5EF4-FFF2-40B4-BE49-F238E27FC236}">
                <a16:creationId xmlns:a16="http://schemas.microsoft.com/office/drawing/2014/main" id="{08362716-4EB9-4D7B-BDF1-A5C5F6BBC2CC}"/>
              </a:ext>
            </a:extLst>
          </p:cNvPr>
          <p:cNvSpPr txBox="1">
            <a:spLocks/>
          </p:cNvSpPr>
          <p:nvPr/>
        </p:nvSpPr>
        <p:spPr>
          <a:xfrm>
            <a:off x="736417" y="3654518"/>
            <a:ext cx="10684879" cy="1713314"/>
          </a:xfrm>
          <a:prstGeom prst="rect">
            <a:avLst/>
          </a:prstGeom>
        </p:spPr>
        <p:txBody>
          <a:bodyPr vert="horz" lIns="91440" tIns="45720" rIns="91440" bIns="45720" rtlCol="0" anchor="ctr">
            <a:normAutofit fontScale="55000" lnSpcReduction="20000"/>
          </a:bodyPr>
          <a:lst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a:lstStyle>
          <a:p>
            <a:br>
              <a:rPr lang="en-US" dirty="0">
                <a:latin typeface="Abadi" panose="020B0604020104020204" pitchFamily="34" charset="0"/>
              </a:rPr>
            </a:br>
            <a:br>
              <a:rPr lang="en-US" sz="4000" dirty="0">
                <a:latin typeface="Abadi" panose="020B0604020104020204" pitchFamily="34" charset="0"/>
              </a:rPr>
            </a:br>
            <a:br>
              <a:rPr lang="en-US" sz="4000" dirty="0">
                <a:latin typeface="Abadi" panose="020B0604020104020204" pitchFamily="34" charset="0"/>
              </a:rPr>
            </a:br>
            <a:br>
              <a:rPr lang="en-US" dirty="0">
                <a:latin typeface="Abadi" panose="020B0604020104020204" pitchFamily="34" charset="0"/>
              </a:rPr>
            </a:br>
            <a:br>
              <a:rPr lang="en-US" dirty="0">
                <a:latin typeface="Abadi" panose="020B0604020104020204" pitchFamily="34" charset="0"/>
              </a:rPr>
            </a:br>
            <a:endParaRPr lang="en-US" dirty="0">
              <a:solidFill>
                <a:srgbClr val="FFFF00"/>
              </a:solidFill>
              <a:latin typeface="Abadi" panose="020B0604020104020204" pitchFamily="34" charset="0"/>
            </a:endParaRPr>
          </a:p>
        </p:txBody>
      </p:sp>
    </p:spTree>
    <p:extLst>
      <p:ext uri="{BB962C8B-B14F-4D97-AF65-F5344CB8AC3E}">
        <p14:creationId xmlns:p14="http://schemas.microsoft.com/office/powerpoint/2010/main" val="11172345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64106" y="1055199"/>
            <a:ext cx="10671684" cy="567755"/>
          </a:xfrm>
          <a:prstGeom prst="rect">
            <a:avLst/>
          </a:prstGeom>
          <a:no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1400" b="1"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9pPr>
          </a:lstStyle>
          <a:p>
            <a:pPr marL="203195" algn="ctr" defTabSz="1219170">
              <a:buClr>
                <a:srgbClr val="000000"/>
              </a:buClr>
              <a:buSzPts val="1200"/>
            </a:pPr>
            <a:r>
              <a:rPr lang="en-ZA" sz="1800" kern="0" dirty="0">
                <a:latin typeface="+mj-lt"/>
              </a:rPr>
              <a:t>Outcome 3: Economic development and jobs creation: Enhanced contribution of infrastructure spend to socio-economic development </a:t>
            </a:r>
          </a:p>
        </p:txBody>
      </p:sp>
      <p:graphicFrame>
        <p:nvGraphicFramePr>
          <p:cNvPr id="4" name="Table 3"/>
          <p:cNvGraphicFramePr>
            <a:graphicFrameLocks noGrp="1"/>
          </p:cNvGraphicFramePr>
          <p:nvPr>
            <p:extLst>
              <p:ext uri="{D42A27DB-BD31-4B8C-83A1-F6EECF244321}">
                <p14:modId xmlns:p14="http://schemas.microsoft.com/office/powerpoint/2010/main" val="740540136"/>
              </p:ext>
            </p:extLst>
          </p:nvPr>
        </p:nvGraphicFramePr>
        <p:xfrm>
          <a:off x="1364105" y="1739694"/>
          <a:ext cx="10583058" cy="4176471"/>
        </p:xfrm>
        <a:graphic>
          <a:graphicData uri="http://schemas.openxmlformats.org/drawingml/2006/table">
            <a:tbl>
              <a:tblPr firstRow="1" bandRow="1"/>
              <a:tblGrid>
                <a:gridCol w="1419310">
                  <a:extLst>
                    <a:ext uri="{9D8B030D-6E8A-4147-A177-3AD203B41FA5}">
                      <a16:colId xmlns:a16="http://schemas.microsoft.com/office/drawing/2014/main" val="985073975"/>
                    </a:ext>
                  </a:extLst>
                </a:gridCol>
                <a:gridCol w="2585719">
                  <a:extLst>
                    <a:ext uri="{9D8B030D-6E8A-4147-A177-3AD203B41FA5}">
                      <a16:colId xmlns:a16="http://schemas.microsoft.com/office/drawing/2014/main" val="1881648521"/>
                    </a:ext>
                  </a:extLst>
                </a:gridCol>
                <a:gridCol w="970094">
                  <a:extLst>
                    <a:ext uri="{9D8B030D-6E8A-4147-A177-3AD203B41FA5}">
                      <a16:colId xmlns:a16="http://schemas.microsoft.com/office/drawing/2014/main" val="1518218007"/>
                    </a:ext>
                  </a:extLst>
                </a:gridCol>
                <a:gridCol w="824578">
                  <a:extLst>
                    <a:ext uri="{9D8B030D-6E8A-4147-A177-3AD203B41FA5}">
                      <a16:colId xmlns:a16="http://schemas.microsoft.com/office/drawing/2014/main" val="1899177545"/>
                    </a:ext>
                  </a:extLst>
                </a:gridCol>
                <a:gridCol w="824579">
                  <a:extLst>
                    <a:ext uri="{9D8B030D-6E8A-4147-A177-3AD203B41FA5}">
                      <a16:colId xmlns:a16="http://schemas.microsoft.com/office/drawing/2014/main" val="3898926128"/>
                    </a:ext>
                  </a:extLst>
                </a:gridCol>
                <a:gridCol w="751822">
                  <a:extLst>
                    <a:ext uri="{9D8B030D-6E8A-4147-A177-3AD203B41FA5}">
                      <a16:colId xmlns:a16="http://schemas.microsoft.com/office/drawing/2014/main" val="1746413168"/>
                    </a:ext>
                  </a:extLst>
                </a:gridCol>
                <a:gridCol w="885210">
                  <a:extLst>
                    <a:ext uri="{9D8B030D-6E8A-4147-A177-3AD203B41FA5}">
                      <a16:colId xmlns:a16="http://schemas.microsoft.com/office/drawing/2014/main" val="1436597299"/>
                    </a:ext>
                  </a:extLst>
                </a:gridCol>
                <a:gridCol w="899617">
                  <a:extLst>
                    <a:ext uri="{9D8B030D-6E8A-4147-A177-3AD203B41FA5}">
                      <a16:colId xmlns:a16="http://schemas.microsoft.com/office/drawing/2014/main" val="19119347"/>
                    </a:ext>
                  </a:extLst>
                </a:gridCol>
                <a:gridCol w="1422129">
                  <a:extLst>
                    <a:ext uri="{9D8B030D-6E8A-4147-A177-3AD203B41FA5}">
                      <a16:colId xmlns:a16="http://schemas.microsoft.com/office/drawing/2014/main" val="298363242"/>
                    </a:ext>
                  </a:extLst>
                </a:gridCol>
              </a:tblGrid>
              <a:tr h="361949">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Outcome</a:t>
                      </a:r>
                    </a:p>
                  </a:txBody>
                  <a:tcP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300" b="1" dirty="0">
                          <a:latin typeface="Exo" panose="020B0604020202020204" charset="0"/>
                          <a:ea typeface="Tahoma" panose="020B0604030504040204" pitchFamily="34" charset="0"/>
                          <a:cs typeface="Tahoma" panose="020B0604030504040204" pitchFamily="34" charset="0"/>
                        </a:rPr>
                        <a:t>Outcome Indicators</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Baselines</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gridSpan="6">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ZA" sz="1300" b="1" dirty="0">
                          <a:latin typeface="Exo" panose="020B0604020202020204" charset="0"/>
                        </a:rPr>
                        <a:t>Targets</a:t>
                      </a:r>
                    </a:p>
                  </a:txBody>
                  <a:tcPr marL="121920" marR="121920" marT="60960" marB="60960">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ctr"/>
                      <a:endParaRPr lang="en-ZA" sz="1000" b="1" dirty="0">
                        <a:latin typeface="Exo" panose="020B0604020202020204" charset="0"/>
                      </a:endParaRPr>
                    </a:p>
                  </a:txBody>
                  <a:tcPr>
                    <a:solidFill>
                      <a:srgbClr val="144A98"/>
                    </a:solidFill>
                  </a:tcPr>
                </a:tc>
                <a:extLst>
                  <a:ext uri="{0D108BD9-81ED-4DB2-BD59-A6C34878D82A}">
                    <a16:rowId xmlns:a16="http://schemas.microsoft.com/office/drawing/2014/main" val="3171706729"/>
                  </a:ext>
                </a:extLst>
              </a:tr>
              <a:tr h="55423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Y1</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Y2</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Y3</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Y4</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Y5</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5 Yr Target</a:t>
                      </a:r>
                    </a:p>
                  </a:txBody>
                  <a:tcP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extLst>
                  <a:ext uri="{0D108BD9-81ED-4DB2-BD59-A6C34878D82A}">
                    <a16:rowId xmlns:a16="http://schemas.microsoft.com/office/drawing/2014/main" val="2789903869"/>
                  </a:ext>
                </a:extLst>
              </a:tr>
              <a:tr h="934720">
                <a:tc rowSpan="3">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ZA" sz="1300" b="1" dirty="0">
                          <a:latin typeface="Exo" panose="020B0604020202020204" charset="0"/>
                        </a:rPr>
                        <a:t>Economic development and jobs creation</a:t>
                      </a:r>
                      <a:r>
                        <a:rPr lang="en-ZA" sz="1300" b="0" dirty="0">
                          <a:latin typeface="Exo" panose="020B0604020202020204" charset="0"/>
                        </a:rPr>
                        <a:t>: Enhanced contribution of infrastructure spend to socio-economic development </a:t>
                      </a:r>
                    </a:p>
                    <a:p>
                      <a:pPr lvl="0" defTabSz="913526">
                        <a:buClr>
                          <a:srgbClr val="000000"/>
                        </a:buClr>
                        <a:defRPr/>
                      </a:pPr>
                      <a:endParaRPr lang="en-US" sz="1300" b="0" i="1" kern="0" dirty="0">
                        <a:latin typeface="Exo" panose="020B0604020202020204" charset="0"/>
                        <a:ea typeface="Tahoma" panose="020B0604030504040204" pitchFamily="34" charset="0"/>
                        <a:cs typeface="Tahoma" panose="020B0604030504040204" pitchFamily="34" charset="0"/>
                      </a:endParaRPr>
                    </a:p>
                  </a:txBody>
                  <a:tcP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28600" indent="-228600">
                        <a:buFont typeface="+mj-lt"/>
                        <a:buAutoNum type="arabicPeriod"/>
                      </a:pPr>
                      <a:r>
                        <a:rPr lang="en-ZA" sz="1300" b="0" dirty="0">
                          <a:latin typeface="Exo" panose="020B0604020202020204" charset="0"/>
                        </a:rPr>
                        <a:t>Number of Direct jobs created in the construction sector by Public Provincial Projects </a:t>
                      </a:r>
                    </a:p>
                  </a:txBody>
                  <a:tcPr marL="121920" marR="121920" marT="60960" marB="60960">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spcAft>
                          <a:spcPts val="800"/>
                        </a:spcAft>
                        <a:tabLst>
                          <a:tab pos="228600" algn="l"/>
                        </a:tabLst>
                      </a:pPr>
                      <a:r>
                        <a:rPr lang="en-ZA" sz="1300" b="0" dirty="0">
                          <a:effectLst/>
                          <a:latin typeface="Exo" panose="020B0604020202020204" charset="0"/>
                          <a:ea typeface="Calibri" panose="020F0502020204030204" pitchFamily="34" charset="0"/>
                          <a:cs typeface="Times New Roman" panose="02020603050405020304" pitchFamily="18" charset="0"/>
                        </a:rPr>
                        <a:t>0</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974 </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7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650</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710</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840</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US" sz="1300" b="0" i="0" u="none" strike="noStrike" cap="none" dirty="0">
                          <a:solidFill>
                            <a:schemeClr val="dk1"/>
                          </a:solidFill>
                          <a:effectLst/>
                          <a:latin typeface="Exo" panose="020B0604020202020204" charset="0"/>
                          <a:ea typeface="+mn-ea"/>
                          <a:cs typeface="+mn-cs"/>
                          <a:sym typeface="Arial"/>
                        </a:rPr>
                        <a:t>808</a:t>
                      </a:r>
                      <a:endParaRPr lang="en-ZA" sz="1300" b="0" i="0" u="none" strike="noStrike" cap="none" dirty="0">
                        <a:solidFill>
                          <a:schemeClr val="dk1"/>
                        </a:solidFill>
                        <a:effectLst/>
                        <a:latin typeface="Exo" panose="020B0604020202020204" charset="0"/>
                        <a:ea typeface="+mn-ea"/>
                        <a:cs typeface="+mn-cs"/>
                        <a:sym typeface="Arial"/>
                      </a:endParaRP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US" sz="1300" b="0" i="0" u="none" strike="noStrike" cap="none" dirty="0">
                          <a:solidFill>
                            <a:schemeClr val="dk1"/>
                          </a:solidFill>
                          <a:effectLst/>
                          <a:latin typeface="Exo" panose="020B0604020202020204" charset="0"/>
                          <a:ea typeface="+mn-ea"/>
                          <a:cs typeface="+mn-cs"/>
                          <a:sym typeface="Arial"/>
                        </a:rPr>
                        <a:t>Direct jobs: 3 528</a:t>
                      </a:r>
                      <a:endParaRPr lang="en-ZA" sz="1300" b="0" i="0" u="none" strike="noStrike" cap="none" dirty="0">
                        <a:solidFill>
                          <a:schemeClr val="dk1"/>
                        </a:solidFill>
                        <a:effectLst/>
                        <a:latin typeface="Exo" panose="020B0604020202020204" charset="0"/>
                        <a:ea typeface="+mn-ea"/>
                        <a:cs typeface="+mn-cs"/>
                        <a:sym typeface="Arial"/>
                      </a:endParaRPr>
                    </a:p>
                  </a:txBody>
                  <a:tcPr marT="0"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09454714"/>
                  </a:ext>
                </a:extLst>
              </a:tr>
              <a:tr h="1137920">
                <a:tc vMerge="1">
                  <a:txBody>
                    <a:bodyPr/>
                    <a:lstStyle/>
                    <a:p>
                      <a:endParaRPr lang="en-ZA"/>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30188" marR="0" indent="-230188" algn="l" rtl="0">
                        <a:lnSpc>
                          <a:spcPct val="100000"/>
                        </a:lnSpc>
                        <a:spcBef>
                          <a:spcPts val="0"/>
                        </a:spcBef>
                        <a:spcAft>
                          <a:spcPts val="0"/>
                        </a:spcAft>
                        <a:buClr>
                          <a:srgbClr val="000000"/>
                        </a:buClr>
                        <a:buFont typeface="+mj-lt"/>
                        <a:buNone/>
                      </a:pPr>
                      <a:r>
                        <a:rPr lang="en-ZA" sz="1300" b="0" i="0" u="none" strike="noStrike" cap="none" dirty="0">
                          <a:solidFill>
                            <a:schemeClr val="dk1"/>
                          </a:solidFill>
                          <a:latin typeface="Exo" panose="020B0604020202020204" charset="0"/>
                          <a:ea typeface="+mn-ea"/>
                          <a:cs typeface="+mn-cs"/>
                          <a:sym typeface="Arial"/>
                        </a:rPr>
                        <a:t>2.    Number of emerging black firms empowered though GPG Projects for contracts above R30 million</a:t>
                      </a:r>
                    </a:p>
                  </a:txBody>
                  <a:tcPr marL="121920" marR="121920" marT="60960" marB="60960">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spcAft>
                          <a:spcPts val="800"/>
                        </a:spcAft>
                        <a:tabLst>
                          <a:tab pos="228600" algn="l"/>
                        </a:tabLst>
                      </a:pPr>
                      <a:r>
                        <a:rPr lang="en-ZA" sz="1300" b="0" dirty="0">
                          <a:effectLst/>
                          <a:latin typeface="Exo" panose="020B0604020202020204" charset="0"/>
                          <a:ea typeface="Calibri" panose="020F0502020204030204" pitchFamily="34" charset="0"/>
                          <a:cs typeface="Times New Roman" panose="02020603050405020304" pitchFamily="18" charset="0"/>
                        </a:rPr>
                        <a:t>New</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5</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10</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15</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15</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5</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50</a:t>
                      </a:r>
                    </a:p>
                  </a:txBody>
                  <a:tcPr marT="0"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75539291"/>
                  </a:ext>
                </a:extLst>
              </a:tr>
              <a:tr h="1187647">
                <a:tc vMerge="1">
                  <a:txBody>
                    <a:bodyPr/>
                    <a:lstStyle/>
                    <a:p>
                      <a:pPr lvl="0" defTabSz="913526">
                        <a:buClr>
                          <a:srgbClr val="000000"/>
                        </a:buClr>
                        <a:defRPr/>
                      </a:pPr>
                      <a:endParaRPr lang="en-US" sz="1000" b="1" i="0" kern="0" dirty="0">
                        <a:solidFill>
                          <a:schemeClr val="tx1"/>
                        </a:solidFill>
                        <a:latin typeface="Exo" panose="020B0604020202020204" charset="0"/>
                        <a:ea typeface="Tahoma" panose="020B0604030504040204" pitchFamily="34" charset="0"/>
                        <a:cs typeface="Tahoma" panose="020B0604030504040204" pitchFamily="34" charset="0"/>
                      </a:endParaRPr>
                    </a:p>
                  </a:txBody>
                  <a:tcPr marL="68580" marR="68580" marT="34290" marB="34290">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2500" dirty="0"/>
                    </a:p>
                  </a:txBody>
                  <a:tcPr marL="121920" marR="121920" marT="60960" marB="60960">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2500" dirty="0"/>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2500"/>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2500"/>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2500"/>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2500"/>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2500"/>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2500" dirty="0"/>
                    </a:p>
                  </a:txBody>
                  <a:tcPr marT="0"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25344749"/>
                  </a:ext>
                </a:extLst>
              </a:tr>
            </a:tbl>
          </a:graphicData>
        </a:graphic>
      </p:graphicFrame>
      <p:sp>
        <p:nvSpPr>
          <p:cNvPr id="5" name="Rectangle 4"/>
          <p:cNvSpPr/>
          <p:nvPr/>
        </p:nvSpPr>
        <p:spPr>
          <a:xfrm>
            <a:off x="10699840" y="2054431"/>
            <a:ext cx="1247323" cy="3861733"/>
          </a:xfrm>
          <a:prstGeom prst="rect">
            <a:avLst/>
          </a:prstGeom>
          <a:solidFill>
            <a:srgbClr val="FF0000">
              <a:alpha val="20000"/>
            </a:srgbClr>
          </a:solidFill>
          <a:ln w="12700" cap="flat" cmpd="sng" algn="ctr">
            <a:solidFill>
              <a:srgbClr val="FF0000"/>
            </a:solid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
                <a:srgbClr val="000000"/>
              </a:buClr>
              <a:buSzTx/>
              <a:buFontTx/>
              <a:buNone/>
              <a:tabLst/>
              <a:defRPr/>
            </a:pPr>
            <a:endParaRPr kumimoji="0" lang="en-ZA" sz="1867" b="0" i="0" u="none" strike="noStrike" kern="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2027001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298837" y="1104082"/>
            <a:ext cx="10726585" cy="491417"/>
          </a:xfrm>
          <a:prstGeom prst="rect">
            <a:avLst/>
          </a:prstGeom>
          <a:noFill/>
          <a:ln>
            <a:noFill/>
          </a:ln>
        </p:spPr>
        <p:txBody>
          <a:bodyPr spcFirstLastPara="1" wrap="square" lIns="121900" tIns="121900" rIns="121900" bIns="121900"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1400" b="1"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9pPr>
          </a:lstStyle>
          <a:p>
            <a:pPr defTabSz="1219170">
              <a:buClr>
                <a:srgbClr val="000000"/>
              </a:buClr>
            </a:pPr>
            <a:endParaRPr lang="en-GB" sz="2400" kern="0" dirty="0">
              <a:latin typeface="Exo" panose="020B0604020202020204" charset="0"/>
              <a:ea typeface="+mn-ea"/>
            </a:endParaRPr>
          </a:p>
          <a:p>
            <a:pPr algn="ctr" defTabSz="1219170">
              <a:buClr>
                <a:srgbClr val="000000"/>
              </a:buClr>
            </a:pPr>
            <a:r>
              <a:rPr lang="en-ZA" sz="1867" kern="0" dirty="0">
                <a:latin typeface="+mj-lt"/>
                <a:ea typeface="+mn-ea"/>
              </a:rPr>
              <a:t>Direct and Indirect jobs created in the construction sector by Public Provincial Projects </a:t>
            </a:r>
            <a:br>
              <a:rPr lang="en-GB" sz="1867" kern="0" dirty="0">
                <a:latin typeface="+mj-lt"/>
              </a:rPr>
            </a:br>
            <a:endParaRPr lang="en-ZA" sz="1867" kern="0"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2703828825"/>
              </p:ext>
            </p:extLst>
          </p:nvPr>
        </p:nvGraphicFramePr>
        <p:xfrm>
          <a:off x="1298837" y="1761591"/>
          <a:ext cx="10726585" cy="2132229"/>
        </p:xfrm>
        <a:graphic>
          <a:graphicData uri="http://schemas.openxmlformats.org/drawingml/2006/table">
            <a:tbl>
              <a:tblPr firstRow="1" bandRow="1"/>
              <a:tblGrid>
                <a:gridCol w="2006009">
                  <a:extLst>
                    <a:ext uri="{9D8B030D-6E8A-4147-A177-3AD203B41FA5}">
                      <a16:colId xmlns:a16="http://schemas.microsoft.com/office/drawing/2014/main" val="3835239158"/>
                    </a:ext>
                  </a:extLst>
                </a:gridCol>
                <a:gridCol w="1610054">
                  <a:extLst>
                    <a:ext uri="{9D8B030D-6E8A-4147-A177-3AD203B41FA5}">
                      <a16:colId xmlns:a16="http://schemas.microsoft.com/office/drawing/2014/main" val="700335439"/>
                    </a:ext>
                  </a:extLst>
                </a:gridCol>
                <a:gridCol w="1815808">
                  <a:extLst>
                    <a:ext uri="{9D8B030D-6E8A-4147-A177-3AD203B41FA5}">
                      <a16:colId xmlns:a16="http://schemas.microsoft.com/office/drawing/2014/main" val="1101676350"/>
                    </a:ext>
                  </a:extLst>
                </a:gridCol>
                <a:gridCol w="1636052">
                  <a:extLst>
                    <a:ext uri="{9D8B030D-6E8A-4147-A177-3AD203B41FA5}">
                      <a16:colId xmlns:a16="http://schemas.microsoft.com/office/drawing/2014/main" val="2013337324"/>
                    </a:ext>
                  </a:extLst>
                </a:gridCol>
                <a:gridCol w="1691640">
                  <a:extLst>
                    <a:ext uri="{9D8B030D-6E8A-4147-A177-3AD203B41FA5}">
                      <a16:colId xmlns:a16="http://schemas.microsoft.com/office/drawing/2014/main" val="959279326"/>
                    </a:ext>
                  </a:extLst>
                </a:gridCol>
                <a:gridCol w="1967022">
                  <a:extLst>
                    <a:ext uri="{9D8B030D-6E8A-4147-A177-3AD203B41FA5}">
                      <a16:colId xmlns:a16="http://schemas.microsoft.com/office/drawing/2014/main" val="4131203611"/>
                    </a:ext>
                  </a:extLst>
                </a:gridCol>
              </a:tblGrid>
              <a:tr h="354015">
                <a:tc row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Key Performance Indicator</a:t>
                      </a:r>
                    </a:p>
                  </a:txBody>
                  <a:tcPr marL="121920" marR="121920" marT="60960" marB="60960">
                    <a:lnL w="12700" cmpd="sng">
                      <a:solidFill>
                        <a:srgbClr val="0097A7"/>
                      </a:solidFill>
                    </a:lnL>
                    <a:lnR w="12700" cap="flat" cmpd="sng" algn="ctr">
                      <a:solidFill>
                        <a:srgbClr val="0097A7"/>
                      </a:solidFill>
                      <a:prstDash val="solid"/>
                      <a:round/>
                      <a:headEnd type="none" w="med" len="med"/>
                      <a:tailEnd type="none" w="med" len="med"/>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tc grid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2019/20 Reported data </a:t>
                      </a: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mpd="sng">
                      <a:solidFill>
                        <a:srgbClr val="0097A7"/>
                      </a:solidFill>
                    </a:lnT>
                    <a:lnB w="25400" cap="flat" cmpd="sng" algn="ctr">
                      <a:solidFill>
                        <a:srgbClr val="0097A7"/>
                      </a:solidFill>
                      <a:prstDash val="solid"/>
                      <a:round/>
                      <a:headEnd type="none" w="med" len="med"/>
                      <a:tailEnd type="none" w="med" len="med"/>
                    </a:lnB>
                    <a:lnTlToBr w="12700" cmpd="sng">
                      <a:noFill/>
                      <a:prstDash val="solid"/>
                    </a:lnTlToBr>
                    <a:lnBlToTr w="12700" cmpd="sng">
                      <a:noFill/>
                      <a:prstDash val="solid"/>
                    </a:lnBlToTr>
                    <a:solidFill>
                      <a:srgbClr val="144A98"/>
                    </a:solid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050" dirty="0">
                        <a:solidFill>
                          <a:schemeClr val="bg1"/>
                        </a:solidFill>
                        <a:latin typeface="Exco"/>
                      </a:endParaRPr>
                    </a:p>
                  </a:txBody>
                  <a:tcPr>
                    <a:solidFill>
                      <a:srgbClr val="144A98"/>
                    </a:solidFill>
                  </a:tcPr>
                </a:tc>
                <a:tc grid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2020/21 Current</a:t>
                      </a:r>
                      <a:r>
                        <a:rPr lang="en-US" sz="1400" baseline="0" dirty="0">
                          <a:solidFill>
                            <a:schemeClr val="bg1"/>
                          </a:solidFill>
                          <a:latin typeface="Exco"/>
                        </a:rPr>
                        <a:t> status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tc hMerge="1">
                  <a:txBody>
                    <a:bodyPr/>
                    <a:lstStyle/>
                    <a:p>
                      <a:pPr algn="ctr"/>
                      <a:endParaRPr lang="en-US" sz="1050" dirty="0">
                        <a:solidFill>
                          <a:schemeClr val="bg1"/>
                        </a:solidFill>
                        <a:latin typeface="Exco"/>
                      </a:endParaRPr>
                    </a:p>
                  </a:txBody>
                  <a:tcPr>
                    <a:solidFill>
                      <a:srgbClr val="144A98"/>
                    </a:solid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2024/25</a:t>
                      </a: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extLst>
                  <a:ext uri="{0D108BD9-81ED-4DB2-BD59-A6C34878D82A}">
                    <a16:rowId xmlns:a16="http://schemas.microsoft.com/office/drawing/2014/main" val="2237933553"/>
                  </a:ext>
                </a:extLst>
              </a:tr>
              <a:tr h="376134">
                <a:tc vMerge="1">
                  <a:txBody>
                    <a:bodyPr/>
                    <a:lstStyle/>
                    <a:p>
                      <a:pPr algn="ctr"/>
                      <a:endParaRPr lang="en-US" sz="1050" dirty="0">
                        <a:solidFill>
                          <a:schemeClr val="bg1"/>
                        </a:solidFill>
                        <a:latin typeface="Exco"/>
                      </a:endParaRPr>
                    </a:p>
                  </a:txBody>
                  <a:tcP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Target </a:t>
                      </a:r>
                    </a:p>
                  </a:txBody>
                  <a:tcPr marL="121920" marR="121920" marT="60960" marB="60960">
                    <a:lnL w="25400" cmpd="sng">
                      <a:solidFill>
                        <a:srgbClr val="0097A7"/>
                      </a:solidFill>
                    </a:lnL>
                    <a:lnR w="12700" cmpd="sng">
                      <a:solidFill>
                        <a:srgbClr val="0097A7"/>
                      </a:solidFill>
                    </a:lnR>
                    <a:lnT w="25400" cap="flat" cmpd="sng" algn="ctr">
                      <a:solidFill>
                        <a:srgbClr val="0097A7"/>
                      </a:solidFill>
                      <a:prstDash val="solid"/>
                      <a:round/>
                      <a:headEnd type="none" w="med" len="med"/>
                      <a:tailEnd type="none" w="med" len="med"/>
                    </a:lnT>
                    <a:lnB w="12700" cap="flat" cmpd="sng" algn="ctr">
                      <a:solidFill>
                        <a:srgbClr val="0097A7"/>
                      </a:solidFill>
                      <a:prstDash val="solid"/>
                      <a:round/>
                      <a:headEnd type="none" w="med" len="med"/>
                      <a:tailEnd type="none" w="med" len="med"/>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chemeClr val="bg1"/>
                          </a:solidFill>
                          <a:latin typeface="Exco"/>
                        </a:rPr>
                        <a:t>Actual</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Target</a:t>
                      </a:r>
                      <a:r>
                        <a:rPr lang="en-US" sz="1400" baseline="0" dirty="0">
                          <a:solidFill>
                            <a:schemeClr val="bg1"/>
                          </a:solidFill>
                          <a:latin typeface="Exco"/>
                        </a:rPr>
                        <a:t>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25400" cap="flat" cmpd="sng" algn="ctr">
                      <a:solidFill>
                        <a:srgbClr val="0097A7"/>
                      </a:solidFill>
                      <a:prstDash val="solid"/>
                      <a:round/>
                      <a:headEnd type="none" w="med" len="med"/>
                      <a:tailEnd type="none" w="med" len="med"/>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Actual </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5 YEAR</a:t>
                      </a:r>
                      <a:r>
                        <a:rPr lang="en-US" sz="1400" baseline="0" dirty="0">
                          <a:solidFill>
                            <a:schemeClr val="bg1"/>
                          </a:solidFill>
                          <a:latin typeface="Exco"/>
                        </a:rPr>
                        <a:t> TARGET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extLst>
                  <a:ext uri="{0D108BD9-81ED-4DB2-BD59-A6C34878D82A}">
                    <a16:rowId xmlns:a16="http://schemas.microsoft.com/office/drawing/2014/main" val="1721888110"/>
                  </a:ext>
                </a:extLst>
              </a:tr>
              <a:tr h="113792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400" b="0" i="0" u="none" strike="noStrike" kern="0" cap="none" spc="0" normalizeH="0" baseline="0" noProof="0" dirty="0">
                          <a:ln>
                            <a:noFill/>
                          </a:ln>
                          <a:solidFill>
                            <a:srgbClr val="000000"/>
                          </a:solidFill>
                          <a:effectLst/>
                          <a:uLnTx/>
                          <a:uFillTx/>
                          <a:latin typeface="+mn-lt"/>
                          <a:ea typeface="+mn-ea"/>
                          <a:cs typeface="+mn-cs"/>
                          <a:sym typeface="Arial"/>
                        </a:rPr>
                        <a:t>Number of Direct jobs created in the construction sector by Public Provincial Projects </a:t>
                      </a: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400" b="0" i="0" u="none" strike="noStrike" kern="0" cap="none" spc="0" normalizeH="0" baseline="0" noProof="0" dirty="0">
                        <a:ln>
                          <a:noFill/>
                        </a:ln>
                        <a:solidFill>
                          <a:srgbClr val="000000"/>
                        </a:solidFill>
                        <a:effectLst/>
                        <a:uLnTx/>
                        <a:uFillTx/>
                        <a:latin typeface="+mn-lt"/>
                        <a:ea typeface="+mn-ea"/>
                        <a:cs typeface="+mn-cs"/>
                        <a:sym typeface="Arial"/>
                      </a:endParaRP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latin typeface="+mn-lt"/>
                        </a:rPr>
                        <a:t>520</a:t>
                      </a:r>
                    </a:p>
                    <a:p>
                      <a:pPr algn="ctr"/>
                      <a:endParaRPr lang="en-US" sz="1400" dirty="0">
                        <a:latin typeface="+mn-lt"/>
                      </a:endParaRP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ap="flat" cmpd="sng" algn="ctr">
                      <a:solidFill>
                        <a:srgbClr val="0097A7"/>
                      </a:solidFill>
                      <a:prstDash val="solid"/>
                      <a:round/>
                      <a:headEnd type="none" w="med" len="med"/>
                      <a:tailEnd type="none" w="med" len="med"/>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tx1"/>
                          </a:solidFill>
                          <a:latin typeface="+mn-lt"/>
                        </a:rPr>
                        <a:t>469</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tx1"/>
                          </a:solidFill>
                          <a:latin typeface="+mn-lt"/>
                        </a:rPr>
                        <a:t>650</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chemeClr val="tx1"/>
                          </a:solidFill>
                          <a:effectLst/>
                          <a:uLnTx/>
                          <a:uFillTx/>
                          <a:latin typeface="+mn-lt"/>
                          <a:ea typeface="+mn-ea"/>
                          <a:cs typeface="+mn-cs"/>
                          <a:sym typeface="Arial"/>
                        </a:rPr>
                        <a:t>4452</a:t>
                      </a:r>
                    </a:p>
                    <a:p>
                      <a:pPr algn="ctr"/>
                      <a:endParaRPr lang="en-US" sz="1400" dirty="0">
                        <a:solidFill>
                          <a:srgbClr val="FF0000"/>
                        </a:solidFill>
                        <a:latin typeface="+mn-lt"/>
                      </a:endParaRPr>
                    </a:p>
                    <a:p>
                      <a:pPr algn="ctr"/>
                      <a:endParaRPr lang="en-US" sz="1400" dirty="0">
                        <a:solidFill>
                          <a:srgbClr val="FF0000"/>
                        </a:solidFill>
                        <a:latin typeface="+mn-lt"/>
                      </a:endParaRP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chemeClr val="tx1"/>
                          </a:solidFill>
                          <a:effectLst/>
                          <a:uLnTx/>
                          <a:uFillTx/>
                          <a:latin typeface="+mn-lt"/>
                          <a:ea typeface="+mn-ea"/>
                          <a:cs typeface="+mn-cs"/>
                          <a:sym typeface="Arial"/>
                        </a:rPr>
                        <a:t>Direct Jobs: 3 528 </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extLst>
                  <a:ext uri="{0D108BD9-81ED-4DB2-BD59-A6C34878D82A}">
                    <a16:rowId xmlns:a16="http://schemas.microsoft.com/office/drawing/2014/main" val="2531730758"/>
                  </a:ext>
                </a:extLst>
              </a:tr>
            </a:tbl>
          </a:graphicData>
        </a:graphic>
      </p:graphicFrame>
      <p:graphicFrame>
        <p:nvGraphicFramePr>
          <p:cNvPr id="4" name="Content Placeholder 3">
            <a:extLst>
              <a:ext uri="{FF2B5EF4-FFF2-40B4-BE49-F238E27FC236}">
                <a16:creationId xmlns:a16="http://schemas.microsoft.com/office/drawing/2014/main" id="{EDBB97DF-11B4-46F6-B000-221C837A9A9D}"/>
              </a:ext>
            </a:extLst>
          </p:cNvPr>
          <p:cNvGraphicFramePr>
            <a:graphicFrameLocks noGrp="1"/>
          </p:cNvGraphicFramePr>
          <p:nvPr>
            <p:ph idx="1"/>
            <p:extLst>
              <p:ext uri="{D42A27DB-BD31-4B8C-83A1-F6EECF244321}">
                <p14:modId xmlns:p14="http://schemas.microsoft.com/office/powerpoint/2010/main" val="771420865"/>
              </p:ext>
            </p:extLst>
          </p:nvPr>
        </p:nvGraphicFramePr>
        <p:xfrm>
          <a:off x="1298836" y="4062428"/>
          <a:ext cx="10726585" cy="1127760"/>
        </p:xfrm>
        <a:graphic>
          <a:graphicData uri="http://schemas.openxmlformats.org/drawingml/2006/table">
            <a:tbl>
              <a:tblPr firstRow="1" bandRow="1">
                <a:tableStyleId>{5C22544A-7EE6-4342-B048-85BDC9FD1C3A}</a:tableStyleId>
              </a:tblPr>
              <a:tblGrid>
                <a:gridCol w="2295979">
                  <a:extLst>
                    <a:ext uri="{9D8B030D-6E8A-4147-A177-3AD203B41FA5}">
                      <a16:colId xmlns:a16="http://schemas.microsoft.com/office/drawing/2014/main" val="20000"/>
                    </a:ext>
                  </a:extLst>
                </a:gridCol>
                <a:gridCol w="951845">
                  <a:extLst>
                    <a:ext uri="{9D8B030D-6E8A-4147-A177-3AD203B41FA5}">
                      <a16:colId xmlns:a16="http://schemas.microsoft.com/office/drawing/2014/main" val="343221055"/>
                    </a:ext>
                  </a:extLst>
                </a:gridCol>
                <a:gridCol w="951845">
                  <a:extLst>
                    <a:ext uri="{9D8B030D-6E8A-4147-A177-3AD203B41FA5}">
                      <a16:colId xmlns:a16="http://schemas.microsoft.com/office/drawing/2014/main" val="20002"/>
                    </a:ext>
                  </a:extLst>
                </a:gridCol>
                <a:gridCol w="1002832">
                  <a:extLst>
                    <a:ext uri="{9D8B030D-6E8A-4147-A177-3AD203B41FA5}">
                      <a16:colId xmlns:a16="http://schemas.microsoft.com/office/drawing/2014/main" val="3215971236"/>
                    </a:ext>
                  </a:extLst>
                </a:gridCol>
                <a:gridCol w="1002832">
                  <a:extLst>
                    <a:ext uri="{9D8B030D-6E8A-4147-A177-3AD203B41FA5}">
                      <a16:colId xmlns:a16="http://schemas.microsoft.com/office/drawing/2014/main" val="2373348374"/>
                    </a:ext>
                  </a:extLst>
                </a:gridCol>
                <a:gridCol w="747878">
                  <a:extLst>
                    <a:ext uri="{9D8B030D-6E8A-4147-A177-3AD203B41FA5}">
                      <a16:colId xmlns:a16="http://schemas.microsoft.com/office/drawing/2014/main" val="20004"/>
                    </a:ext>
                  </a:extLst>
                </a:gridCol>
                <a:gridCol w="1835699">
                  <a:extLst>
                    <a:ext uri="{9D8B030D-6E8A-4147-A177-3AD203B41FA5}">
                      <a16:colId xmlns:a16="http://schemas.microsoft.com/office/drawing/2014/main" val="20005"/>
                    </a:ext>
                  </a:extLst>
                </a:gridCol>
                <a:gridCol w="1937675">
                  <a:extLst>
                    <a:ext uri="{9D8B030D-6E8A-4147-A177-3AD203B41FA5}">
                      <a16:colId xmlns:a16="http://schemas.microsoft.com/office/drawing/2014/main" val="1326908155"/>
                    </a:ext>
                  </a:extLst>
                </a:gridCol>
              </a:tblGrid>
              <a:tr h="694035">
                <a:tc>
                  <a:txBody>
                    <a:bodyPr/>
                    <a:lstStyle/>
                    <a:p>
                      <a:r>
                        <a:rPr lang="en-ZA" sz="1600" dirty="0"/>
                        <a:t>COVID</a:t>
                      </a:r>
                      <a:r>
                        <a:rPr lang="en-ZA" sz="1600" baseline="0" dirty="0"/>
                        <a:t>-19 and Other Construction  Projects</a:t>
                      </a:r>
                      <a:endParaRPr lang="en-ZA" sz="1600" dirty="0"/>
                    </a:p>
                  </a:txBody>
                  <a:tcPr/>
                </a:tc>
                <a:tc>
                  <a:txBody>
                    <a:bodyPr/>
                    <a:lstStyle/>
                    <a:p>
                      <a:r>
                        <a:rPr lang="en-ZA" sz="1600" dirty="0"/>
                        <a:t>No of Jobs</a:t>
                      </a:r>
                    </a:p>
                  </a:txBody>
                  <a:tcPr/>
                </a:tc>
                <a:tc gridSpan="4">
                  <a:txBody>
                    <a:bodyPr/>
                    <a:lstStyle/>
                    <a:p>
                      <a:r>
                        <a:rPr lang="en-ZA" sz="1600" dirty="0"/>
                        <a:t>Labour/Employment Equity </a:t>
                      </a:r>
                    </a:p>
                  </a:txBody>
                  <a:tcPr/>
                </a:tc>
                <a:tc hMerge="1">
                  <a:txBody>
                    <a:bodyPr/>
                    <a:lstStyle/>
                    <a:p>
                      <a:endParaRPr lang="en-US"/>
                    </a:p>
                  </a:txBody>
                  <a:tcPr/>
                </a:tc>
                <a:tc hMerge="1">
                  <a:txBody>
                    <a:bodyPr/>
                    <a:lstStyle/>
                    <a:p>
                      <a:endParaRPr lang="en-US"/>
                    </a:p>
                  </a:txBody>
                  <a:tcPr/>
                </a:tc>
                <a:tc hMerge="1">
                  <a:txBody>
                    <a:bodyPr/>
                    <a:lstStyle/>
                    <a:p>
                      <a:endParaRPr lang="en-ZA" dirty="0"/>
                    </a:p>
                  </a:txBody>
                  <a:tcPr/>
                </a:tc>
                <a:tc>
                  <a:txBody>
                    <a:bodyPr/>
                    <a:lstStyle/>
                    <a:p>
                      <a:r>
                        <a:rPr lang="en-ZA" sz="1600" dirty="0"/>
                        <a:t>SMME Sub- contractors </a:t>
                      </a:r>
                    </a:p>
                  </a:txBody>
                  <a:tcPr/>
                </a:tc>
                <a:tc>
                  <a:txBody>
                    <a:bodyPr/>
                    <a:lstStyle/>
                    <a:p>
                      <a:r>
                        <a:rPr lang="en-ZA" sz="1600" dirty="0"/>
                        <a:t>Expenditure </a:t>
                      </a:r>
                    </a:p>
                  </a:txBody>
                  <a:tcPr/>
                </a:tc>
                <a:extLst>
                  <a:ext uri="{0D108BD9-81ED-4DB2-BD59-A6C34878D82A}">
                    <a16:rowId xmlns:a16="http://schemas.microsoft.com/office/drawing/2014/main" val="10000"/>
                  </a:ext>
                </a:extLst>
              </a:tr>
              <a:tr h="0">
                <a:tc>
                  <a:txBody>
                    <a:bodyPr/>
                    <a:lstStyle/>
                    <a:p>
                      <a:pPr marL="0" algn="l" defTabSz="457200" rtl="0" eaLnBrk="1" latinLnBrk="0" hangingPunct="1"/>
                      <a:r>
                        <a:rPr lang="en-ZA" sz="1400" b="1" kern="1200" dirty="0">
                          <a:solidFill>
                            <a:schemeClr val="dk1"/>
                          </a:solidFill>
                          <a:latin typeface="+mn-lt"/>
                          <a:ea typeface="+mn-ea"/>
                          <a:cs typeface="+mn-cs"/>
                        </a:rPr>
                        <a:t>Total </a:t>
                      </a:r>
                    </a:p>
                  </a:txBody>
                  <a:tcPr/>
                </a:tc>
                <a:tc>
                  <a:txBody>
                    <a:bodyPr/>
                    <a:lstStyle/>
                    <a:p>
                      <a:pPr marL="0" algn="l" defTabSz="457200" rtl="0" eaLnBrk="1" fontAlgn="ctr" latinLnBrk="0" hangingPunct="1"/>
                      <a:r>
                        <a:rPr lang="en-ZA" sz="1400" b="1" kern="1200" dirty="0">
                          <a:solidFill>
                            <a:schemeClr val="dk1"/>
                          </a:solidFill>
                          <a:latin typeface="+mn-lt"/>
                          <a:ea typeface="+mn-ea"/>
                          <a:cs typeface="+mn-cs"/>
                        </a:rPr>
                        <a:t>3704</a:t>
                      </a:r>
                    </a:p>
                  </a:txBody>
                  <a:tcPr marL="9525" marR="9525" marT="9525" marB="0" anchor="b"/>
                </a:tc>
                <a:tc>
                  <a:txBody>
                    <a:bodyPr/>
                    <a:lstStyle/>
                    <a:p>
                      <a:pPr marL="0" algn="l" defTabSz="457200" rtl="0" eaLnBrk="1" fontAlgn="ctr" latinLnBrk="0" hangingPunct="1"/>
                      <a:r>
                        <a:rPr lang="en-ZA" sz="1400" b="1" kern="1200" dirty="0">
                          <a:solidFill>
                            <a:schemeClr val="dk1"/>
                          </a:solidFill>
                          <a:latin typeface="+mn-lt"/>
                          <a:ea typeface="+mn-ea"/>
                          <a:cs typeface="+mn-cs"/>
                        </a:rPr>
                        <a:t>323</a:t>
                      </a:r>
                    </a:p>
                  </a:txBody>
                  <a:tcPr marL="9525" marR="9525" marT="9525" marB="0" anchor="b"/>
                </a:tc>
                <a:tc>
                  <a:txBody>
                    <a:bodyPr/>
                    <a:lstStyle/>
                    <a:p>
                      <a:pPr marL="0" algn="l" defTabSz="457200" rtl="0" eaLnBrk="1" fontAlgn="ctr" latinLnBrk="0" hangingPunct="1"/>
                      <a:r>
                        <a:rPr lang="en-ZA" sz="1400" b="1" kern="1200" dirty="0">
                          <a:solidFill>
                            <a:schemeClr val="dk1"/>
                          </a:solidFill>
                          <a:latin typeface="+mn-lt"/>
                          <a:ea typeface="+mn-ea"/>
                          <a:cs typeface="+mn-cs"/>
                        </a:rPr>
                        <a:t>2306</a:t>
                      </a:r>
                    </a:p>
                  </a:txBody>
                  <a:tcPr marL="9525" marR="9525" marT="9525" marB="0" anchor="b"/>
                </a:tc>
                <a:tc>
                  <a:txBody>
                    <a:bodyPr/>
                    <a:lstStyle/>
                    <a:p>
                      <a:pPr marL="0" algn="l" defTabSz="457200" rtl="0" eaLnBrk="1" fontAlgn="ctr" latinLnBrk="0" hangingPunct="1"/>
                      <a:r>
                        <a:rPr lang="en-ZA" sz="1400" b="1" kern="1200" dirty="0">
                          <a:solidFill>
                            <a:schemeClr val="dk1"/>
                          </a:solidFill>
                          <a:latin typeface="+mn-lt"/>
                          <a:ea typeface="+mn-ea"/>
                          <a:cs typeface="+mn-cs"/>
                        </a:rPr>
                        <a:t>908</a:t>
                      </a:r>
                    </a:p>
                  </a:txBody>
                  <a:tcPr marL="9525" marR="9525" marT="9525" marB="0" anchor="b"/>
                </a:tc>
                <a:tc>
                  <a:txBody>
                    <a:bodyPr/>
                    <a:lstStyle/>
                    <a:p>
                      <a:pPr marL="0" algn="l" defTabSz="457200" rtl="0" eaLnBrk="1" fontAlgn="ctr" latinLnBrk="0" hangingPunct="1"/>
                      <a:r>
                        <a:rPr lang="en-ZA" sz="1400" b="1" kern="1200" dirty="0">
                          <a:solidFill>
                            <a:schemeClr val="dk1"/>
                          </a:solidFill>
                          <a:latin typeface="+mn-lt"/>
                          <a:ea typeface="+mn-ea"/>
                          <a:cs typeface="+mn-cs"/>
                        </a:rPr>
                        <a:t>13</a:t>
                      </a:r>
                    </a:p>
                  </a:txBody>
                  <a:tcPr marL="9525" marR="9525" marT="9525" marB="0" anchor="b"/>
                </a:tc>
                <a:tc>
                  <a:txBody>
                    <a:bodyPr/>
                    <a:lstStyle/>
                    <a:p>
                      <a:pPr marL="0" algn="l" defTabSz="457200" rtl="0" eaLnBrk="1" fontAlgn="ctr" latinLnBrk="0" hangingPunct="1"/>
                      <a:r>
                        <a:rPr lang="en-ZA" sz="1400" b="1" kern="1200" dirty="0">
                          <a:solidFill>
                            <a:schemeClr val="dk1"/>
                          </a:solidFill>
                          <a:latin typeface="+mn-lt"/>
                          <a:ea typeface="+mn-ea"/>
                          <a:cs typeface="+mn-cs"/>
                        </a:rPr>
                        <a:t>154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latin typeface="Calibri" panose="020F0502020204030204" pitchFamily="34" charset="0"/>
                          <a:ea typeface="+mn-ea"/>
                          <a:cs typeface="+mn-cs"/>
                        </a:rPr>
                        <a:t>R 131 403 551,95</a:t>
                      </a:r>
                    </a:p>
                  </a:txBody>
                  <a:tcPr/>
                </a:tc>
                <a:extLst>
                  <a:ext uri="{0D108BD9-81ED-4DB2-BD59-A6C34878D82A}">
                    <a16:rowId xmlns:a16="http://schemas.microsoft.com/office/drawing/2014/main" val="4089781205"/>
                  </a:ext>
                </a:extLst>
              </a:tr>
            </a:tbl>
          </a:graphicData>
        </a:graphic>
      </p:graphicFrame>
    </p:spTree>
    <p:extLst>
      <p:ext uri="{BB962C8B-B14F-4D97-AF65-F5344CB8AC3E}">
        <p14:creationId xmlns:p14="http://schemas.microsoft.com/office/powerpoint/2010/main" val="1739693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382232" y="1083952"/>
            <a:ext cx="10596408" cy="491417"/>
          </a:xfrm>
          <a:prstGeom prst="rect">
            <a:avLst/>
          </a:prstGeom>
          <a:noFill/>
          <a:ln>
            <a:noFill/>
          </a:ln>
        </p:spPr>
        <p:txBody>
          <a:bodyPr spcFirstLastPara="1" wrap="square" lIns="121900" tIns="121900" rIns="121900" bIns="121900"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1400" b="1"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9pPr>
          </a:lstStyle>
          <a:p>
            <a:pPr algn="just" defTabSz="1219170">
              <a:buClr>
                <a:srgbClr val="000000"/>
              </a:buClr>
              <a:buSzTx/>
            </a:pPr>
            <a:r>
              <a:rPr lang="en-ZA" sz="1867" kern="0" dirty="0">
                <a:latin typeface="Exco"/>
                <a:ea typeface="+mn-ea"/>
              </a:rPr>
              <a:t>Expanded Public Works Programme work opportunities created through GPG Departs and Municipalities </a:t>
            </a:r>
          </a:p>
        </p:txBody>
      </p:sp>
      <p:graphicFrame>
        <p:nvGraphicFramePr>
          <p:cNvPr id="5" name="Table 4"/>
          <p:cNvGraphicFramePr>
            <a:graphicFrameLocks noGrp="1"/>
          </p:cNvGraphicFramePr>
          <p:nvPr>
            <p:extLst>
              <p:ext uri="{D42A27DB-BD31-4B8C-83A1-F6EECF244321}">
                <p14:modId xmlns:p14="http://schemas.microsoft.com/office/powerpoint/2010/main" val="4140420853"/>
              </p:ext>
            </p:extLst>
          </p:nvPr>
        </p:nvGraphicFramePr>
        <p:xfrm>
          <a:off x="1355189" y="1643949"/>
          <a:ext cx="10623451" cy="2072640"/>
        </p:xfrm>
        <a:graphic>
          <a:graphicData uri="http://schemas.openxmlformats.org/drawingml/2006/table">
            <a:tbl>
              <a:tblPr firstRow="1" bandRow="1"/>
              <a:tblGrid>
                <a:gridCol w="2056506">
                  <a:extLst>
                    <a:ext uri="{9D8B030D-6E8A-4147-A177-3AD203B41FA5}">
                      <a16:colId xmlns:a16="http://schemas.microsoft.com/office/drawing/2014/main" val="3835239158"/>
                    </a:ext>
                  </a:extLst>
                </a:gridCol>
                <a:gridCol w="1240978">
                  <a:extLst>
                    <a:ext uri="{9D8B030D-6E8A-4147-A177-3AD203B41FA5}">
                      <a16:colId xmlns:a16="http://schemas.microsoft.com/office/drawing/2014/main" val="700335439"/>
                    </a:ext>
                  </a:extLst>
                </a:gridCol>
                <a:gridCol w="1459975">
                  <a:extLst>
                    <a:ext uri="{9D8B030D-6E8A-4147-A177-3AD203B41FA5}">
                      <a16:colId xmlns:a16="http://schemas.microsoft.com/office/drawing/2014/main" val="1101676350"/>
                    </a:ext>
                  </a:extLst>
                </a:gridCol>
                <a:gridCol w="1520807">
                  <a:extLst>
                    <a:ext uri="{9D8B030D-6E8A-4147-A177-3AD203B41FA5}">
                      <a16:colId xmlns:a16="http://schemas.microsoft.com/office/drawing/2014/main" val="2013337324"/>
                    </a:ext>
                  </a:extLst>
                </a:gridCol>
                <a:gridCol w="2676966">
                  <a:extLst>
                    <a:ext uri="{9D8B030D-6E8A-4147-A177-3AD203B41FA5}">
                      <a16:colId xmlns:a16="http://schemas.microsoft.com/office/drawing/2014/main" val="959279326"/>
                    </a:ext>
                  </a:extLst>
                </a:gridCol>
                <a:gridCol w="1668219">
                  <a:extLst>
                    <a:ext uri="{9D8B030D-6E8A-4147-A177-3AD203B41FA5}">
                      <a16:colId xmlns:a16="http://schemas.microsoft.com/office/drawing/2014/main" val="4131203611"/>
                    </a:ext>
                  </a:extLst>
                </a:gridCol>
              </a:tblGrid>
              <a:tr h="152788">
                <a:tc row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Key Performance Indicator</a:t>
                      </a:r>
                    </a:p>
                  </a:txBody>
                  <a:tcPr marL="121920" marR="121920" marT="60960" marB="60960">
                    <a:lnL w="12700" cmpd="sng">
                      <a:solidFill>
                        <a:srgbClr val="0097A7"/>
                      </a:solidFill>
                    </a:lnL>
                    <a:lnR w="12700" cap="flat" cmpd="sng" algn="ctr">
                      <a:solidFill>
                        <a:srgbClr val="0097A7"/>
                      </a:solidFill>
                      <a:prstDash val="solid"/>
                      <a:round/>
                      <a:headEnd type="none" w="med" len="med"/>
                      <a:tailEnd type="none" w="med" len="med"/>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tc grid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2019/20 Reported data </a:t>
                      </a: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mpd="sng">
                      <a:solidFill>
                        <a:srgbClr val="0097A7"/>
                      </a:solidFill>
                    </a:lnT>
                    <a:lnB w="25400" cap="flat" cmpd="sng" algn="ctr">
                      <a:solidFill>
                        <a:srgbClr val="0097A7"/>
                      </a:solidFill>
                      <a:prstDash val="solid"/>
                      <a:round/>
                      <a:headEnd type="none" w="med" len="med"/>
                      <a:tailEnd type="none" w="med" len="med"/>
                    </a:lnB>
                    <a:lnTlToBr w="12700" cmpd="sng">
                      <a:noFill/>
                      <a:prstDash val="solid"/>
                    </a:lnTlToBr>
                    <a:lnBlToTr w="12700" cmpd="sng">
                      <a:noFill/>
                      <a:prstDash val="solid"/>
                    </a:lnBlToTr>
                    <a:solidFill>
                      <a:srgbClr val="144A98"/>
                    </a:solid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050" dirty="0">
                        <a:solidFill>
                          <a:schemeClr val="bg1"/>
                        </a:solidFill>
                        <a:latin typeface="Exco"/>
                      </a:endParaRPr>
                    </a:p>
                  </a:txBody>
                  <a:tcPr>
                    <a:solidFill>
                      <a:srgbClr val="144A98"/>
                    </a:solidFill>
                  </a:tcPr>
                </a:tc>
                <a:tc grid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2020/21 Current</a:t>
                      </a:r>
                      <a:r>
                        <a:rPr lang="en-US" sz="1400" baseline="0" dirty="0">
                          <a:solidFill>
                            <a:schemeClr val="bg1"/>
                          </a:solidFill>
                          <a:latin typeface="Exco"/>
                        </a:rPr>
                        <a:t> status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tc hMerge="1">
                  <a:txBody>
                    <a:bodyPr/>
                    <a:lstStyle/>
                    <a:p>
                      <a:pPr algn="ctr"/>
                      <a:endParaRPr lang="en-US" sz="1050" dirty="0">
                        <a:solidFill>
                          <a:schemeClr val="bg1"/>
                        </a:solidFill>
                        <a:latin typeface="Exco"/>
                      </a:endParaRPr>
                    </a:p>
                  </a:txBody>
                  <a:tcPr>
                    <a:solidFill>
                      <a:srgbClr val="144A98"/>
                    </a:solid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2024/25</a:t>
                      </a: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extLst>
                  <a:ext uri="{0D108BD9-81ED-4DB2-BD59-A6C34878D82A}">
                    <a16:rowId xmlns:a16="http://schemas.microsoft.com/office/drawing/2014/main" val="2237933553"/>
                  </a:ext>
                </a:extLst>
              </a:tr>
              <a:tr h="152788">
                <a:tc vMerge="1">
                  <a:txBody>
                    <a:bodyPr/>
                    <a:lstStyle/>
                    <a:p>
                      <a:pPr algn="ctr"/>
                      <a:endParaRPr lang="en-US" sz="1050" dirty="0">
                        <a:solidFill>
                          <a:schemeClr val="bg1"/>
                        </a:solidFill>
                        <a:latin typeface="Exco"/>
                      </a:endParaRPr>
                    </a:p>
                  </a:txBody>
                  <a:tcP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Target </a:t>
                      </a:r>
                    </a:p>
                  </a:txBody>
                  <a:tcPr marL="121920" marR="121920" marT="60960" marB="60960">
                    <a:lnL w="25400" cmpd="sng">
                      <a:solidFill>
                        <a:srgbClr val="0097A7"/>
                      </a:solidFill>
                    </a:lnL>
                    <a:lnR w="12700" cmpd="sng">
                      <a:solidFill>
                        <a:srgbClr val="0097A7"/>
                      </a:solidFill>
                    </a:lnR>
                    <a:lnT w="25400" cap="flat" cmpd="sng" algn="ctr">
                      <a:solidFill>
                        <a:srgbClr val="0097A7"/>
                      </a:solidFill>
                      <a:prstDash val="solid"/>
                      <a:round/>
                      <a:headEnd type="none" w="med" len="med"/>
                      <a:tailEnd type="none" w="med" len="med"/>
                    </a:lnT>
                    <a:lnB w="12700" cap="flat" cmpd="sng" algn="ctr">
                      <a:solidFill>
                        <a:srgbClr val="0097A7"/>
                      </a:solidFill>
                      <a:prstDash val="solid"/>
                      <a:round/>
                      <a:headEnd type="none" w="med" len="med"/>
                      <a:tailEnd type="none" w="med" len="med"/>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chemeClr val="bg1"/>
                          </a:solidFill>
                          <a:latin typeface="Exco"/>
                        </a:rPr>
                        <a:t>Actual</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Target</a:t>
                      </a:r>
                      <a:r>
                        <a:rPr lang="en-US" sz="1400" baseline="0" dirty="0">
                          <a:solidFill>
                            <a:schemeClr val="bg1"/>
                          </a:solidFill>
                          <a:latin typeface="Exco"/>
                        </a:rPr>
                        <a:t>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25400" cap="flat" cmpd="sng" algn="ctr">
                      <a:solidFill>
                        <a:srgbClr val="0097A7"/>
                      </a:solidFill>
                      <a:prstDash val="solid"/>
                      <a:round/>
                      <a:headEnd type="none" w="med" len="med"/>
                      <a:tailEnd type="none" w="med" len="med"/>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Actual </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5 YEAR</a:t>
                      </a:r>
                      <a:r>
                        <a:rPr lang="en-US" sz="1400" baseline="0" dirty="0">
                          <a:solidFill>
                            <a:schemeClr val="bg1"/>
                          </a:solidFill>
                          <a:latin typeface="Exco"/>
                        </a:rPr>
                        <a:t> TARGET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extLst>
                  <a:ext uri="{0D108BD9-81ED-4DB2-BD59-A6C34878D82A}">
                    <a16:rowId xmlns:a16="http://schemas.microsoft.com/office/drawing/2014/main" val="1721888110"/>
                  </a:ext>
                </a:extLst>
              </a:tr>
              <a:tr h="638931">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400" b="0" i="0" u="none" strike="noStrike" kern="0" cap="none" spc="0" normalizeH="0" baseline="0" noProof="0" dirty="0">
                          <a:ln>
                            <a:noFill/>
                          </a:ln>
                          <a:solidFill>
                            <a:srgbClr val="000000"/>
                          </a:solidFill>
                          <a:effectLst/>
                          <a:uLnTx/>
                          <a:uFillTx/>
                          <a:latin typeface="+mn-lt"/>
                          <a:ea typeface="+mn-ea"/>
                          <a:cs typeface="+mn-cs"/>
                          <a:sym typeface="Arial"/>
                        </a:rPr>
                        <a:t>Number of Expanded Public Works Programme work opportunities created through GPG Departments</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dirty="0">
                          <a:ln>
                            <a:noFill/>
                          </a:ln>
                          <a:solidFill>
                            <a:schemeClr val="tx1"/>
                          </a:solidFill>
                          <a:effectLst/>
                          <a:uLnTx/>
                          <a:uFillTx/>
                          <a:latin typeface="+mn-lt"/>
                          <a:ea typeface="+mn-ea"/>
                          <a:cs typeface="+mn-cs"/>
                          <a:sym typeface="Arial"/>
                        </a:rPr>
                        <a:t>47 206</a:t>
                      </a:r>
                    </a:p>
                    <a:p>
                      <a:pPr algn="ctr"/>
                      <a:endParaRPr lang="en-US" sz="1400" dirty="0">
                        <a:solidFill>
                          <a:schemeClr val="tx1"/>
                        </a:solidFill>
                        <a:latin typeface="+mn-lt"/>
                      </a:endParaRP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ap="flat" cmpd="sng" algn="ctr">
                      <a:solidFill>
                        <a:srgbClr val="0097A7"/>
                      </a:solidFill>
                      <a:prstDash val="solid"/>
                      <a:round/>
                      <a:headEnd type="none" w="med" len="med"/>
                      <a:tailEnd type="none" w="med" len="med"/>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kumimoji="0" lang="en-US" sz="1400" b="0" i="0" u="none" strike="noStrike" kern="0" cap="none" spc="0" normalizeH="0" baseline="0" dirty="0">
                          <a:ln>
                            <a:noFill/>
                          </a:ln>
                          <a:solidFill>
                            <a:schemeClr val="tx1"/>
                          </a:solidFill>
                          <a:effectLst/>
                          <a:uLnTx/>
                          <a:uFillTx/>
                          <a:latin typeface="+mn-lt"/>
                          <a:ea typeface="+mn-ea"/>
                          <a:cs typeface="+mn-cs"/>
                          <a:sym typeface="Arial"/>
                        </a:rPr>
                        <a:t>31 685</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en-ZA" sz="1400" b="0" i="0" u="none" strike="noStrike" kern="0" cap="none" spc="0" normalizeH="0" baseline="0" noProof="0" dirty="0">
                          <a:ln>
                            <a:noFill/>
                          </a:ln>
                          <a:solidFill>
                            <a:schemeClr val="tx1"/>
                          </a:solidFill>
                          <a:effectLst/>
                          <a:uLnTx/>
                          <a:uFillTx/>
                          <a:latin typeface="+mn-lt"/>
                          <a:ea typeface="+mn-ea"/>
                          <a:cs typeface="+mn-cs"/>
                          <a:sym typeface="Arial"/>
                        </a:rPr>
                        <a:t>44 792</a:t>
                      </a:r>
                    </a:p>
                    <a:p>
                      <a:pPr algn="ctr"/>
                      <a:endParaRPr lang="en-US" sz="1400" dirty="0">
                        <a:solidFill>
                          <a:schemeClr val="tx1"/>
                        </a:solidFill>
                        <a:latin typeface="+mn-lt"/>
                      </a:endParaRP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dirty="0">
                          <a:ln>
                            <a:noFill/>
                          </a:ln>
                          <a:solidFill>
                            <a:schemeClr val="tx1"/>
                          </a:solidFill>
                          <a:effectLst/>
                          <a:uLnTx/>
                          <a:uFillTx/>
                          <a:latin typeface="+mn-lt"/>
                          <a:ea typeface="+mn-ea"/>
                          <a:cs typeface="+mn-cs"/>
                          <a:sym typeface="Arial"/>
                        </a:rPr>
                        <a:t>21 092</a:t>
                      </a:r>
                    </a:p>
                    <a:p>
                      <a:pPr marL="0" marR="0" lvl="0" indent="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endParaRPr kumimoji="0" lang="en-US" sz="1400" b="0" i="0" u="none" strike="noStrike" kern="0" cap="none" spc="0" normalizeH="0" baseline="0" noProof="0" dirty="0">
                        <a:ln>
                          <a:noFill/>
                        </a:ln>
                        <a:solidFill>
                          <a:srgbClr val="FF0000"/>
                        </a:solidFill>
                        <a:effectLst/>
                        <a:uLnTx/>
                        <a:uFillTx/>
                        <a:latin typeface="+mn-lt"/>
                        <a:ea typeface="+mn-ea"/>
                        <a:cs typeface="+mn-cs"/>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panose="020B0604020202020204" pitchFamily="34" charset="0"/>
                        <a:buNone/>
                        <a:tabLst/>
                        <a:defRPr/>
                      </a:pPr>
                      <a:endParaRPr kumimoji="0" lang="en-US" sz="1400" b="0" i="0" u="none" strike="noStrike" kern="0" cap="none" spc="0" normalizeH="0" baseline="0" noProof="0" dirty="0">
                        <a:ln>
                          <a:noFill/>
                        </a:ln>
                        <a:solidFill>
                          <a:srgbClr val="FF0000"/>
                        </a:solidFill>
                        <a:effectLst/>
                        <a:uLnTx/>
                        <a:uFillTx/>
                        <a:latin typeface="+mn-lt"/>
                        <a:ea typeface="+mn-ea"/>
                        <a:cs typeface="+mn-cs"/>
                        <a:sym typeface="Arial"/>
                      </a:endParaRP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chemeClr val="tx1"/>
                          </a:solidFill>
                          <a:effectLst/>
                          <a:uLnTx/>
                          <a:uFillTx/>
                          <a:latin typeface="+mn-lt"/>
                          <a:ea typeface="+mn-ea"/>
                          <a:cs typeface="+mn-cs"/>
                          <a:sym typeface="Arial"/>
                        </a:rPr>
                        <a:t>225 000</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extLst>
                  <a:ext uri="{0D108BD9-81ED-4DB2-BD59-A6C34878D82A}">
                    <a16:rowId xmlns:a16="http://schemas.microsoft.com/office/drawing/2014/main" val="2531730758"/>
                  </a:ext>
                </a:extLst>
              </a:tr>
            </a:tbl>
          </a:graphicData>
        </a:graphic>
      </p:graphicFrame>
      <p:graphicFrame>
        <p:nvGraphicFramePr>
          <p:cNvPr id="4" name="Table 3"/>
          <p:cNvGraphicFramePr>
            <a:graphicFrameLocks noGrp="1"/>
          </p:cNvGraphicFramePr>
          <p:nvPr/>
        </p:nvGraphicFramePr>
        <p:xfrm>
          <a:off x="1355189" y="3900301"/>
          <a:ext cx="10650493" cy="2312724"/>
        </p:xfrm>
        <a:graphic>
          <a:graphicData uri="http://schemas.openxmlformats.org/drawingml/2006/table">
            <a:tbl>
              <a:tblPr firstRow="1" bandRow="1"/>
              <a:tblGrid>
                <a:gridCol w="2097612">
                  <a:extLst>
                    <a:ext uri="{9D8B030D-6E8A-4147-A177-3AD203B41FA5}">
                      <a16:colId xmlns:a16="http://schemas.microsoft.com/office/drawing/2014/main" val="3835239158"/>
                    </a:ext>
                  </a:extLst>
                </a:gridCol>
                <a:gridCol w="1238447">
                  <a:extLst>
                    <a:ext uri="{9D8B030D-6E8A-4147-A177-3AD203B41FA5}">
                      <a16:colId xmlns:a16="http://schemas.microsoft.com/office/drawing/2014/main" val="700335439"/>
                    </a:ext>
                  </a:extLst>
                </a:gridCol>
                <a:gridCol w="1423802">
                  <a:extLst>
                    <a:ext uri="{9D8B030D-6E8A-4147-A177-3AD203B41FA5}">
                      <a16:colId xmlns:a16="http://schemas.microsoft.com/office/drawing/2014/main" val="1101676350"/>
                    </a:ext>
                  </a:extLst>
                </a:gridCol>
                <a:gridCol w="1485900">
                  <a:extLst>
                    <a:ext uri="{9D8B030D-6E8A-4147-A177-3AD203B41FA5}">
                      <a16:colId xmlns:a16="http://schemas.microsoft.com/office/drawing/2014/main" val="2013337324"/>
                    </a:ext>
                  </a:extLst>
                </a:gridCol>
                <a:gridCol w="2607639">
                  <a:extLst>
                    <a:ext uri="{9D8B030D-6E8A-4147-A177-3AD203B41FA5}">
                      <a16:colId xmlns:a16="http://schemas.microsoft.com/office/drawing/2014/main" val="959279326"/>
                    </a:ext>
                  </a:extLst>
                </a:gridCol>
                <a:gridCol w="1797093">
                  <a:extLst>
                    <a:ext uri="{9D8B030D-6E8A-4147-A177-3AD203B41FA5}">
                      <a16:colId xmlns:a16="http://schemas.microsoft.com/office/drawing/2014/main" val="4131203611"/>
                    </a:ext>
                  </a:extLst>
                </a:gridCol>
              </a:tblGrid>
              <a:tr h="354015">
                <a:tc row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Key Performance Indicator</a:t>
                      </a:r>
                    </a:p>
                  </a:txBody>
                  <a:tcPr marL="121920" marR="121920" marT="60960" marB="60960">
                    <a:lnL w="12700" cmpd="sng">
                      <a:solidFill>
                        <a:srgbClr val="0097A7"/>
                      </a:solidFill>
                    </a:lnL>
                    <a:lnR w="12700" cap="flat" cmpd="sng" algn="ctr">
                      <a:solidFill>
                        <a:srgbClr val="0097A7"/>
                      </a:solidFill>
                      <a:prstDash val="solid"/>
                      <a:round/>
                      <a:headEnd type="none" w="med" len="med"/>
                      <a:tailEnd type="none" w="med" len="med"/>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tc grid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2019/20 Reported data </a:t>
                      </a: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mpd="sng">
                      <a:solidFill>
                        <a:srgbClr val="0097A7"/>
                      </a:solidFill>
                    </a:lnT>
                    <a:lnB w="25400" cap="flat" cmpd="sng" algn="ctr">
                      <a:solidFill>
                        <a:srgbClr val="0097A7"/>
                      </a:solidFill>
                      <a:prstDash val="solid"/>
                      <a:round/>
                      <a:headEnd type="none" w="med" len="med"/>
                      <a:tailEnd type="none" w="med" len="med"/>
                    </a:lnB>
                    <a:lnTlToBr w="12700" cmpd="sng">
                      <a:noFill/>
                      <a:prstDash val="solid"/>
                    </a:lnTlToBr>
                    <a:lnBlToTr w="12700" cmpd="sng">
                      <a:noFill/>
                      <a:prstDash val="solid"/>
                    </a:lnBlToTr>
                    <a:solidFill>
                      <a:srgbClr val="144A98"/>
                    </a:solid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050" dirty="0">
                        <a:solidFill>
                          <a:schemeClr val="bg1"/>
                        </a:solidFill>
                        <a:latin typeface="Exco"/>
                      </a:endParaRPr>
                    </a:p>
                  </a:txBody>
                  <a:tcPr>
                    <a:solidFill>
                      <a:srgbClr val="144A98"/>
                    </a:solidFill>
                  </a:tcPr>
                </a:tc>
                <a:tc grid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2020/21 Current</a:t>
                      </a:r>
                      <a:r>
                        <a:rPr lang="en-US" sz="1400" baseline="0" dirty="0">
                          <a:solidFill>
                            <a:schemeClr val="bg1"/>
                          </a:solidFill>
                          <a:latin typeface="Exco"/>
                        </a:rPr>
                        <a:t> status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tc hMerge="1">
                  <a:txBody>
                    <a:bodyPr/>
                    <a:lstStyle/>
                    <a:p>
                      <a:pPr algn="ctr"/>
                      <a:endParaRPr lang="en-US" sz="1050" dirty="0">
                        <a:solidFill>
                          <a:schemeClr val="bg1"/>
                        </a:solidFill>
                        <a:latin typeface="Exco"/>
                      </a:endParaRPr>
                    </a:p>
                  </a:txBody>
                  <a:tcPr>
                    <a:solidFill>
                      <a:srgbClr val="144A98"/>
                    </a:solid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2024/25</a:t>
                      </a: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extLst>
                  <a:ext uri="{0D108BD9-81ED-4DB2-BD59-A6C34878D82A}">
                    <a16:rowId xmlns:a16="http://schemas.microsoft.com/office/drawing/2014/main" val="2237933553"/>
                  </a:ext>
                </a:extLst>
              </a:tr>
              <a:tr h="343269">
                <a:tc vMerge="1">
                  <a:txBody>
                    <a:bodyPr/>
                    <a:lstStyle/>
                    <a:p>
                      <a:pPr algn="ctr"/>
                      <a:endParaRPr lang="en-US" sz="1050" dirty="0">
                        <a:solidFill>
                          <a:schemeClr val="bg1"/>
                        </a:solidFill>
                        <a:latin typeface="Exco"/>
                      </a:endParaRPr>
                    </a:p>
                  </a:txBody>
                  <a:tcP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Target </a:t>
                      </a:r>
                    </a:p>
                  </a:txBody>
                  <a:tcPr marL="121920" marR="121920" marT="60960" marB="60960">
                    <a:lnL w="25400" cmpd="sng">
                      <a:solidFill>
                        <a:srgbClr val="0097A7"/>
                      </a:solidFill>
                    </a:lnL>
                    <a:lnR w="12700" cmpd="sng">
                      <a:solidFill>
                        <a:srgbClr val="0097A7"/>
                      </a:solidFill>
                    </a:lnR>
                    <a:lnT w="25400" cap="flat" cmpd="sng" algn="ctr">
                      <a:solidFill>
                        <a:srgbClr val="0097A7"/>
                      </a:solidFill>
                      <a:prstDash val="solid"/>
                      <a:round/>
                      <a:headEnd type="none" w="med" len="med"/>
                      <a:tailEnd type="none" w="med" len="med"/>
                    </a:lnT>
                    <a:lnB w="12700" cap="flat" cmpd="sng" algn="ctr">
                      <a:solidFill>
                        <a:srgbClr val="0097A7"/>
                      </a:solidFill>
                      <a:prstDash val="solid"/>
                      <a:round/>
                      <a:headEnd type="none" w="med" len="med"/>
                      <a:tailEnd type="none" w="med" len="med"/>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chemeClr val="bg1"/>
                          </a:solidFill>
                          <a:latin typeface="Exco"/>
                        </a:rPr>
                        <a:t>Actual</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Target</a:t>
                      </a:r>
                      <a:r>
                        <a:rPr lang="en-US" sz="1400" baseline="0" dirty="0">
                          <a:solidFill>
                            <a:schemeClr val="bg1"/>
                          </a:solidFill>
                          <a:latin typeface="Exco"/>
                        </a:rPr>
                        <a:t>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25400" cap="flat" cmpd="sng" algn="ctr">
                      <a:solidFill>
                        <a:srgbClr val="0097A7"/>
                      </a:solidFill>
                      <a:prstDash val="solid"/>
                      <a:round/>
                      <a:headEnd type="none" w="med" len="med"/>
                      <a:tailEnd type="none" w="med" len="med"/>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Actual </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5 YEAR</a:t>
                      </a:r>
                      <a:r>
                        <a:rPr lang="en-US" sz="1400" baseline="0" dirty="0">
                          <a:solidFill>
                            <a:schemeClr val="bg1"/>
                          </a:solidFill>
                          <a:latin typeface="Exco"/>
                        </a:rPr>
                        <a:t> TARGET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extLst>
                  <a:ext uri="{0D108BD9-81ED-4DB2-BD59-A6C34878D82A}">
                    <a16:rowId xmlns:a16="http://schemas.microsoft.com/office/drawing/2014/main" val="1721888110"/>
                  </a:ext>
                </a:extLst>
              </a:tr>
              <a:tr h="1460315">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400" b="0" i="0" u="none" strike="noStrike" kern="0" cap="none" spc="0" normalizeH="0" baseline="0" noProof="0" dirty="0">
                          <a:ln>
                            <a:noFill/>
                          </a:ln>
                          <a:solidFill>
                            <a:srgbClr val="000000"/>
                          </a:solidFill>
                          <a:effectLst/>
                          <a:uLnTx/>
                          <a:uFillTx/>
                          <a:latin typeface="+mn-lt"/>
                          <a:ea typeface="+mn-ea"/>
                          <a:cs typeface="+mn-cs"/>
                          <a:sym typeface="Arial"/>
                        </a:rPr>
                        <a:t>Number of Expanded Public Works Programme work opportunities created through GPG Municipalities</a:t>
                      </a: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400" b="0" i="0" u="none" strike="noStrike" kern="0" cap="none" spc="0" normalizeH="0" baseline="0" noProof="0" dirty="0">
                        <a:ln>
                          <a:noFill/>
                        </a:ln>
                        <a:solidFill>
                          <a:srgbClr val="00B050"/>
                        </a:solidFill>
                        <a:effectLst/>
                        <a:uLnTx/>
                        <a:uFillTx/>
                        <a:latin typeface="+mn-lt"/>
                        <a:ea typeface="+mn-ea"/>
                        <a:cs typeface="+mn-cs"/>
                        <a:sym typeface="Arial"/>
                      </a:endParaRP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dirty="0">
                          <a:ln>
                            <a:noFill/>
                          </a:ln>
                          <a:solidFill>
                            <a:srgbClr val="000000"/>
                          </a:solidFill>
                          <a:effectLst/>
                          <a:uLnTx/>
                          <a:uFillTx/>
                          <a:latin typeface="+mn-lt"/>
                          <a:ea typeface="+mn-ea"/>
                          <a:cs typeface="+mn-cs"/>
                          <a:sym typeface="Arial"/>
                        </a:rPr>
                        <a:t>53 717</a:t>
                      </a:r>
                    </a:p>
                    <a:p>
                      <a:pPr marL="0" marR="0" lvl="0" indent="0" algn="ctr" defTabSz="914400" rtl="0" eaLnBrk="1" fontAlgn="auto" latinLnBrk="0" hangingPunct="1">
                        <a:lnSpc>
                          <a:spcPct val="100000"/>
                        </a:lnSpc>
                        <a:spcBef>
                          <a:spcPts val="0"/>
                        </a:spcBef>
                        <a:spcAft>
                          <a:spcPts val="0"/>
                        </a:spcAft>
                        <a:buClr>
                          <a:srgbClr val="000000"/>
                        </a:buClr>
                        <a:buSzTx/>
                        <a:buFont typeface="+mj-lt"/>
                        <a:buNone/>
                        <a:tabLst/>
                        <a:defRPr/>
                      </a:pPr>
                      <a:endParaRPr kumimoji="0" lang="en-US" sz="1400" b="0" i="0" u="none" strike="noStrike" kern="0" cap="none" spc="0" normalizeH="0" baseline="0" dirty="0">
                        <a:ln>
                          <a:noFill/>
                        </a:ln>
                        <a:solidFill>
                          <a:srgbClr val="000000"/>
                        </a:solidFill>
                        <a:effectLst/>
                        <a:uLnTx/>
                        <a:uFillTx/>
                        <a:latin typeface="+mn-lt"/>
                        <a:ea typeface="+mn-ea"/>
                        <a:cs typeface="+mn-cs"/>
                      </a:endParaRP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ap="flat" cmpd="sng" algn="ctr">
                      <a:solidFill>
                        <a:srgbClr val="0097A7"/>
                      </a:solidFill>
                      <a:prstDash val="solid"/>
                      <a:round/>
                      <a:headEnd type="none" w="med" len="med"/>
                      <a:tailEnd type="none" w="med" len="med"/>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dirty="0">
                          <a:ln>
                            <a:noFill/>
                          </a:ln>
                          <a:solidFill>
                            <a:srgbClr val="000000"/>
                          </a:solidFill>
                          <a:effectLst/>
                          <a:uLnTx/>
                          <a:uFillTx/>
                          <a:latin typeface="+mn-lt"/>
                          <a:ea typeface="+mn-ea"/>
                          <a:cs typeface="+mn-cs"/>
                          <a:sym typeface="Arial"/>
                        </a:rPr>
                        <a:t>24 076</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dirty="0">
                          <a:ln>
                            <a:noFill/>
                          </a:ln>
                          <a:solidFill>
                            <a:srgbClr val="000000"/>
                          </a:solidFill>
                          <a:effectLst/>
                          <a:uLnTx/>
                          <a:uFillTx/>
                          <a:latin typeface="+mn-lt"/>
                          <a:ea typeface="+mn-ea"/>
                          <a:cs typeface="+mn-cs"/>
                          <a:sym typeface="Arial"/>
                        </a:rPr>
                        <a:t>54 752</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dirty="0">
                          <a:ln>
                            <a:noFill/>
                          </a:ln>
                          <a:solidFill>
                            <a:schemeClr val="tx1"/>
                          </a:solidFill>
                          <a:effectLst/>
                          <a:uLnTx/>
                          <a:uFillTx/>
                          <a:latin typeface="+mn-lt"/>
                          <a:ea typeface="+mn-ea"/>
                          <a:cs typeface="+mn-cs"/>
                          <a:sym typeface="Arial"/>
                        </a:rPr>
                        <a:t>10 182</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US" sz="1400" b="0" i="0" u="none" strike="noStrike" kern="0" cap="none" spc="0" normalizeH="0" baseline="0" noProof="0" dirty="0">
                        <a:ln>
                          <a:noFill/>
                        </a:ln>
                        <a:solidFill>
                          <a:srgbClr val="FF0000"/>
                        </a:solidFill>
                        <a:effectLst/>
                        <a:uLnTx/>
                        <a:uFillTx/>
                        <a:latin typeface="+mn-lt"/>
                        <a:ea typeface="+mn-ea"/>
                        <a:cs typeface="+mn-cs"/>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US" sz="1400" b="0" i="0" u="none" strike="noStrike" kern="0" cap="none" spc="0" normalizeH="0" baseline="0" noProof="0" dirty="0">
                        <a:ln>
                          <a:noFill/>
                        </a:ln>
                        <a:solidFill>
                          <a:srgbClr val="FF0000"/>
                        </a:solidFill>
                        <a:effectLst/>
                        <a:uLnTx/>
                        <a:uFillTx/>
                        <a:latin typeface="+mn-lt"/>
                        <a:ea typeface="+mn-ea"/>
                        <a:cs typeface="+mn-cs"/>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US" sz="1400" b="0" i="0" u="none" strike="noStrike" kern="0" cap="none" spc="0" normalizeH="0" baseline="0" noProof="0" dirty="0">
                        <a:ln>
                          <a:noFill/>
                        </a:ln>
                        <a:solidFill>
                          <a:srgbClr val="FF0000"/>
                        </a:solidFill>
                        <a:effectLst/>
                        <a:uLnTx/>
                        <a:uFillTx/>
                        <a:latin typeface="+mn-lt"/>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kumimoji="0" lang="en-US" sz="1400" b="0" i="0" u="none" strike="noStrike" kern="0" cap="none" spc="0" normalizeH="0" baseline="0" dirty="0">
                        <a:ln>
                          <a:noFill/>
                        </a:ln>
                        <a:solidFill>
                          <a:srgbClr val="000000"/>
                        </a:solidFill>
                        <a:effectLst/>
                        <a:uLnTx/>
                        <a:uFillTx/>
                        <a:latin typeface="+mn-lt"/>
                        <a:ea typeface="+mn-ea"/>
                        <a:cs typeface="+mn-cs"/>
                      </a:endParaRP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noProof="0" dirty="0">
                          <a:ln>
                            <a:noFill/>
                          </a:ln>
                          <a:solidFill>
                            <a:srgbClr val="000000"/>
                          </a:solidFill>
                          <a:effectLst/>
                          <a:uLnTx/>
                          <a:uFillTx/>
                          <a:latin typeface="+mn-lt"/>
                          <a:ea typeface="+mn-ea"/>
                          <a:cs typeface="+mn-cs"/>
                          <a:sym typeface="Arial"/>
                        </a:rPr>
                        <a:t>275 000</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extLst>
                  <a:ext uri="{0D108BD9-81ED-4DB2-BD59-A6C34878D82A}">
                    <a16:rowId xmlns:a16="http://schemas.microsoft.com/office/drawing/2014/main" val="2531730758"/>
                  </a:ext>
                </a:extLst>
              </a:tr>
            </a:tbl>
          </a:graphicData>
        </a:graphic>
      </p:graphicFrame>
    </p:spTree>
    <p:extLst>
      <p:ext uri="{BB962C8B-B14F-4D97-AF65-F5344CB8AC3E}">
        <p14:creationId xmlns:p14="http://schemas.microsoft.com/office/powerpoint/2010/main" val="1194730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363981" y="1108683"/>
            <a:ext cx="10582276" cy="491417"/>
          </a:xfrm>
          <a:prstGeom prst="rect">
            <a:avLst/>
          </a:prstGeom>
          <a:noFill/>
          <a:ln>
            <a:noFill/>
          </a:ln>
        </p:spPr>
        <p:txBody>
          <a:bodyPr spcFirstLastPara="1" wrap="square" lIns="121900" tIns="121900" rIns="121900" bIns="121900"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1400" b="1"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9pPr>
          </a:lstStyle>
          <a:p>
            <a:pPr algn="ctr" defTabSz="1219170">
              <a:buClr>
                <a:srgbClr val="000000"/>
              </a:buClr>
              <a:buSzTx/>
            </a:pPr>
            <a:r>
              <a:rPr lang="en-ZA" sz="1800" kern="0" dirty="0">
                <a:latin typeface="+mj-lt"/>
                <a:ea typeface="+mn-ea"/>
              </a:rPr>
              <a:t>Expanded Public Works Programme work opportunities created through </a:t>
            </a:r>
            <a:r>
              <a:rPr lang="en-ZA" sz="1800" kern="0" dirty="0">
                <a:latin typeface="+mj-lt"/>
              </a:rPr>
              <a:t>GPG Municipalities</a:t>
            </a:r>
            <a:endParaRPr lang="en-ZA" sz="1800" kern="0" dirty="0">
              <a:latin typeface="+mj-lt"/>
              <a:ea typeface="+mn-ea"/>
            </a:endParaRPr>
          </a:p>
        </p:txBody>
      </p:sp>
      <p:sp>
        <p:nvSpPr>
          <p:cNvPr id="4" name="TextBox 3"/>
          <p:cNvSpPr txBox="1"/>
          <p:nvPr/>
        </p:nvSpPr>
        <p:spPr>
          <a:xfrm>
            <a:off x="9406965" y="47813"/>
            <a:ext cx="2743200" cy="276999"/>
          </a:xfrm>
          <a:prstGeom prst="rect">
            <a:avLst/>
          </a:prstGeom>
          <a:solidFill>
            <a:srgbClr val="0055A7"/>
          </a:solidFill>
        </p:spPr>
        <p:txBody>
          <a:bodyPr wrap="square" rtlCol="0">
            <a:spAutoFit/>
          </a:bodyPr>
          <a:lstStyle/>
          <a:p>
            <a:pPr defTabSz="1219170">
              <a:buClr>
                <a:srgbClr val="000000"/>
              </a:buClr>
            </a:pPr>
            <a:r>
              <a:rPr lang="en-ZA" sz="1200" b="1" kern="0" dirty="0">
                <a:solidFill>
                  <a:srgbClr val="FFFFFF"/>
                </a:solidFill>
                <a:latin typeface="Exo" panose="020B0604020202020204" charset="0"/>
                <a:cs typeface="Arial"/>
                <a:sym typeface="Arial"/>
              </a:rPr>
              <a:t>Growing Gauteng Together</a:t>
            </a:r>
          </a:p>
        </p:txBody>
      </p:sp>
      <p:graphicFrame>
        <p:nvGraphicFramePr>
          <p:cNvPr id="5" name="Table 4"/>
          <p:cNvGraphicFramePr>
            <a:graphicFrameLocks noGrp="1"/>
          </p:cNvGraphicFramePr>
          <p:nvPr/>
        </p:nvGraphicFramePr>
        <p:xfrm>
          <a:off x="6755206" y="1657352"/>
          <a:ext cx="5191052" cy="4665343"/>
        </p:xfrm>
        <a:graphic>
          <a:graphicData uri="http://schemas.openxmlformats.org/drawingml/2006/table">
            <a:tbl>
              <a:tblPr firstRow="1" bandRow="1"/>
              <a:tblGrid>
                <a:gridCol w="5191052">
                  <a:extLst>
                    <a:ext uri="{9D8B030D-6E8A-4147-A177-3AD203B41FA5}">
                      <a16:colId xmlns:a16="http://schemas.microsoft.com/office/drawing/2014/main" val="1695830741"/>
                    </a:ext>
                  </a:extLst>
                </a:gridCol>
              </a:tblGrid>
              <a:tr h="4665343">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ZA" sz="1600" b="1" i="0" u="none" strike="noStrike" kern="1200" cap="none" spc="0" normalizeH="0" baseline="0" noProof="0" dirty="0">
                          <a:ln>
                            <a:noFill/>
                          </a:ln>
                          <a:solidFill>
                            <a:prstClr val="black"/>
                          </a:solidFill>
                          <a:effectLst/>
                          <a:uLnTx/>
                          <a:uFillTx/>
                          <a:latin typeface="Exo" panose="020B0604020202020204" charset="0"/>
                          <a:ea typeface="+mn-ea"/>
                          <a:cs typeface="+mn-cs"/>
                        </a:rPr>
                        <a:t>Narrative explaining the none achievement of the planned target</a:t>
                      </a:r>
                    </a:p>
                    <a:p>
                      <a:pPr marL="0" indent="0">
                        <a:buFont typeface="Arial" panose="020B0604020202020204" pitchFamily="34" charset="0"/>
                        <a:buNone/>
                      </a:pPr>
                      <a:endParaRPr lang="en-ZA" sz="1600" dirty="0">
                        <a:latin typeface="Exo" panose="020B0604020202020204" charset="0"/>
                      </a:endParaRPr>
                    </a:p>
                    <a:p>
                      <a:pPr marL="285750" marR="0" lvl="0" indent="-285750" algn="just"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
                        <a:tabLst/>
                        <a:defRPr/>
                      </a:pPr>
                      <a:r>
                        <a:rPr kumimoji="0" lang="en-US" sz="1600" b="0" i="0" u="none" strike="noStrike" kern="0" cap="none" spc="0" normalizeH="0" baseline="0" noProof="0" dirty="0">
                          <a:ln>
                            <a:noFill/>
                          </a:ln>
                          <a:solidFill>
                            <a:schemeClr val="tx1"/>
                          </a:solidFill>
                          <a:effectLst/>
                          <a:uLnTx/>
                          <a:uFillTx/>
                          <a:latin typeface="Arial" panose="020B0604020202020204"/>
                          <a:ea typeface="+mn-ea"/>
                          <a:cs typeface="+mn-cs"/>
                          <a:sym typeface="Arial"/>
                        </a:rPr>
                        <a:t>A number of departments and municipalities experienced delays in implementing projects due to the lockdown regulations however sites have been opened for construction and there is progress in terms of work opportunities reported.</a:t>
                      </a:r>
                    </a:p>
                    <a:p>
                      <a:pPr marL="0" indent="0">
                        <a:buFont typeface="Arial" panose="020B0604020202020204" pitchFamily="34" charset="0"/>
                        <a:buNone/>
                      </a:pPr>
                      <a:endParaRPr lang="en-ZA" sz="1600" dirty="0">
                        <a:latin typeface="Exo" panose="020B0604020202020204" charset="0"/>
                      </a:endParaRPr>
                    </a:p>
                    <a:p>
                      <a:pPr marL="0" indent="0">
                        <a:buFont typeface="Arial" panose="020B0604020202020204" pitchFamily="34" charset="0"/>
                        <a:buNone/>
                      </a:pPr>
                      <a:endParaRPr lang="en-ZA" sz="1600" dirty="0">
                        <a:latin typeface="Exo" panose="020B0604020202020204" charset="0"/>
                      </a:endParaRPr>
                    </a:p>
                    <a:p>
                      <a:pPr marL="0" indent="0">
                        <a:buFont typeface="Arial" panose="020B0604020202020204" pitchFamily="34" charset="0"/>
                        <a:buNone/>
                      </a:pPr>
                      <a:r>
                        <a:rPr lang="en-ZA" sz="1600" dirty="0">
                          <a:latin typeface="Exo" panose="020B0604020202020204" charset="0"/>
                        </a:rPr>
                        <a:t>Key Next Steps</a:t>
                      </a:r>
                    </a:p>
                    <a:p>
                      <a:pPr marL="0" indent="0">
                        <a:buFont typeface="Arial" panose="020B0604020202020204" pitchFamily="34" charset="0"/>
                        <a:buNone/>
                      </a:pPr>
                      <a:endParaRPr lang="en-ZA" sz="1600" dirty="0">
                        <a:latin typeface="Exo" panose="020B0604020202020204" charset="0"/>
                      </a:endParaRPr>
                    </a:p>
                    <a:p>
                      <a:pPr marL="285750" marR="0" lvl="0" indent="-285750" algn="just" defTabSz="914400" rtl="0" eaLnBrk="1" fontAlgn="auto" latinLnBrk="0" hangingPunct="1">
                        <a:lnSpc>
                          <a:spcPct val="100000"/>
                        </a:lnSpc>
                        <a:spcBef>
                          <a:spcPts val="0"/>
                        </a:spcBef>
                        <a:spcAft>
                          <a:spcPts val="0"/>
                        </a:spcAft>
                        <a:buClr>
                          <a:srgbClr val="000000"/>
                        </a:buClr>
                        <a:buSzTx/>
                        <a:buFont typeface="Wingdings" panose="05000000000000000000" pitchFamily="2" charset="2"/>
                        <a:buChar char="§"/>
                        <a:tabLst/>
                        <a:defRPr/>
                      </a:pPr>
                      <a:r>
                        <a:rPr kumimoji="0" lang="en-ZA" sz="1600" b="0" i="0" u="none" strike="noStrike" kern="0" cap="none" spc="0" normalizeH="0" baseline="0" dirty="0">
                          <a:ln>
                            <a:noFill/>
                          </a:ln>
                          <a:solidFill>
                            <a:schemeClr val="tx1"/>
                          </a:solidFill>
                          <a:effectLst/>
                          <a:uLnTx/>
                          <a:uFillTx/>
                          <a:latin typeface="Arial" panose="020B0604020202020204"/>
                          <a:ea typeface="+mn-ea"/>
                          <a:cs typeface="+mn-cs"/>
                        </a:rPr>
                        <a:t>Implementation of projects is slowly increasing, and the number of work opportunities reported will increase in the next reporting period. </a:t>
                      </a:r>
                    </a:p>
                  </a:txBody>
                  <a:tcPr marL="121920" marR="121920" marT="60960" marB="60960">
                    <a:lnL>
                      <a:noFill/>
                    </a:lnL>
                    <a:lnR>
                      <a:no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9027004"/>
                  </a:ext>
                </a:extLst>
              </a:tr>
            </a:tbl>
          </a:graphicData>
        </a:graphic>
      </p:graphicFrame>
      <p:graphicFrame>
        <p:nvGraphicFramePr>
          <p:cNvPr id="7" name="Chart 6"/>
          <p:cNvGraphicFramePr/>
          <p:nvPr/>
        </p:nvGraphicFramePr>
        <p:xfrm>
          <a:off x="1363980" y="1643949"/>
          <a:ext cx="5173980" cy="46787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8894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06965" y="47813"/>
            <a:ext cx="2743200" cy="276999"/>
          </a:xfrm>
          <a:prstGeom prst="rect">
            <a:avLst/>
          </a:prstGeom>
          <a:solidFill>
            <a:srgbClr val="0055A7"/>
          </a:solidFill>
        </p:spPr>
        <p:txBody>
          <a:bodyPr wrap="square" rtlCol="0">
            <a:spAutoFit/>
          </a:bodyPr>
          <a:lstStyle/>
          <a:p>
            <a:pPr defTabSz="1219170">
              <a:buClr>
                <a:srgbClr val="000000"/>
              </a:buClr>
            </a:pPr>
            <a:r>
              <a:rPr lang="en-ZA" sz="1200" b="1" kern="0" dirty="0">
                <a:solidFill>
                  <a:srgbClr val="FFFFFF"/>
                </a:solidFill>
                <a:latin typeface="Exo" panose="020B0604020202020204" charset="0"/>
                <a:cs typeface="Arial"/>
                <a:sym typeface="Arial"/>
              </a:rPr>
              <a:t>Growing Gauteng Together</a:t>
            </a:r>
          </a:p>
        </p:txBody>
      </p:sp>
      <p:pic>
        <p:nvPicPr>
          <p:cNvPr id="5" name="Content Placeholder 4"/>
          <p:cNvPicPr>
            <a:picLocks noGrp="1" noChangeAspect="1"/>
          </p:cNvPicPr>
          <p:nvPr>
            <p:ph idx="1"/>
          </p:nvPr>
        </p:nvPicPr>
        <p:blipFill>
          <a:blip r:embed="rId2"/>
          <a:stretch>
            <a:fillRect/>
          </a:stretch>
        </p:blipFill>
        <p:spPr>
          <a:xfrm>
            <a:off x="1335088" y="1840839"/>
            <a:ext cx="10585450" cy="4290748"/>
          </a:xfrm>
          <a:prstGeom prst="rect">
            <a:avLst/>
          </a:prstGeom>
        </p:spPr>
      </p:pic>
      <p:sp>
        <p:nvSpPr>
          <p:cNvPr id="3" name="Rectangle 2"/>
          <p:cNvSpPr/>
          <p:nvPr/>
        </p:nvSpPr>
        <p:spPr>
          <a:xfrm>
            <a:off x="2428407" y="1052183"/>
            <a:ext cx="9491449" cy="369332"/>
          </a:xfrm>
          <a:prstGeom prst="rect">
            <a:avLst/>
          </a:prstGeom>
        </p:spPr>
        <p:txBody>
          <a:bodyPr wrap="square">
            <a:spAutoFit/>
          </a:bodyPr>
          <a:lstStyle/>
          <a:p>
            <a:r>
              <a:rPr lang="en-US" altLang="en-US" b="1" dirty="0">
                <a:solidFill>
                  <a:srgbClr val="FFFFFF"/>
                </a:solidFill>
                <a:ea typeface="Tahoma" panose="020B0604030504040204" pitchFamily="34" charset="0"/>
                <a:cs typeface="Tahoma" panose="020B0604030504040204" pitchFamily="34" charset="0"/>
                <a:sym typeface="Arial"/>
              </a:rPr>
              <a:t>Provincial targets across all sectors( 2019/20 – 2023/24 financial year</a:t>
            </a:r>
            <a:r>
              <a:rPr lang="en-US" altLang="en-US" b="1" dirty="0">
                <a:ea typeface="Tahoma" panose="020B0604030504040204" pitchFamily="34" charset="0"/>
                <a:cs typeface="Tahoma" panose="020B0604030504040204" pitchFamily="34" charset="0"/>
              </a:rPr>
              <a:t>)</a:t>
            </a:r>
            <a:endParaRPr lang="en-US" dirty="0"/>
          </a:p>
        </p:txBody>
      </p:sp>
    </p:spTree>
    <p:extLst>
      <p:ext uri="{BB962C8B-B14F-4D97-AF65-F5344CB8AC3E}">
        <p14:creationId xmlns:p14="http://schemas.microsoft.com/office/powerpoint/2010/main" val="1958231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9CF26-4F1B-4879-88EE-18DC9397E945}"/>
              </a:ext>
            </a:extLst>
          </p:cNvPr>
          <p:cNvSpPr>
            <a:spLocks noGrp="1"/>
          </p:cNvSpPr>
          <p:nvPr>
            <p:ph type="title"/>
          </p:nvPr>
        </p:nvSpPr>
        <p:spPr>
          <a:ln>
            <a:noFill/>
          </a:ln>
        </p:spPr>
        <p:txBody>
          <a:bodyPr/>
          <a:lstStyle/>
          <a:p>
            <a:r>
              <a:rPr lang="en-ZA" sz="2000" b="1" dirty="0"/>
              <a:t>Sustainable Infrastructure Development </a:t>
            </a:r>
          </a:p>
        </p:txBody>
      </p:sp>
      <p:sp>
        <p:nvSpPr>
          <p:cNvPr id="3" name="Content Placeholder 2">
            <a:extLst>
              <a:ext uri="{FF2B5EF4-FFF2-40B4-BE49-F238E27FC236}">
                <a16:creationId xmlns:a16="http://schemas.microsoft.com/office/drawing/2014/main" id="{FC19C78F-75F5-4D0C-86E7-257AB8B4FB32}"/>
              </a:ext>
            </a:extLst>
          </p:cNvPr>
          <p:cNvSpPr>
            <a:spLocks noGrp="1"/>
          </p:cNvSpPr>
          <p:nvPr>
            <p:ph idx="1"/>
          </p:nvPr>
        </p:nvSpPr>
        <p:spPr>
          <a:xfrm>
            <a:off x="1336431" y="1412384"/>
            <a:ext cx="10621107" cy="1570302"/>
          </a:xfrm>
          <a:noFill/>
          <a:ln w="28575">
            <a:solidFill>
              <a:srgbClr val="FF0000"/>
            </a:solidFill>
          </a:ln>
        </p:spPr>
        <p:txBody>
          <a:bodyPr/>
          <a:lstStyle/>
          <a:p>
            <a:pPr marL="0" indent="0" algn="just">
              <a:buNone/>
            </a:pPr>
            <a:r>
              <a:rPr lang="en-ZA" sz="1400" dirty="0"/>
              <a:t>Context for sustainable Infrastructure Development is defined through interventions identified through GGT2030 including the following: </a:t>
            </a:r>
          </a:p>
          <a:p>
            <a:pPr marL="285750" indent="-285750" algn="just"/>
            <a:r>
              <a:rPr lang="en-GB" sz="1400" dirty="0"/>
              <a:t>Promoting sustainable planning and development in the context of a rapidly urbanising region and growing population.</a:t>
            </a:r>
            <a:endParaRPr lang="en-ZA" sz="1400" dirty="0"/>
          </a:p>
          <a:p>
            <a:pPr marL="285750" indent="-285750" algn="just"/>
            <a:r>
              <a:rPr lang="en-GB" sz="1400" dirty="0"/>
              <a:t>Proactively confronting climate change through management, mitigation and adaptation strategies.</a:t>
            </a:r>
            <a:endParaRPr lang="en-ZA" sz="1400" dirty="0"/>
          </a:p>
          <a:p>
            <a:pPr marL="0" indent="0">
              <a:buNone/>
            </a:pPr>
            <a:endParaRPr lang="en-ZA" dirty="0"/>
          </a:p>
        </p:txBody>
      </p:sp>
      <p:sp>
        <p:nvSpPr>
          <p:cNvPr id="4" name="Slide Number Placeholder 3">
            <a:extLst>
              <a:ext uri="{FF2B5EF4-FFF2-40B4-BE49-F238E27FC236}">
                <a16:creationId xmlns:a16="http://schemas.microsoft.com/office/drawing/2014/main" id="{DC4FA7B8-3C4F-4DBE-85A5-7B867664F89E}"/>
              </a:ext>
            </a:extLst>
          </p:cNvPr>
          <p:cNvSpPr>
            <a:spLocks noGrp="1"/>
          </p:cNvSpPr>
          <p:nvPr>
            <p:ph type="sldNum" sz="quarter" idx="12"/>
          </p:nvPr>
        </p:nvSpPr>
        <p:spPr>
          <a:xfrm>
            <a:off x="8578614" y="6546663"/>
            <a:ext cx="603128"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457200">
              <a:defRPr/>
            </a:pPr>
            <a:fld id="{093862CD-2CE4-D846-9F15-15300DCE1BBC}" type="slidenum">
              <a:rPr lang="en-US" smtClean="0"/>
              <a:pPr defTabSz="457200">
                <a:defRPr/>
              </a:pPr>
              <a:t>16</a:t>
            </a:fld>
            <a:endParaRPr lang="en-US" sz="1400" dirty="0">
              <a:solidFill>
                <a:prstClr val="black"/>
              </a:solidFill>
              <a:latin typeface="Calibri"/>
            </a:endParaRPr>
          </a:p>
        </p:txBody>
      </p:sp>
      <p:sp>
        <p:nvSpPr>
          <p:cNvPr id="7" name="Content Placeholder 8">
            <a:extLst>
              <a:ext uri="{FF2B5EF4-FFF2-40B4-BE49-F238E27FC236}">
                <a16:creationId xmlns:a16="http://schemas.microsoft.com/office/drawing/2014/main" id="{B802ACB3-DAC8-4EE8-BC2B-B5B4CC8575D3}"/>
              </a:ext>
            </a:extLst>
          </p:cNvPr>
          <p:cNvSpPr txBox="1">
            <a:spLocks/>
          </p:cNvSpPr>
          <p:nvPr/>
        </p:nvSpPr>
        <p:spPr>
          <a:xfrm>
            <a:off x="1336431" y="3141966"/>
            <a:ext cx="10621107" cy="1483981"/>
          </a:xfrm>
          <a:prstGeom prst="rect">
            <a:avLst/>
          </a:prstGeom>
          <a:ln w="28575">
            <a:solidFill>
              <a:srgbClr val="FF0000"/>
            </a:solidFill>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defRPr/>
            </a:pPr>
            <a:r>
              <a:rPr lang="en-ZA" sz="1400" b="1" dirty="0">
                <a:solidFill>
                  <a:srgbClr val="FF0000"/>
                </a:solidFill>
              </a:rPr>
              <a:t>Climate change </a:t>
            </a:r>
            <a:r>
              <a:rPr lang="en-ZA" sz="1400" dirty="0">
                <a:solidFill>
                  <a:prstClr val="black"/>
                </a:solidFill>
              </a:rPr>
              <a:t>has resulted in frequency of strong storms, flooding, high temperatures and associated buildings damage. </a:t>
            </a:r>
          </a:p>
          <a:p>
            <a:pPr>
              <a:defRPr/>
            </a:pPr>
            <a:r>
              <a:rPr lang="en-ZA" sz="1400" dirty="0">
                <a:solidFill>
                  <a:prstClr val="black"/>
                </a:solidFill>
              </a:rPr>
              <a:t>Preventative solutions include deployment of green energy solution, green design solutions and water saving/harvesting solution that reduces </a:t>
            </a:r>
            <a:r>
              <a:rPr lang="en-ZA" sz="1400" dirty="0" err="1">
                <a:solidFill>
                  <a:prstClr val="black"/>
                </a:solidFill>
              </a:rPr>
              <a:t>GPG</a:t>
            </a:r>
            <a:r>
              <a:rPr lang="en-ZA" sz="1400" dirty="0">
                <a:solidFill>
                  <a:prstClr val="black"/>
                </a:solidFill>
              </a:rPr>
              <a:t> carbon foot print. </a:t>
            </a:r>
          </a:p>
          <a:p>
            <a:pPr>
              <a:defRPr/>
            </a:pPr>
            <a:r>
              <a:rPr lang="en-ZA" sz="1400" dirty="0">
                <a:solidFill>
                  <a:prstClr val="black"/>
                </a:solidFill>
              </a:rPr>
              <a:t>Readiness for rapid response to limit the impact of storms and flooding of facilities. </a:t>
            </a:r>
          </a:p>
          <a:p>
            <a:pPr>
              <a:defRPr/>
            </a:pPr>
            <a:r>
              <a:rPr lang="en-ZA" sz="1400" dirty="0">
                <a:solidFill>
                  <a:prstClr val="black"/>
                </a:solidFill>
              </a:rPr>
              <a:t>Strengthen infection prevention and control through maintenance interventions and design solutions</a:t>
            </a:r>
          </a:p>
          <a:p>
            <a:pPr>
              <a:defRPr/>
            </a:pPr>
            <a:endParaRPr lang="en-ZA" sz="1600" dirty="0">
              <a:solidFill>
                <a:prstClr val="black"/>
              </a:solidFill>
            </a:endParaRPr>
          </a:p>
        </p:txBody>
      </p:sp>
      <p:sp>
        <p:nvSpPr>
          <p:cNvPr id="8" name="Content Placeholder 8">
            <a:extLst>
              <a:ext uri="{FF2B5EF4-FFF2-40B4-BE49-F238E27FC236}">
                <a16:creationId xmlns:a16="http://schemas.microsoft.com/office/drawing/2014/main" id="{1228E0C5-899D-4183-B8B4-AE8D60AADDB3}"/>
              </a:ext>
            </a:extLst>
          </p:cNvPr>
          <p:cNvSpPr txBox="1">
            <a:spLocks/>
          </p:cNvSpPr>
          <p:nvPr/>
        </p:nvSpPr>
        <p:spPr>
          <a:xfrm>
            <a:off x="1336431" y="4799414"/>
            <a:ext cx="10621107" cy="1788106"/>
          </a:xfrm>
          <a:prstGeom prst="rect">
            <a:avLst/>
          </a:prstGeom>
          <a:ln w="28575">
            <a:solidFill>
              <a:srgbClr val="FF0000"/>
            </a:solidFill>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defRPr/>
            </a:pPr>
            <a:r>
              <a:rPr lang="en-ZA" sz="1400" b="1" dirty="0">
                <a:solidFill>
                  <a:srgbClr val="FF0000"/>
                </a:solidFill>
              </a:rPr>
              <a:t>Sustainable Development</a:t>
            </a:r>
            <a:r>
              <a:rPr lang="en-ZA" sz="1400" dirty="0">
                <a:solidFill>
                  <a:prstClr val="black"/>
                </a:solidFill>
              </a:rPr>
              <a:t>: infrastructure investment and development to appreciate long term implication, resources  limitations and need for resources optimisation. </a:t>
            </a:r>
          </a:p>
          <a:p>
            <a:pPr>
              <a:defRPr/>
            </a:pPr>
            <a:r>
              <a:rPr lang="en-ZA" sz="1400" dirty="0">
                <a:solidFill>
                  <a:prstClr val="black"/>
                </a:solidFill>
              </a:rPr>
              <a:t>Refinement of asset register through ascertaining legal compliance of all facilities, their condition and subjecting them to mandatory planned maintenance programme. </a:t>
            </a:r>
          </a:p>
          <a:p>
            <a:pPr>
              <a:defRPr/>
            </a:pPr>
            <a:r>
              <a:rPr lang="en-ZA" sz="1400" dirty="0">
                <a:solidFill>
                  <a:prstClr val="black"/>
                </a:solidFill>
              </a:rPr>
              <a:t>Assessing dolomite risk exposure of the entire property portfolio based on the geo location and Council for Geo Science records. </a:t>
            </a:r>
          </a:p>
          <a:p>
            <a:pPr>
              <a:defRPr/>
            </a:pPr>
            <a:r>
              <a:rPr lang="en-ZA" sz="1400" dirty="0">
                <a:solidFill>
                  <a:prstClr val="black"/>
                </a:solidFill>
              </a:rPr>
              <a:t>Above two intervention are part to an integrated condition assessment.</a:t>
            </a:r>
          </a:p>
        </p:txBody>
      </p:sp>
    </p:spTree>
    <p:extLst>
      <p:ext uri="{BB962C8B-B14F-4D97-AF65-F5344CB8AC3E}">
        <p14:creationId xmlns:p14="http://schemas.microsoft.com/office/powerpoint/2010/main" val="7605491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E89BC113-5A3D-D34F-B526-789046B3CA0E}"/>
              </a:ext>
            </a:extLst>
          </p:cNvPr>
          <p:cNvSpPr>
            <a:spLocks noGrp="1"/>
          </p:cNvSpPr>
          <p:nvPr>
            <p:ph type="title"/>
          </p:nvPr>
        </p:nvSpPr>
        <p:spPr>
          <a:xfrm>
            <a:off x="1266939" y="946056"/>
            <a:ext cx="10664327" cy="325437"/>
          </a:xfrm>
        </p:spPr>
        <p:txBody>
          <a:bodyPr/>
          <a:lstStyle/>
          <a:p>
            <a:pPr algn="l"/>
            <a:r>
              <a:rPr lang="en-ZA" altLang="en-US" sz="2000" b="1" dirty="0">
                <a:latin typeface="+mj-lt"/>
              </a:rPr>
              <a:t>Implementation of Infrastructure Plans</a:t>
            </a:r>
            <a:endParaRPr lang="en-US" altLang="en-US" sz="2000" b="1" dirty="0">
              <a:latin typeface="+mj-lt"/>
            </a:endParaRPr>
          </a:p>
        </p:txBody>
      </p:sp>
      <p:graphicFrame>
        <p:nvGraphicFramePr>
          <p:cNvPr id="2" name="Table 2">
            <a:extLst>
              <a:ext uri="{FF2B5EF4-FFF2-40B4-BE49-F238E27FC236}">
                <a16:creationId xmlns:a16="http://schemas.microsoft.com/office/drawing/2014/main" id="{086C943E-1709-4977-B981-CD55A7934746}"/>
              </a:ext>
            </a:extLst>
          </p:cNvPr>
          <p:cNvGraphicFramePr>
            <a:graphicFrameLocks noGrp="1"/>
          </p:cNvGraphicFramePr>
          <p:nvPr/>
        </p:nvGraphicFramePr>
        <p:xfrm>
          <a:off x="1266939" y="1388847"/>
          <a:ext cx="10774159" cy="4812332"/>
        </p:xfrm>
        <a:graphic>
          <a:graphicData uri="http://schemas.openxmlformats.org/drawingml/2006/table">
            <a:tbl>
              <a:tblPr firstRow="1" bandRow="1">
                <a:tableStyleId>{5C22544A-7EE6-4342-B048-85BDC9FD1C3A}</a:tableStyleId>
              </a:tblPr>
              <a:tblGrid>
                <a:gridCol w="843125">
                  <a:extLst>
                    <a:ext uri="{9D8B030D-6E8A-4147-A177-3AD203B41FA5}">
                      <a16:colId xmlns:a16="http://schemas.microsoft.com/office/drawing/2014/main" val="1890260712"/>
                    </a:ext>
                  </a:extLst>
                </a:gridCol>
                <a:gridCol w="2588545">
                  <a:extLst>
                    <a:ext uri="{9D8B030D-6E8A-4147-A177-3AD203B41FA5}">
                      <a16:colId xmlns:a16="http://schemas.microsoft.com/office/drawing/2014/main" val="4000320584"/>
                    </a:ext>
                  </a:extLst>
                </a:gridCol>
                <a:gridCol w="928468">
                  <a:extLst>
                    <a:ext uri="{9D8B030D-6E8A-4147-A177-3AD203B41FA5}">
                      <a16:colId xmlns:a16="http://schemas.microsoft.com/office/drawing/2014/main" val="3425126443"/>
                    </a:ext>
                  </a:extLst>
                </a:gridCol>
                <a:gridCol w="1243535">
                  <a:extLst>
                    <a:ext uri="{9D8B030D-6E8A-4147-A177-3AD203B41FA5}">
                      <a16:colId xmlns:a16="http://schemas.microsoft.com/office/drawing/2014/main" val="161199664"/>
                    </a:ext>
                  </a:extLst>
                </a:gridCol>
                <a:gridCol w="2454895">
                  <a:extLst>
                    <a:ext uri="{9D8B030D-6E8A-4147-A177-3AD203B41FA5}">
                      <a16:colId xmlns:a16="http://schemas.microsoft.com/office/drawing/2014/main" val="2494785598"/>
                    </a:ext>
                  </a:extLst>
                </a:gridCol>
                <a:gridCol w="2715591">
                  <a:extLst>
                    <a:ext uri="{9D8B030D-6E8A-4147-A177-3AD203B41FA5}">
                      <a16:colId xmlns:a16="http://schemas.microsoft.com/office/drawing/2014/main" val="1813590971"/>
                    </a:ext>
                  </a:extLst>
                </a:gridCol>
              </a:tblGrid>
              <a:tr h="412821">
                <a:tc>
                  <a:txBody>
                    <a:bodyPr/>
                    <a:lstStyle/>
                    <a:p>
                      <a:r>
                        <a:rPr lang="en-ZA" sz="1400" dirty="0"/>
                        <a:t>DEPT</a:t>
                      </a:r>
                    </a:p>
                  </a:txBody>
                  <a:tcPr/>
                </a:tc>
                <a:tc>
                  <a:txBody>
                    <a:bodyPr/>
                    <a:lstStyle/>
                    <a:p>
                      <a:r>
                        <a:rPr lang="en-ZA" sz="1400" dirty="0"/>
                        <a:t>Programme </a:t>
                      </a:r>
                    </a:p>
                  </a:txBody>
                  <a:tcPr/>
                </a:tc>
                <a:tc>
                  <a:txBody>
                    <a:bodyPr/>
                    <a:lstStyle/>
                    <a:p>
                      <a:r>
                        <a:rPr lang="en-ZA" sz="1400" dirty="0"/>
                        <a:t>No</a:t>
                      </a:r>
                    </a:p>
                  </a:txBody>
                  <a:tcPr/>
                </a:tc>
                <a:tc>
                  <a:txBody>
                    <a:bodyPr/>
                    <a:lstStyle/>
                    <a:p>
                      <a:r>
                        <a:rPr lang="en-ZA" sz="1400" dirty="0"/>
                        <a:t>Planning </a:t>
                      </a:r>
                    </a:p>
                  </a:txBody>
                  <a:tcPr/>
                </a:tc>
                <a:tc>
                  <a:txBody>
                    <a:bodyPr/>
                    <a:lstStyle/>
                    <a:p>
                      <a:r>
                        <a:rPr lang="en-ZA" sz="1400" dirty="0"/>
                        <a:t>Works </a:t>
                      </a:r>
                    </a:p>
                  </a:txBody>
                  <a:tcPr/>
                </a:tc>
                <a:tc>
                  <a:txBody>
                    <a:bodyPr/>
                    <a:lstStyle/>
                    <a:p>
                      <a:r>
                        <a:rPr lang="en-ZA" sz="1400" dirty="0"/>
                        <a:t>Closeout </a:t>
                      </a:r>
                    </a:p>
                  </a:txBody>
                  <a:tcPr/>
                </a:tc>
                <a:extLst>
                  <a:ext uri="{0D108BD9-81ED-4DB2-BD59-A6C34878D82A}">
                    <a16:rowId xmlns:a16="http://schemas.microsoft.com/office/drawing/2014/main" val="2634173174"/>
                  </a:ext>
                </a:extLst>
              </a:tr>
              <a:tr h="412821">
                <a:tc rowSpan="3">
                  <a:txBody>
                    <a:bodyPr/>
                    <a:lstStyle/>
                    <a:p>
                      <a:pPr algn="ctr"/>
                      <a:r>
                        <a:rPr lang="en-ZA" sz="1300" dirty="0"/>
                        <a:t>GDE </a:t>
                      </a:r>
                    </a:p>
                    <a:p>
                      <a:pPr algn="ctr"/>
                      <a:r>
                        <a:rPr lang="en-ZA" sz="1300" dirty="0"/>
                        <a:t>(203)</a:t>
                      </a:r>
                    </a:p>
                  </a:txBody>
                  <a:tcPr anchor="ctr"/>
                </a:tc>
                <a:tc>
                  <a:txBody>
                    <a:bodyPr/>
                    <a:lstStyle/>
                    <a:p>
                      <a:r>
                        <a:rPr lang="en-ZA" sz="1300" dirty="0"/>
                        <a:t>New Schools </a:t>
                      </a:r>
                    </a:p>
                  </a:txBody>
                  <a:tcPr anchor="ctr"/>
                </a:tc>
                <a:tc>
                  <a:txBody>
                    <a:bodyPr/>
                    <a:lstStyle/>
                    <a:p>
                      <a:pPr algn="ctr"/>
                      <a:r>
                        <a:rPr lang="en-ZA" sz="1300" dirty="0"/>
                        <a:t>35</a:t>
                      </a:r>
                    </a:p>
                  </a:txBody>
                  <a:tcPr anchor="ctr"/>
                </a:tc>
                <a:tc>
                  <a:txBody>
                    <a:bodyPr/>
                    <a:lstStyle/>
                    <a:p>
                      <a:pPr algn="ctr"/>
                      <a:r>
                        <a:rPr lang="en-ZA" sz="1300" dirty="0"/>
                        <a:t>23</a:t>
                      </a:r>
                    </a:p>
                  </a:txBody>
                  <a:tcPr anchor="ctr"/>
                </a:tc>
                <a:tc>
                  <a:txBody>
                    <a:bodyPr/>
                    <a:lstStyle/>
                    <a:p>
                      <a:pPr algn="ctr"/>
                      <a:r>
                        <a:rPr lang="en-ZA" sz="1300" dirty="0"/>
                        <a:t>4</a:t>
                      </a:r>
                    </a:p>
                  </a:txBody>
                  <a:tcPr anchor="ctr"/>
                </a:tc>
                <a:tc>
                  <a:txBody>
                    <a:bodyPr/>
                    <a:lstStyle/>
                    <a:p>
                      <a:pPr algn="ctr"/>
                      <a:r>
                        <a:rPr lang="en-ZA" sz="1300" dirty="0"/>
                        <a:t>8</a:t>
                      </a:r>
                    </a:p>
                  </a:txBody>
                  <a:tcPr anchor="ctr"/>
                </a:tc>
                <a:extLst>
                  <a:ext uri="{0D108BD9-81ED-4DB2-BD59-A6C34878D82A}">
                    <a16:rowId xmlns:a16="http://schemas.microsoft.com/office/drawing/2014/main" val="3877792286"/>
                  </a:ext>
                </a:extLst>
              </a:tr>
              <a:tr h="313841">
                <a:tc vMerge="1">
                  <a:txBody>
                    <a:bodyPr/>
                    <a:lstStyle/>
                    <a:p>
                      <a:endParaRPr lang="en-ZA" sz="1400" dirty="0"/>
                    </a:p>
                  </a:txBody>
                  <a:tcPr/>
                </a:tc>
                <a:tc>
                  <a:txBody>
                    <a:bodyPr/>
                    <a:lstStyle/>
                    <a:p>
                      <a:r>
                        <a:rPr lang="en-ZA" sz="1300" dirty="0"/>
                        <a:t>Upgrades and Additions </a:t>
                      </a:r>
                    </a:p>
                  </a:txBody>
                  <a:tcPr anchor="ctr"/>
                </a:tc>
                <a:tc>
                  <a:txBody>
                    <a:bodyPr/>
                    <a:lstStyle/>
                    <a:p>
                      <a:pPr algn="ctr"/>
                      <a:r>
                        <a:rPr lang="en-ZA" sz="1300" dirty="0"/>
                        <a:t>32</a:t>
                      </a:r>
                    </a:p>
                  </a:txBody>
                  <a:tcPr anchor="ctr"/>
                </a:tc>
                <a:tc>
                  <a:txBody>
                    <a:bodyPr/>
                    <a:lstStyle/>
                    <a:p>
                      <a:pPr algn="ctr"/>
                      <a:r>
                        <a:rPr lang="en-ZA" sz="1300" dirty="0"/>
                        <a:t>26</a:t>
                      </a:r>
                    </a:p>
                  </a:txBody>
                  <a:tcPr anchor="ctr"/>
                </a:tc>
                <a:tc>
                  <a:txBody>
                    <a:bodyPr/>
                    <a:lstStyle/>
                    <a:p>
                      <a:pPr algn="ctr"/>
                      <a:r>
                        <a:rPr lang="en-ZA" sz="1300" dirty="0"/>
                        <a:t>2</a:t>
                      </a:r>
                    </a:p>
                  </a:txBody>
                  <a:tcPr anchor="ctr"/>
                </a:tc>
                <a:tc>
                  <a:txBody>
                    <a:bodyPr/>
                    <a:lstStyle/>
                    <a:p>
                      <a:pPr algn="ctr"/>
                      <a:r>
                        <a:rPr lang="en-ZA" sz="1300" dirty="0"/>
                        <a:t>4</a:t>
                      </a:r>
                    </a:p>
                  </a:txBody>
                  <a:tcPr anchor="ctr"/>
                </a:tc>
                <a:extLst>
                  <a:ext uri="{0D108BD9-81ED-4DB2-BD59-A6C34878D82A}">
                    <a16:rowId xmlns:a16="http://schemas.microsoft.com/office/drawing/2014/main" val="1895246257"/>
                  </a:ext>
                </a:extLst>
              </a:tr>
              <a:tr h="295422">
                <a:tc vMerge="1">
                  <a:txBody>
                    <a:bodyPr/>
                    <a:lstStyle/>
                    <a:p>
                      <a:endParaRPr lang="en-ZA" sz="1400" dirty="0"/>
                    </a:p>
                  </a:txBody>
                  <a:tcPr/>
                </a:tc>
                <a:tc>
                  <a:txBody>
                    <a:bodyPr/>
                    <a:lstStyle/>
                    <a:p>
                      <a:r>
                        <a:rPr lang="en-ZA" sz="1300" dirty="0"/>
                        <a:t>Restoratives Repairs </a:t>
                      </a:r>
                    </a:p>
                  </a:txBody>
                  <a:tcPr anchor="ctr"/>
                </a:tc>
                <a:tc>
                  <a:txBody>
                    <a:bodyPr/>
                    <a:lstStyle/>
                    <a:p>
                      <a:pPr algn="ctr"/>
                      <a:r>
                        <a:rPr lang="en-ZA" sz="1300" dirty="0"/>
                        <a:t>136</a:t>
                      </a:r>
                    </a:p>
                  </a:txBody>
                  <a:tcPr anchor="ctr"/>
                </a:tc>
                <a:tc>
                  <a:txBody>
                    <a:bodyPr/>
                    <a:lstStyle/>
                    <a:p>
                      <a:pPr algn="ctr"/>
                      <a:r>
                        <a:rPr lang="en-ZA" sz="1300" dirty="0"/>
                        <a:t>89</a:t>
                      </a:r>
                    </a:p>
                  </a:txBody>
                  <a:tcPr anchor="ctr"/>
                </a:tc>
                <a:tc>
                  <a:txBody>
                    <a:bodyPr/>
                    <a:lstStyle/>
                    <a:p>
                      <a:pPr algn="ctr"/>
                      <a:r>
                        <a:rPr lang="en-ZA" sz="1300" dirty="0"/>
                        <a:t>20</a:t>
                      </a:r>
                    </a:p>
                  </a:txBody>
                  <a:tcPr anchor="ctr"/>
                </a:tc>
                <a:tc>
                  <a:txBody>
                    <a:bodyPr/>
                    <a:lstStyle/>
                    <a:p>
                      <a:pPr algn="ctr"/>
                      <a:r>
                        <a:rPr lang="en-ZA" sz="1300" dirty="0"/>
                        <a:t>27</a:t>
                      </a:r>
                    </a:p>
                  </a:txBody>
                  <a:tcPr anchor="ctr"/>
                </a:tc>
                <a:extLst>
                  <a:ext uri="{0D108BD9-81ED-4DB2-BD59-A6C34878D82A}">
                    <a16:rowId xmlns:a16="http://schemas.microsoft.com/office/drawing/2014/main" val="2871531244"/>
                  </a:ext>
                </a:extLst>
              </a:tr>
              <a:tr h="412821">
                <a:tc>
                  <a:txBody>
                    <a:bodyPr/>
                    <a:lstStyle/>
                    <a:p>
                      <a:r>
                        <a:rPr lang="en-ZA" sz="1300" dirty="0"/>
                        <a:t>COGTA</a:t>
                      </a:r>
                    </a:p>
                    <a:p>
                      <a:r>
                        <a:rPr lang="en-ZA" sz="1300" dirty="0"/>
                        <a:t> (1)</a:t>
                      </a:r>
                    </a:p>
                  </a:txBody>
                  <a:tcPr/>
                </a:tc>
                <a:tc>
                  <a:txBody>
                    <a:bodyPr/>
                    <a:lstStyle/>
                    <a:p>
                      <a:r>
                        <a:rPr lang="en-ZA" sz="1300" dirty="0"/>
                        <a:t>IPDMC </a:t>
                      </a:r>
                    </a:p>
                  </a:txBody>
                  <a:tcPr anchor="ctr"/>
                </a:tc>
                <a:tc>
                  <a:txBody>
                    <a:bodyPr/>
                    <a:lstStyle/>
                    <a:p>
                      <a:pPr algn="ctr"/>
                      <a:r>
                        <a:rPr lang="en-ZA" sz="1300" dirty="0"/>
                        <a:t>1</a:t>
                      </a:r>
                    </a:p>
                  </a:txBody>
                  <a:tcPr anchor="ctr"/>
                </a:tc>
                <a:tc>
                  <a:txBody>
                    <a:bodyPr/>
                    <a:lstStyle/>
                    <a:p>
                      <a:pPr algn="ctr"/>
                      <a:r>
                        <a:rPr lang="en-ZA" sz="1300" dirty="0"/>
                        <a:t>1</a:t>
                      </a:r>
                    </a:p>
                  </a:txBody>
                  <a:tcPr anchor="ctr"/>
                </a:tc>
                <a:tc>
                  <a:txBody>
                    <a:bodyPr/>
                    <a:lstStyle/>
                    <a:p>
                      <a:pPr algn="ctr"/>
                      <a:r>
                        <a:rPr lang="en-ZA" sz="1300" dirty="0"/>
                        <a:t>0</a:t>
                      </a:r>
                    </a:p>
                  </a:txBody>
                  <a:tcPr anchor="ctr"/>
                </a:tc>
                <a:tc>
                  <a:txBody>
                    <a:bodyPr/>
                    <a:lstStyle/>
                    <a:p>
                      <a:pPr algn="ctr"/>
                      <a:r>
                        <a:rPr lang="en-ZA" sz="1300" dirty="0"/>
                        <a:t>0</a:t>
                      </a:r>
                    </a:p>
                  </a:txBody>
                  <a:tcPr anchor="ctr"/>
                </a:tc>
                <a:extLst>
                  <a:ext uri="{0D108BD9-81ED-4DB2-BD59-A6C34878D82A}">
                    <a16:rowId xmlns:a16="http://schemas.microsoft.com/office/drawing/2014/main" val="1306026614"/>
                  </a:ext>
                </a:extLst>
              </a:tr>
              <a:tr h="412821">
                <a:tc rowSpan="6">
                  <a:txBody>
                    <a:bodyPr/>
                    <a:lstStyle/>
                    <a:p>
                      <a:pPr algn="ctr"/>
                      <a:r>
                        <a:rPr lang="en-ZA" sz="1300" dirty="0" err="1"/>
                        <a:t>DSD</a:t>
                      </a:r>
                      <a:endParaRPr lang="en-ZA" sz="1300" dirty="0"/>
                    </a:p>
                    <a:p>
                      <a:pPr algn="ctr"/>
                      <a:r>
                        <a:rPr lang="en-ZA" sz="1300" dirty="0"/>
                        <a:t>(14)</a:t>
                      </a:r>
                    </a:p>
                  </a:txBody>
                  <a:tcPr anchor="ctr"/>
                </a:tc>
                <a:tc>
                  <a:txBody>
                    <a:bodyPr/>
                    <a:lstStyle/>
                    <a:p>
                      <a:r>
                        <a:rPr lang="en-ZA" sz="1300" dirty="0"/>
                        <a:t>Child Youth Care Centres </a:t>
                      </a:r>
                    </a:p>
                  </a:txBody>
                  <a:tcPr anchor="ctr"/>
                </a:tc>
                <a:tc>
                  <a:txBody>
                    <a:bodyPr/>
                    <a:lstStyle/>
                    <a:p>
                      <a:pPr algn="ctr"/>
                      <a:r>
                        <a:rPr lang="en-ZA" sz="1300" dirty="0"/>
                        <a:t>2</a:t>
                      </a:r>
                    </a:p>
                  </a:txBody>
                  <a:tcPr anchor="ctr"/>
                </a:tc>
                <a:tc>
                  <a:txBody>
                    <a:bodyPr/>
                    <a:lstStyle/>
                    <a:p>
                      <a:pPr algn="ctr"/>
                      <a:r>
                        <a:rPr lang="en-ZA" sz="1300" dirty="0"/>
                        <a:t>1</a:t>
                      </a:r>
                    </a:p>
                  </a:txBody>
                  <a:tcPr anchor="ctr"/>
                </a:tc>
                <a:tc>
                  <a:txBody>
                    <a:bodyPr/>
                    <a:lstStyle/>
                    <a:p>
                      <a:pPr algn="ctr"/>
                      <a:r>
                        <a:rPr lang="en-ZA" sz="1300" dirty="0"/>
                        <a:t>1</a:t>
                      </a:r>
                    </a:p>
                  </a:txBody>
                  <a:tcPr anchor="ctr"/>
                </a:tc>
                <a:tc>
                  <a:txBody>
                    <a:bodyPr/>
                    <a:lstStyle/>
                    <a:p>
                      <a:pPr algn="ctr"/>
                      <a:r>
                        <a:rPr lang="en-ZA" sz="1300" dirty="0"/>
                        <a:t>0</a:t>
                      </a:r>
                    </a:p>
                  </a:txBody>
                  <a:tcPr anchor="ctr"/>
                </a:tc>
                <a:extLst>
                  <a:ext uri="{0D108BD9-81ED-4DB2-BD59-A6C34878D82A}">
                    <a16:rowId xmlns:a16="http://schemas.microsoft.com/office/drawing/2014/main" val="1901969346"/>
                  </a:ext>
                </a:extLst>
              </a:tr>
              <a:tr h="412821">
                <a:tc vMerge="1">
                  <a:txBody>
                    <a:bodyPr/>
                    <a:lstStyle/>
                    <a:p>
                      <a:endParaRPr lang="en-ZA" sz="1300" dirty="0"/>
                    </a:p>
                  </a:txBody>
                  <a:tcPr/>
                </a:tc>
                <a:tc>
                  <a:txBody>
                    <a:bodyPr/>
                    <a:lstStyle/>
                    <a:p>
                      <a:r>
                        <a:rPr lang="en-ZA" sz="1300" dirty="0"/>
                        <a:t>Early Childhood Centres </a:t>
                      </a:r>
                    </a:p>
                  </a:txBody>
                  <a:tcPr anchor="ctr"/>
                </a:tc>
                <a:tc>
                  <a:txBody>
                    <a:bodyPr/>
                    <a:lstStyle/>
                    <a:p>
                      <a:pPr algn="ctr"/>
                      <a:r>
                        <a:rPr lang="en-ZA" sz="1300" dirty="0"/>
                        <a:t>3</a:t>
                      </a:r>
                    </a:p>
                  </a:txBody>
                  <a:tcPr anchor="ctr"/>
                </a:tc>
                <a:tc>
                  <a:txBody>
                    <a:bodyPr/>
                    <a:lstStyle/>
                    <a:p>
                      <a:pPr algn="ctr"/>
                      <a:r>
                        <a:rPr lang="en-ZA" sz="1300" dirty="0"/>
                        <a:t>1</a:t>
                      </a:r>
                    </a:p>
                  </a:txBody>
                  <a:tcPr anchor="ctr"/>
                </a:tc>
                <a:tc>
                  <a:txBody>
                    <a:bodyPr/>
                    <a:lstStyle/>
                    <a:p>
                      <a:pPr algn="ctr"/>
                      <a:r>
                        <a:rPr lang="en-ZA" sz="1300" dirty="0"/>
                        <a:t>2</a:t>
                      </a:r>
                    </a:p>
                  </a:txBody>
                  <a:tcPr anchor="ctr"/>
                </a:tc>
                <a:tc>
                  <a:txBody>
                    <a:bodyPr/>
                    <a:lstStyle/>
                    <a:p>
                      <a:pPr algn="ctr"/>
                      <a:r>
                        <a:rPr lang="en-ZA" sz="1300" dirty="0"/>
                        <a:t>0</a:t>
                      </a:r>
                    </a:p>
                  </a:txBody>
                  <a:tcPr anchor="ctr"/>
                </a:tc>
                <a:extLst>
                  <a:ext uri="{0D108BD9-81ED-4DB2-BD59-A6C34878D82A}">
                    <a16:rowId xmlns:a16="http://schemas.microsoft.com/office/drawing/2014/main" val="1877313359"/>
                  </a:ext>
                </a:extLst>
              </a:tr>
              <a:tr h="412821">
                <a:tc vMerge="1">
                  <a:txBody>
                    <a:bodyPr/>
                    <a:lstStyle/>
                    <a:p>
                      <a:endParaRPr lang="en-ZA" sz="1300" dirty="0"/>
                    </a:p>
                  </a:txBody>
                  <a:tcPr/>
                </a:tc>
                <a:tc>
                  <a:txBody>
                    <a:bodyPr/>
                    <a:lstStyle/>
                    <a:p>
                      <a:r>
                        <a:rPr lang="en-ZA" sz="1300" dirty="0"/>
                        <a:t>Social integrated Facilities </a:t>
                      </a:r>
                    </a:p>
                  </a:txBody>
                  <a:tcPr anchor="ctr"/>
                </a:tc>
                <a:tc>
                  <a:txBody>
                    <a:bodyPr/>
                    <a:lstStyle/>
                    <a:p>
                      <a:pPr algn="ctr"/>
                      <a:r>
                        <a:rPr lang="en-ZA" sz="1300" dirty="0"/>
                        <a:t>3</a:t>
                      </a:r>
                    </a:p>
                  </a:txBody>
                  <a:tcPr anchor="ctr"/>
                </a:tc>
                <a:tc>
                  <a:txBody>
                    <a:bodyPr/>
                    <a:lstStyle/>
                    <a:p>
                      <a:pPr algn="ctr"/>
                      <a:r>
                        <a:rPr lang="en-ZA" sz="1300" dirty="0"/>
                        <a:t>2</a:t>
                      </a:r>
                    </a:p>
                  </a:txBody>
                  <a:tcPr anchor="ctr"/>
                </a:tc>
                <a:tc>
                  <a:txBody>
                    <a:bodyPr/>
                    <a:lstStyle/>
                    <a:p>
                      <a:pPr algn="ctr"/>
                      <a:r>
                        <a:rPr lang="en-ZA" sz="1300" dirty="0"/>
                        <a:t>1</a:t>
                      </a:r>
                    </a:p>
                  </a:txBody>
                  <a:tcPr anchor="ctr"/>
                </a:tc>
                <a:tc>
                  <a:txBody>
                    <a:bodyPr/>
                    <a:lstStyle/>
                    <a:p>
                      <a:pPr algn="ctr"/>
                      <a:r>
                        <a:rPr lang="en-ZA" sz="1300" dirty="0"/>
                        <a:t>0</a:t>
                      </a:r>
                    </a:p>
                  </a:txBody>
                  <a:tcPr anchor="ctr"/>
                </a:tc>
                <a:extLst>
                  <a:ext uri="{0D108BD9-81ED-4DB2-BD59-A6C34878D82A}">
                    <a16:rowId xmlns:a16="http://schemas.microsoft.com/office/drawing/2014/main" val="2731238796"/>
                  </a:ext>
                </a:extLst>
              </a:tr>
              <a:tr h="412821">
                <a:tc vMerge="1">
                  <a:txBody>
                    <a:bodyPr/>
                    <a:lstStyle/>
                    <a:p>
                      <a:endParaRPr lang="en-ZA" sz="1300" dirty="0"/>
                    </a:p>
                  </a:txBody>
                  <a:tcPr/>
                </a:tc>
                <a:tc>
                  <a:txBody>
                    <a:bodyPr/>
                    <a:lstStyle/>
                    <a:p>
                      <a:r>
                        <a:rPr lang="en-ZA" sz="1300" dirty="0"/>
                        <a:t>Shelters For Vulnerable </a:t>
                      </a:r>
                    </a:p>
                  </a:txBody>
                  <a:tcPr anchor="ctr"/>
                </a:tc>
                <a:tc>
                  <a:txBody>
                    <a:bodyPr/>
                    <a:lstStyle/>
                    <a:p>
                      <a:pPr algn="ctr"/>
                      <a:r>
                        <a:rPr lang="en-ZA" sz="1300" dirty="0"/>
                        <a:t>1</a:t>
                      </a:r>
                    </a:p>
                  </a:txBody>
                  <a:tcPr anchor="ctr"/>
                </a:tc>
                <a:tc>
                  <a:txBody>
                    <a:bodyPr/>
                    <a:lstStyle/>
                    <a:p>
                      <a:pPr algn="ctr"/>
                      <a:r>
                        <a:rPr lang="en-ZA" sz="1300" dirty="0"/>
                        <a:t>1</a:t>
                      </a:r>
                    </a:p>
                  </a:txBody>
                  <a:tcPr anchor="ctr"/>
                </a:tc>
                <a:tc>
                  <a:txBody>
                    <a:bodyPr/>
                    <a:lstStyle/>
                    <a:p>
                      <a:pPr algn="ctr"/>
                      <a:r>
                        <a:rPr lang="en-ZA" sz="1300" dirty="0"/>
                        <a:t>0</a:t>
                      </a:r>
                    </a:p>
                  </a:txBody>
                  <a:tcPr anchor="ctr"/>
                </a:tc>
                <a:tc>
                  <a:txBody>
                    <a:bodyPr/>
                    <a:lstStyle/>
                    <a:p>
                      <a:pPr algn="ctr"/>
                      <a:r>
                        <a:rPr lang="en-ZA" sz="1300" dirty="0"/>
                        <a:t>0</a:t>
                      </a:r>
                    </a:p>
                  </a:txBody>
                  <a:tcPr anchor="ctr"/>
                </a:tc>
                <a:extLst>
                  <a:ext uri="{0D108BD9-81ED-4DB2-BD59-A6C34878D82A}">
                    <a16:rowId xmlns:a16="http://schemas.microsoft.com/office/drawing/2014/main" val="3895563897"/>
                  </a:ext>
                </a:extLst>
              </a:tr>
              <a:tr h="412821">
                <a:tc vMerge="1">
                  <a:txBody>
                    <a:bodyPr/>
                    <a:lstStyle/>
                    <a:p>
                      <a:endParaRPr lang="en-ZA" sz="1300" dirty="0"/>
                    </a:p>
                  </a:txBody>
                  <a:tcPr/>
                </a:tc>
                <a:tc>
                  <a:txBody>
                    <a:bodyPr/>
                    <a:lstStyle/>
                    <a:p>
                      <a:r>
                        <a:rPr lang="en-ZA" sz="1300" dirty="0"/>
                        <a:t>Aged Day Care Centres </a:t>
                      </a:r>
                    </a:p>
                  </a:txBody>
                  <a:tcPr anchor="ctr"/>
                </a:tc>
                <a:tc>
                  <a:txBody>
                    <a:bodyPr/>
                    <a:lstStyle/>
                    <a:p>
                      <a:pPr algn="ctr"/>
                      <a:r>
                        <a:rPr lang="en-ZA" sz="1300" dirty="0"/>
                        <a:t>1</a:t>
                      </a:r>
                    </a:p>
                  </a:txBody>
                  <a:tcPr anchor="ctr"/>
                </a:tc>
                <a:tc>
                  <a:txBody>
                    <a:bodyPr/>
                    <a:lstStyle/>
                    <a:p>
                      <a:pPr algn="ctr"/>
                      <a:r>
                        <a:rPr lang="en-ZA" sz="1300" dirty="0"/>
                        <a:t>1</a:t>
                      </a:r>
                    </a:p>
                  </a:txBody>
                  <a:tcPr anchor="ctr"/>
                </a:tc>
                <a:tc>
                  <a:txBody>
                    <a:bodyPr/>
                    <a:lstStyle/>
                    <a:p>
                      <a:pPr algn="ctr"/>
                      <a:r>
                        <a:rPr lang="en-ZA" sz="1300" dirty="0"/>
                        <a:t>0</a:t>
                      </a:r>
                    </a:p>
                  </a:txBody>
                  <a:tcPr anchor="ctr"/>
                </a:tc>
                <a:tc>
                  <a:txBody>
                    <a:bodyPr/>
                    <a:lstStyle/>
                    <a:p>
                      <a:pPr algn="ctr"/>
                      <a:r>
                        <a:rPr lang="en-ZA" sz="1300" dirty="0"/>
                        <a:t>0</a:t>
                      </a:r>
                    </a:p>
                  </a:txBody>
                  <a:tcPr anchor="ctr"/>
                </a:tc>
                <a:extLst>
                  <a:ext uri="{0D108BD9-81ED-4DB2-BD59-A6C34878D82A}">
                    <a16:rowId xmlns:a16="http://schemas.microsoft.com/office/drawing/2014/main" val="568825215"/>
                  </a:ext>
                </a:extLst>
              </a:tr>
              <a:tr h="412821">
                <a:tc vMerge="1">
                  <a:txBody>
                    <a:bodyPr/>
                    <a:lstStyle/>
                    <a:p>
                      <a:endParaRPr lang="en-ZA" sz="1300" dirty="0"/>
                    </a:p>
                  </a:txBody>
                  <a:tcPr/>
                </a:tc>
                <a:tc>
                  <a:txBody>
                    <a:bodyPr/>
                    <a:lstStyle/>
                    <a:p>
                      <a:r>
                        <a:rPr lang="en-ZA" sz="1300" dirty="0"/>
                        <a:t>Rehab Centres </a:t>
                      </a:r>
                    </a:p>
                  </a:txBody>
                  <a:tcPr anchor="ctr"/>
                </a:tc>
                <a:tc>
                  <a:txBody>
                    <a:bodyPr/>
                    <a:lstStyle/>
                    <a:p>
                      <a:pPr algn="ctr"/>
                      <a:r>
                        <a:rPr lang="en-ZA" sz="1300" dirty="0"/>
                        <a:t>4</a:t>
                      </a:r>
                    </a:p>
                  </a:txBody>
                  <a:tcPr anchor="ctr"/>
                </a:tc>
                <a:tc>
                  <a:txBody>
                    <a:bodyPr/>
                    <a:lstStyle/>
                    <a:p>
                      <a:pPr algn="ctr"/>
                      <a:r>
                        <a:rPr lang="en-ZA" sz="1300" dirty="0"/>
                        <a:t>4</a:t>
                      </a:r>
                    </a:p>
                  </a:txBody>
                  <a:tcPr anchor="ctr"/>
                </a:tc>
                <a:tc>
                  <a:txBody>
                    <a:bodyPr/>
                    <a:lstStyle/>
                    <a:p>
                      <a:pPr algn="ctr"/>
                      <a:r>
                        <a:rPr lang="en-ZA" sz="1300" dirty="0"/>
                        <a:t>0</a:t>
                      </a:r>
                    </a:p>
                  </a:txBody>
                  <a:tcPr anchor="ctr"/>
                </a:tc>
                <a:tc>
                  <a:txBody>
                    <a:bodyPr/>
                    <a:lstStyle/>
                    <a:p>
                      <a:pPr algn="ctr"/>
                      <a:r>
                        <a:rPr lang="en-ZA" sz="1300" dirty="0"/>
                        <a:t>0</a:t>
                      </a:r>
                    </a:p>
                  </a:txBody>
                  <a:tcPr anchor="ctr"/>
                </a:tc>
                <a:extLst>
                  <a:ext uri="{0D108BD9-81ED-4DB2-BD59-A6C34878D82A}">
                    <a16:rowId xmlns:a16="http://schemas.microsoft.com/office/drawing/2014/main" val="3929088896"/>
                  </a:ext>
                </a:extLst>
              </a:tr>
              <a:tr h="412821">
                <a:tc>
                  <a:txBody>
                    <a:bodyPr/>
                    <a:lstStyle/>
                    <a:p>
                      <a:r>
                        <a:rPr lang="en-ZA" sz="1300" dirty="0"/>
                        <a:t>DID</a:t>
                      </a:r>
                    </a:p>
                  </a:txBody>
                  <a:tcPr/>
                </a:tc>
                <a:tc>
                  <a:txBody>
                    <a:bodyPr/>
                    <a:lstStyle/>
                    <a:p>
                      <a:r>
                        <a:rPr lang="en-ZA" sz="1300" dirty="0"/>
                        <a:t>OHS </a:t>
                      </a:r>
                    </a:p>
                  </a:txBody>
                  <a:tcPr anchor="ctr"/>
                </a:tc>
                <a:tc>
                  <a:txBody>
                    <a:bodyPr/>
                    <a:lstStyle/>
                    <a:p>
                      <a:pPr algn="ctr"/>
                      <a:r>
                        <a:rPr lang="en-ZA" sz="1300" dirty="0"/>
                        <a:t>12</a:t>
                      </a:r>
                    </a:p>
                  </a:txBody>
                  <a:tcPr anchor="ctr"/>
                </a:tc>
                <a:tc>
                  <a:txBody>
                    <a:bodyPr/>
                    <a:lstStyle/>
                    <a:p>
                      <a:pPr algn="ctr"/>
                      <a:r>
                        <a:rPr lang="en-ZA" sz="1300" dirty="0"/>
                        <a:t>6</a:t>
                      </a:r>
                    </a:p>
                  </a:txBody>
                  <a:tcPr anchor="ctr"/>
                </a:tc>
                <a:tc>
                  <a:txBody>
                    <a:bodyPr/>
                    <a:lstStyle/>
                    <a:p>
                      <a:pPr algn="ctr"/>
                      <a:r>
                        <a:rPr lang="en-ZA" sz="1300" dirty="0"/>
                        <a:t>3</a:t>
                      </a:r>
                    </a:p>
                  </a:txBody>
                  <a:tcPr anchor="ctr"/>
                </a:tc>
                <a:tc>
                  <a:txBody>
                    <a:bodyPr/>
                    <a:lstStyle/>
                    <a:p>
                      <a:pPr algn="ctr"/>
                      <a:r>
                        <a:rPr lang="en-ZA" sz="1300" dirty="0"/>
                        <a:t>3</a:t>
                      </a:r>
                    </a:p>
                  </a:txBody>
                  <a:tcPr anchor="ctr"/>
                </a:tc>
                <a:extLst>
                  <a:ext uri="{0D108BD9-81ED-4DB2-BD59-A6C34878D82A}">
                    <a16:rowId xmlns:a16="http://schemas.microsoft.com/office/drawing/2014/main" val="2606304131"/>
                  </a:ext>
                </a:extLst>
              </a:tr>
            </a:tbl>
          </a:graphicData>
        </a:graphic>
      </p:graphicFrame>
    </p:spTree>
    <p:extLst>
      <p:ext uri="{BB962C8B-B14F-4D97-AF65-F5344CB8AC3E}">
        <p14:creationId xmlns:p14="http://schemas.microsoft.com/office/powerpoint/2010/main" val="3453816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E89BC113-5A3D-D34F-B526-789046B3CA0E}"/>
              </a:ext>
            </a:extLst>
          </p:cNvPr>
          <p:cNvSpPr>
            <a:spLocks noGrp="1"/>
          </p:cNvSpPr>
          <p:nvPr>
            <p:ph type="title"/>
          </p:nvPr>
        </p:nvSpPr>
        <p:spPr>
          <a:xfrm>
            <a:off x="1266939" y="946056"/>
            <a:ext cx="10664327" cy="325437"/>
          </a:xfrm>
        </p:spPr>
        <p:txBody>
          <a:bodyPr/>
          <a:lstStyle/>
          <a:p>
            <a:pPr algn="l"/>
            <a:r>
              <a:rPr lang="en-ZA" altLang="en-US" sz="2000" b="1" dirty="0">
                <a:latin typeface="+mj-lt"/>
              </a:rPr>
              <a:t>Implementation of Infrastructure Plans</a:t>
            </a:r>
            <a:endParaRPr lang="en-US" altLang="en-US" sz="2000" b="1" dirty="0">
              <a:latin typeface="+mj-lt"/>
            </a:endParaRPr>
          </a:p>
        </p:txBody>
      </p:sp>
      <p:graphicFrame>
        <p:nvGraphicFramePr>
          <p:cNvPr id="2" name="Table 2">
            <a:extLst>
              <a:ext uri="{FF2B5EF4-FFF2-40B4-BE49-F238E27FC236}">
                <a16:creationId xmlns:a16="http://schemas.microsoft.com/office/drawing/2014/main" id="{086C943E-1709-4977-B981-CD55A7934746}"/>
              </a:ext>
            </a:extLst>
          </p:cNvPr>
          <p:cNvGraphicFramePr>
            <a:graphicFrameLocks noGrp="1"/>
          </p:cNvGraphicFramePr>
          <p:nvPr/>
        </p:nvGraphicFramePr>
        <p:xfrm>
          <a:off x="1266939" y="1388847"/>
          <a:ext cx="10774159" cy="3715389"/>
        </p:xfrm>
        <a:graphic>
          <a:graphicData uri="http://schemas.openxmlformats.org/drawingml/2006/table">
            <a:tbl>
              <a:tblPr firstRow="1" bandRow="1">
                <a:tableStyleId>{5C22544A-7EE6-4342-B048-85BDC9FD1C3A}</a:tableStyleId>
              </a:tblPr>
              <a:tblGrid>
                <a:gridCol w="843125">
                  <a:extLst>
                    <a:ext uri="{9D8B030D-6E8A-4147-A177-3AD203B41FA5}">
                      <a16:colId xmlns:a16="http://schemas.microsoft.com/office/drawing/2014/main" val="1890260712"/>
                    </a:ext>
                  </a:extLst>
                </a:gridCol>
                <a:gridCol w="2588545">
                  <a:extLst>
                    <a:ext uri="{9D8B030D-6E8A-4147-A177-3AD203B41FA5}">
                      <a16:colId xmlns:a16="http://schemas.microsoft.com/office/drawing/2014/main" val="4000320584"/>
                    </a:ext>
                  </a:extLst>
                </a:gridCol>
                <a:gridCol w="1153551">
                  <a:extLst>
                    <a:ext uri="{9D8B030D-6E8A-4147-A177-3AD203B41FA5}">
                      <a16:colId xmlns:a16="http://schemas.microsoft.com/office/drawing/2014/main" val="3425126443"/>
                    </a:ext>
                  </a:extLst>
                </a:gridCol>
                <a:gridCol w="1477108">
                  <a:extLst>
                    <a:ext uri="{9D8B030D-6E8A-4147-A177-3AD203B41FA5}">
                      <a16:colId xmlns:a16="http://schemas.microsoft.com/office/drawing/2014/main" val="161199664"/>
                    </a:ext>
                  </a:extLst>
                </a:gridCol>
                <a:gridCol w="1996239">
                  <a:extLst>
                    <a:ext uri="{9D8B030D-6E8A-4147-A177-3AD203B41FA5}">
                      <a16:colId xmlns:a16="http://schemas.microsoft.com/office/drawing/2014/main" val="2494785598"/>
                    </a:ext>
                  </a:extLst>
                </a:gridCol>
                <a:gridCol w="2715591">
                  <a:extLst>
                    <a:ext uri="{9D8B030D-6E8A-4147-A177-3AD203B41FA5}">
                      <a16:colId xmlns:a16="http://schemas.microsoft.com/office/drawing/2014/main" val="1813590971"/>
                    </a:ext>
                  </a:extLst>
                </a:gridCol>
              </a:tblGrid>
              <a:tr h="412821">
                <a:tc>
                  <a:txBody>
                    <a:bodyPr/>
                    <a:lstStyle/>
                    <a:p>
                      <a:r>
                        <a:rPr lang="en-ZA" sz="1400" dirty="0"/>
                        <a:t>DEPT</a:t>
                      </a:r>
                    </a:p>
                  </a:txBody>
                  <a:tcPr/>
                </a:tc>
                <a:tc>
                  <a:txBody>
                    <a:bodyPr/>
                    <a:lstStyle/>
                    <a:p>
                      <a:r>
                        <a:rPr lang="en-ZA" sz="1400" dirty="0"/>
                        <a:t>Programme </a:t>
                      </a:r>
                    </a:p>
                  </a:txBody>
                  <a:tcPr/>
                </a:tc>
                <a:tc>
                  <a:txBody>
                    <a:bodyPr/>
                    <a:lstStyle/>
                    <a:p>
                      <a:pPr algn="ctr"/>
                      <a:r>
                        <a:rPr lang="en-ZA" sz="1400" dirty="0"/>
                        <a:t>No</a:t>
                      </a:r>
                    </a:p>
                  </a:txBody>
                  <a:tcPr anchor="ctr"/>
                </a:tc>
                <a:tc>
                  <a:txBody>
                    <a:bodyPr/>
                    <a:lstStyle/>
                    <a:p>
                      <a:pPr algn="ctr"/>
                      <a:r>
                        <a:rPr lang="en-ZA" sz="1400" dirty="0"/>
                        <a:t>Planning </a:t>
                      </a:r>
                    </a:p>
                  </a:txBody>
                  <a:tcPr anchor="ctr"/>
                </a:tc>
                <a:tc>
                  <a:txBody>
                    <a:bodyPr/>
                    <a:lstStyle/>
                    <a:p>
                      <a:pPr algn="ctr"/>
                      <a:r>
                        <a:rPr lang="en-ZA" sz="1400" dirty="0"/>
                        <a:t>Works </a:t>
                      </a:r>
                    </a:p>
                  </a:txBody>
                  <a:tcPr anchor="ctr"/>
                </a:tc>
                <a:tc>
                  <a:txBody>
                    <a:bodyPr/>
                    <a:lstStyle/>
                    <a:p>
                      <a:pPr algn="ctr"/>
                      <a:r>
                        <a:rPr lang="en-ZA" sz="1400" dirty="0"/>
                        <a:t>Closeout </a:t>
                      </a:r>
                    </a:p>
                  </a:txBody>
                  <a:tcPr anchor="ctr"/>
                </a:tc>
                <a:extLst>
                  <a:ext uri="{0D108BD9-81ED-4DB2-BD59-A6C34878D82A}">
                    <a16:rowId xmlns:a16="http://schemas.microsoft.com/office/drawing/2014/main" val="2634173174"/>
                  </a:ext>
                </a:extLst>
              </a:tr>
              <a:tr h="412821">
                <a:tc>
                  <a:txBody>
                    <a:bodyPr/>
                    <a:lstStyle/>
                    <a:p>
                      <a:r>
                        <a:rPr lang="en-ZA" sz="1300" dirty="0"/>
                        <a:t>DRT</a:t>
                      </a:r>
                    </a:p>
                  </a:txBody>
                  <a:tcPr/>
                </a:tc>
                <a:tc>
                  <a:txBody>
                    <a:bodyPr/>
                    <a:lstStyle/>
                    <a:p>
                      <a:r>
                        <a:rPr lang="en-ZA" sz="1300" dirty="0" err="1"/>
                        <a:t>DTLC</a:t>
                      </a:r>
                      <a:endParaRPr lang="en-ZA" sz="1300" dirty="0"/>
                    </a:p>
                  </a:txBody>
                  <a:tcPr anchor="ctr"/>
                </a:tc>
                <a:tc>
                  <a:txBody>
                    <a:bodyPr/>
                    <a:lstStyle/>
                    <a:p>
                      <a:pPr algn="ctr"/>
                      <a:r>
                        <a:rPr lang="en-ZA" sz="1300" dirty="0"/>
                        <a:t>1</a:t>
                      </a:r>
                    </a:p>
                  </a:txBody>
                  <a:tcPr anchor="ctr"/>
                </a:tc>
                <a:tc>
                  <a:txBody>
                    <a:bodyPr/>
                    <a:lstStyle/>
                    <a:p>
                      <a:pPr algn="ctr"/>
                      <a:r>
                        <a:rPr lang="en-ZA" sz="1300" dirty="0"/>
                        <a:t>0</a:t>
                      </a:r>
                    </a:p>
                  </a:txBody>
                  <a:tcPr anchor="ctr"/>
                </a:tc>
                <a:tc>
                  <a:txBody>
                    <a:bodyPr/>
                    <a:lstStyle/>
                    <a:p>
                      <a:pPr algn="ctr"/>
                      <a:r>
                        <a:rPr lang="en-ZA" sz="1300" dirty="0"/>
                        <a:t>1</a:t>
                      </a:r>
                    </a:p>
                  </a:txBody>
                  <a:tcPr anchor="ctr"/>
                </a:tc>
                <a:tc>
                  <a:txBody>
                    <a:bodyPr/>
                    <a:lstStyle/>
                    <a:p>
                      <a:pPr algn="ctr"/>
                      <a:r>
                        <a:rPr lang="en-ZA" sz="1300" dirty="0"/>
                        <a:t>0</a:t>
                      </a:r>
                    </a:p>
                  </a:txBody>
                  <a:tcPr anchor="ctr"/>
                </a:tc>
                <a:extLst>
                  <a:ext uri="{0D108BD9-81ED-4DB2-BD59-A6C34878D82A}">
                    <a16:rowId xmlns:a16="http://schemas.microsoft.com/office/drawing/2014/main" val="1306026614"/>
                  </a:ext>
                </a:extLst>
              </a:tr>
              <a:tr h="412821">
                <a:tc>
                  <a:txBody>
                    <a:bodyPr/>
                    <a:lstStyle/>
                    <a:p>
                      <a:endParaRPr lang="en-ZA" sz="1300" dirty="0"/>
                    </a:p>
                  </a:txBody>
                  <a:tcPr/>
                </a:tc>
                <a:tc>
                  <a:txBody>
                    <a:bodyPr/>
                    <a:lstStyle/>
                    <a:p>
                      <a:r>
                        <a:rPr lang="en-ZA" sz="1300" dirty="0"/>
                        <a:t>Intermodal Facility </a:t>
                      </a:r>
                    </a:p>
                  </a:txBody>
                  <a:tcPr anchor="ctr"/>
                </a:tc>
                <a:tc>
                  <a:txBody>
                    <a:bodyPr/>
                    <a:lstStyle/>
                    <a:p>
                      <a:pPr algn="ctr"/>
                      <a:r>
                        <a:rPr lang="en-ZA" sz="1300" dirty="0"/>
                        <a:t>1</a:t>
                      </a:r>
                    </a:p>
                  </a:txBody>
                  <a:tcPr anchor="ctr"/>
                </a:tc>
                <a:tc>
                  <a:txBody>
                    <a:bodyPr/>
                    <a:lstStyle/>
                    <a:p>
                      <a:pPr algn="ctr"/>
                      <a:r>
                        <a:rPr lang="en-ZA" sz="1300" dirty="0"/>
                        <a:t>1</a:t>
                      </a:r>
                    </a:p>
                  </a:txBody>
                  <a:tcPr anchor="ctr"/>
                </a:tc>
                <a:tc>
                  <a:txBody>
                    <a:bodyPr/>
                    <a:lstStyle/>
                    <a:p>
                      <a:pPr algn="ctr"/>
                      <a:r>
                        <a:rPr lang="en-ZA" sz="1300" dirty="0"/>
                        <a:t>0</a:t>
                      </a:r>
                    </a:p>
                  </a:txBody>
                  <a:tcPr anchor="ctr"/>
                </a:tc>
                <a:tc>
                  <a:txBody>
                    <a:bodyPr/>
                    <a:lstStyle/>
                    <a:p>
                      <a:pPr algn="ctr"/>
                      <a:r>
                        <a:rPr lang="en-ZA" sz="1300" dirty="0"/>
                        <a:t>0</a:t>
                      </a:r>
                    </a:p>
                  </a:txBody>
                  <a:tcPr anchor="ctr"/>
                </a:tc>
                <a:extLst>
                  <a:ext uri="{0D108BD9-81ED-4DB2-BD59-A6C34878D82A}">
                    <a16:rowId xmlns:a16="http://schemas.microsoft.com/office/drawing/2014/main" val="2270963310"/>
                  </a:ext>
                </a:extLst>
              </a:tr>
              <a:tr h="412821">
                <a:tc>
                  <a:txBody>
                    <a:bodyPr/>
                    <a:lstStyle/>
                    <a:p>
                      <a:r>
                        <a:rPr lang="en-ZA" sz="1300" dirty="0"/>
                        <a:t>GDARD</a:t>
                      </a:r>
                    </a:p>
                  </a:txBody>
                  <a:tcPr/>
                </a:tc>
                <a:tc>
                  <a:txBody>
                    <a:bodyPr/>
                    <a:lstStyle/>
                    <a:p>
                      <a:r>
                        <a:rPr lang="en-ZA" sz="1300" dirty="0"/>
                        <a:t>Water Supply upgrade </a:t>
                      </a:r>
                    </a:p>
                  </a:txBody>
                  <a:tcPr anchor="ctr"/>
                </a:tc>
                <a:tc>
                  <a:txBody>
                    <a:bodyPr/>
                    <a:lstStyle/>
                    <a:p>
                      <a:pPr algn="ctr"/>
                      <a:r>
                        <a:rPr lang="en-ZA" sz="1300" dirty="0"/>
                        <a:t>2</a:t>
                      </a:r>
                    </a:p>
                  </a:txBody>
                  <a:tcPr anchor="ctr"/>
                </a:tc>
                <a:tc>
                  <a:txBody>
                    <a:bodyPr/>
                    <a:lstStyle/>
                    <a:p>
                      <a:pPr algn="ctr"/>
                      <a:r>
                        <a:rPr lang="en-ZA" sz="1300" dirty="0"/>
                        <a:t>1</a:t>
                      </a:r>
                    </a:p>
                  </a:txBody>
                  <a:tcPr anchor="ctr"/>
                </a:tc>
                <a:tc>
                  <a:txBody>
                    <a:bodyPr/>
                    <a:lstStyle/>
                    <a:p>
                      <a:pPr algn="ctr"/>
                      <a:r>
                        <a:rPr lang="en-ZA" sz="1300" dirty="0"/>
                        <a:t>0</a:t>
                      </a:r>
                    </a:p>
                  </a:txBody>
                  <a:tcPr anchor="ctr"/>
                </a:tc>
                <a:tc>
                  <a:txBody>
                    <a:bodyPr/>
                    <a:lstStyle/>
                    <a:p>
                      <a:pPr algn="ctr"/>
                      <a:r>
                        <a:rPr lang="en-ZA" sz="1300" dirty="0"/>
                        <a:t>1</a:t>
                      </a:r>
                    </a:p>
                  </a:txBody>
                  <a:tcPr anchor="ctr"/>
                </a:tc>
                <a:extLst>
                  <a:ext uri="{0D108BD9-81ED-4DB2-BD59-A6C34878D82A}">
                    <a16:rowId xmlns:a16="http://schemas.microsoft.com/office/drawing/2014/main" val="3701708056"/>
                  </a:ext>
                </a:extLst>
              </a:tr>
              <a:tr h="412821">
                <a:tc rowSpan="3">
                  <a:txBody>
                    <a:bodyPr/>
                    <a:lstStyle/>
                    <a:p>
                      <a:r>
                        <a:rPr lang="en-ZA" sz="1300" dirty="0" err="1"/>
                        <a:t>DSACR</a:t>
                      </a:r>
                      <a:r>
                        <a:rPr lang="en-ZA" sz="1300" dirty="0"/>
                        <a:t> </a:t>
                      </a:r>
                    </a:p>
                  </a:txBody>
                  <a:tcPr anchor="ctr"/>
                </a:tc>
                <a:tc>
                  <a:txBody>
                    <a:bodyPr/>
                    <a:lstStyle/>
                    <a:p>
                      <a:r>
                        <a:rPr lang="en-ZA" sz="1300" dirty="0"/>
                        <a:t>Libraries </a:t>
                      </a:r>
                    </a:p>
                  </a:txBody>
                  <a:tcPr anchor="ctr"/>
                </a:tc>
                <a:tc>
                  <a:txBody>
                    <a:bodyPr/>
                    <a:lstStyle/>
                    <a:p>
                      <a:pPr algn="ctr"/>
                      <a:r>
                        <a:rPr lang="en-ZA" sz="1300" dirty="0"/>
                        <a:t>6</a:t>
                      </a:r>
                    </a:p>
                  </a:txBody>
                  <a:tcPr anchor="ctr"/>
                </a:tc>
                <a:tc>
                  <a:txBody>
                    <a:bodyPr/>
                    <a:lstStyle/>
                    <a:p>
                      <a:pPr algn="ctr"/>
                      <a:r>
                        <a:rPr lang="en-ZA" sz="1300" dirty="0"/>
                        <a:t>0</a:t>
                      </a:r>
                    </a:p>
                  </a:txBody>
                  <a:tcPr anchor="ctr"/>
                </a:tc>
                <a:tc>
                  <a:txBody>
                    <a:bodyPr/>
                    <a:lstStyle/>
                    <a:p>
                      <a:pPr algn="ctr"/>
                      <a:r>
                        <a:rPr lang="en-ZA" sz="1300" dirty="0"/>
                        <a:t>4</a:t>
                      </a:r>
                    </a:p>
                  </a:txBody>
                  <a:tcPr anchor="ctr"/>
                </a:tc>
                <a:tc>
                  <a:txBody>
                    <a:bodyPr/>
                    <a:lstStyle/>
                    <a:p>
                      <a:pPr algn="ctr"/>
                      <a:r>
                        <a:rPr lang="en-ZA" sz="1300" dirty="0"/>
                        <a:t>2</a:t>
                      </a:r>
                    </a:p>
                  </a:txBody>
                  <a:tcPr anchor="ctr"/>
                </a:tc>
                <a:extLst>
                  <a:ext uri="{0D108BD9-81ED-4DB2-BD59-A6C34878D82A}">
                    <a16:rowId xmlns:a16="http://schemas.microsoft.com/office/drawing/2014/main" val="3966408289"/>
                  </a:ext>
                </a:extLst>
              </a:tr>
              <a:tr h="412821">
                <a:tc vMerge="1">
                  <a:txBody>
                    <a:bodyPr/>
                    <a:lstStyle/>
                    <a:p>
                      <a:endParaRPr lang="en-ZA" sz="1300" dirty="0"/>
                    </a:p>
                  </a:txBody>
                  <a:tcPr/>
                </a:tc>
                <a:tc>
                  <a:txBody>
                    <a:bodyPr/>
                    <a:lstStyle/>
                    <a:p>
                      <a:r>
                        <a:rPr lang="en-ZA" sz="1300" dirty="0"/>
                        <a:t>Memorials </a:t>
                      </a:r>
                    </a:p>
                  </a:txBody>
                  <a:tcPr anchor="ctr"/>
                </a:tc>
                <a:tc>
                  <a:txBody>
                    <a:bodyPr/>
                    <a:lstStyle/>
                    <a:p>
                      <a:pPr algn="ctr"/>
                      <a:r>
                        <a:rPr lang="en-ZA" sz="1300" dirty="0"/>
                        <a:t>2</a:t>
                      </a:r>
                    </a:p>
                  </a:txBody>
                  <a:tcPr anchor="ctr"/>
                </a:tc>
                <a:tc>
                  <a:txBody>
                    <a:bodyPr/>
                    <a:lstStyle/>
                    <a:p>
                      <a:pPr algn="ctr"/>
                      <a:r>
                        <a:rPr lang="en-ZA" sz="1300" dirty="0"/>
                        <a:t>0</a:t>
                      </a:r>
                    </a:p>
                  </a:txBody>
                  <a:tcPr anchor="ctr"/>
                </a:tc>
                <a:tc>
                  <a:txBody>
                    <a:bodyPr/>
                    <a:lstStyle/>
                    <a:p>
                      <a:pPr algn="ctr"/>
                      <a:r>
                        <a:rPr lang="en-ZA" sz="1300" dirty="0"/>
                        <a:t>0</a:t>
                      </a:r>
                    </a:p>
                  </a:txBody>
                  <a:tcPr anchor="ctr"/>
                </a:tc>
                <a:tc>
                  <a:txBody>
                    <a:bodyPr/>
                    <a:lstStyle/>
                    <a:p>
                      <a:pPr algn="ctr"/>
                      <a:r>
                        <a:rPr lang="en-ZA" sz="1300" dirty="0"/>
                        <a:t>2</a:t>
                      </a:r>
                    </a:p>
                  </a:txBody>
                  <a:tcPr anchor="ctr"/>
                </a:tc>
                <a:extLst>
                  <a:ext uri="{0D108BD9-81ED-4DB2-BD59-A6C34878D82A}">
                    <a16:rowId xmlns:a16="http://schemas.microsoft.com/office/drawing/2014/main" val="3210980106"/>
                  </a:ext>
                </a:extLst>
              </a:tr>
              <a:tr h="412821">
                <a:tc vMerge="1">
                  <a:txBody>
                    <a:bodyPr/>
                    <a:lstStyle/>
                    <a:p>
                      <a:endParaRPr lang="en-ZA" sz="1300" dirty="0"/>
                    </a:p>
                  </a:txBody>
                  <a:tcPr/>
                </a:tc>
                <a:tc>
                  <a:txBody>
                    <a:bodyPr/>
                    <a:lstStyle/>
                    <a:p>
                      <a:r>
                        <a:rPr lang="en-ZA" sz="1300" dirty="0"/>
                        <a:t>Sports facility </a:t>
                      </a:r>
                    </a:p>
                  </a:txBody>
                  <a:tcPr anchor="ctr"/>
                </a:tc>
                <a:tc>
                  <a:txBody>
                    <a:bodyPr/>
                    <a:lstStyle/>
                    <a:p>
                      <a:pPr algn="ctr"/>
                      <a:r>
                        <a:rPr lang="en-ZA" sz="1300" dirty="0"/>
                        <a:t>1</a:t>
                      </a:r>
                    </a:p>
                  </a:txBody>
                  <a:tcPr anchor="ctr"/>
                </a:tc>
                <a:tc>
                  <a:txBody>
                    <a:bodyPr/>
                    <a:lstStyle/>
                    <a:p>
                      <a:pPr algn="ctr"/>
                      <a:r>
                        <a:rPr lang="en-ZA" sz="1300" dirty="0"/>
                        <a:t>0</a:t>
                      </a:r>
                    </a:p>
                  </a:txBody>
                  <a:tcPr anchor="ctr"/>
                </a:tc>
                <a:tc>
                  <a:txBody>
                    <a:bodyPr/>
                    <a:lstStyle/>
                    <a:p>
                      <a:pPr algn="ctr"/>
                      <a:r>
                        <a:rPr lang="en-ZA" sz="1300" dirty="0"/>
                        <a:t>0</a:t>
                      </a:r>
                    </a:p>
                  </a:txBody>
                  <a:tcPr anchor="ctr"/>
                </a:tc>
                <a:tc>
                  <a:txBody>
                    <a:bodyPr/>
                    <a:lstStyle/>
                    <a:p>
                      <a:pPr algn="ctr"/>
                      <a:r>
                        <a:rPr lang="en-ZA" sz="1300" dirty="0"/>
                        <a:t>1</a:t>
                      </a:r>
                    </a:p>
                  </a:txBody>
                  <a:tcPr anchor="ctr"/>
                </a:tc>
                <a:extLst>
                  <a:ext uri="{0D108BD9-81ED-4DB2-BD59-A6C34878D82A}">
                    <a16:rowId xmlns:a16="http://schemas.microsoft.com/office/drawing/2014/main" val="4969953"/>
                  </a:ext>
                </a:extLst>
              </a:tr>
              <a:tr h="412821">
                <a:tc>
                  <a:txBody>
                    <a:bodyPr/>
                    <a:lstStyle/>
                    <a:p>
                      <a:r>
                        <a:rPr lang="en-ZA" sz="1300" dirty="0"/>
                        <a:t>E-Gov </a:t>
                      </a:r>
                    </a:p>
                  </a:txBody>
                  <a:tcPr/>
                </a:tc>
                <a:tc>
                  <a:txBody>
                    <a:bodyPr/>
                    <a:lstStyle/>
                    <a:p>
                      <a:r>
                        <a:rPr lang="en-ZA" sz="1300" dirty="0"/>
                        <a:t>Tenant Installation </a:t>
                      </a:r>
                    </a:p>
                  </a:txBody>
                  <a:tcPr anchor="ctr"/>
                </a:tc>
                <a:tc>
                  <a:txBody>
                    <a:bodyPr/>
                    <a:lstStyle/>
                    <a:p>
                      <a:pPr algn="ctr"/>
                      <a:r>
                        <a:rPr lang="en-ZA" sz="1300" dirty="0"/>
                        <a:t>1</a:t>
                      </a:r>
                    </a:p>
                  </a:txBody>
                  <a:tcPr anchor="ctr"/>
                </a:tc>
                <a:tc>
                  <a:txBody>
                    <a:bodyPr/>
                    <a:lstStyle/>
                    <a:p>
                      <a:pPr algn="ctr"/>
                      <a:r>
                        <a:rPr lang="en-ZA" sz="1300" dirty="0"/>
                        <a:t>1</a:t>
                      </a:r>
                    </a:p>
                  </a:txBody>
                  <a:tcPr anchor="ctr"/>
                </a:tc>
                <a:tc>
                  <a:txBody>
                    <a:bodyPr/>
                    <a:lstStyle/>
                    <a:p>
                      <a:pPr algn="ctr"/>
                      <a:r>
                        <a:rPr lang="en-ZA" sz="1300" dirty="0"/>
                        <a:t>0</a:t>
                      </a:r>
                    </a:p>
                  </a:txBody>
                  <a:tcPr anchor="ctr"/>
                </a:tc>
                <a:tc>
                  <a:txBody>
                    <a:bodyPr/>
                    <a:lstStyle/>
                    <a:p>
                      <a:pPr algn="ctr"/>
                      <a:r>
                        <a:rPr lang="en-ZA" sz="1300" dirty="0"/>
                        <a:t>0</a:t>
                      </a:r>
                    </a:p>
                  </a:txBody>
                  <a:tcPr anchor="ctr"/>
                </a:tc>
                <a:extLst>
                  <a:ext uri="{0D108BD9-81ED-4DB2-BD59-A6C34878D82A}">
                    <a16:rowId xmlns:a16="http://schemas.microsoft.com/office/drawing/2014/main" val="2606304131"/>
                  </a:ext>
                </a:extLst>
              </a:tr>
              <a:tr h="412821">
                <a:tc>
                  <a:txBody>
                    <a:bodyPr/>
                    <a:lstStyle/>
                    <a:p>
                      <a:r>
                        <a:rPr lang="en-ZA" sz="1300" dirty="0" err="1"/>
                        <a:t>Gfleet</a:t>
                      </a:r>
                      <a:r>
                        <a:rPr lang="en-ZA" sz="1300" dirty="0"/>
                        <a:t> </a:t>
                      </a:r>
                    </a:p>
                  </a:txBody>
                  <a:tcPr/>
                </a:tc>
                <a:tc>
                  <a:txBody>
                    <a:bodyPr/>
                    <a:lstStyle/>
                    <a:p>
                      <a:r>
                        <a:rPr lang="en-ZA" sz="1300" dirty="0"/>
                        <a:t>Upgrades </a:t>
                      </a:r>
                    </a:p>
                  </a:txBody>
                  <a:tcPr anchor="ctr"/>
                </a:tc>
                <a:tc>
                  <a:txBody>
                    <a:bodyPr/>
                    <a:lstStyle/>
                    <a:p>
                      <a:pPr algn="ctr"/>
                      <a:r>
                        <a:rPr lang="en-ZA" sz="1300" dirty="0"/>
                        <a:t>1</a:t>
                      </a:r>
                    </a:p>
                  </a:txBody>
                  <a:tcPr anchor="ctr"/>
                </a:tc>
                <a:tc>
                  <a:txBody>
                    <a:bodyPr/>
                    <a:lstStyle/>
                    <a:p>
                      <a:pPr algn="ctr"/>
                      <a:r>
                        <a:rPr lang="en-ZA" sz="1300" dirty="0"/>
                        <a:t>0</a:t>
                      </a:r>
                    </a:p>
                  </a:txBody>
                  <a:tcPr anchor="ctr"/>
                </a:tc>
                <a:tc>
                  <a:txBody>
                    <a:bodyPr/>
                    <a:lstStyle/>
                    <a:p>
                      <a:pPr algn="ctr"/>
                      <a:r>
                        <a:rPr lang="en-ZA" sz="1300" dirty="0"/>
                        <a:t>1</a:t>
                      </a:r>
                    </a:p>
                  </a:txBody>
                  <a:tcPr anchor="ctr"/>
                </a:tc>
                <a:tc>
                  <a:txBody>
                    <a:bodyPr/>
                    <a:lstStyle/>
                    <a:p>
                      <a:pPr algn="ctr"/>
                      <a:r>
                        <a:rPr lang="en-ZA" sz="1300" dirty="0"/>
                        <a:t>0</a:t>
                      </a:r>
                    </a:p>
                  </a:txBody>
                  <a:tcPr anchor="ctr"/>
                </a:tc>
                <a:extLst>
                  <a:ext uri="{0D108BD9-81ED-4DB2-BD59-A6C34878D82A}">
                    <a16:rowId xmlns:a16="http://schemas.microsoft.com/office/drawing/2014/main" val="472235346"/>
                  </a:ext>
                </a:extLst>
              </a:tr>
            </a:tbl>
          </a:graphicData>
        </a:graphic>
      </p:graphicFrame>
    </p:spTree>
    <p:extLst>
      <p:ext uri="{BB962C8B-B14F-4D97-AF65-F5344CB8AC3E}">
        <p14:creationId xmlns:p14="http://schemas.microsoft.com/office/powerpoint/2010/main" val="2726768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E89BC113-5A3D-D34F-B526-789046B3CA0E}"/>
              </a:ext>
            </a:extLst>
          </p:cNvPr>
          <p:cNvSpPr>
            <a:spLocks noGrp="1"/>
          </p:cNvSpPr>
          <p:nvPr>
            <p:ph type="title"/>
          </p:nvPr>
        </p:nvSpPr>
        <p:spPr>
          <a:xfrm>
            <a:off x="1266939" y="946056"/>
            <a:ext cx="10664327" cy="325437"/>
          </a:xfrm>
        </p:spPr>
        <p:txBody>
          <a:bodyPr/>
          <a:lstStyle/>
          <a:p>
            <a:pPr algn="l"/>
            <a:r>
              <a:rPr lang="en-ZA" altLang="en-US" sz="2000" b="1" dirty="0">
                <a:latin typeface="+mj-lt"/>
              </a:rPr>
              <a:t>Implementation of Infrastructure Plans -Hospital </a:t>
            </a:r>
            <a:endParaRPr lang="en-US" altLang="en-US" sz="2000" b="1" dirty="0">
              <a:latin typeface="+mj-lt"/>
            </a:endParaRPr>
          </a:p>
        </p:txBody>
      </p:sp>
      <p:graphicFrame>
        <p:nvGraphicFramePr>
          <p:cNvPr id="2" name="Table 2">
            <a:extLst>
              <a:ext uri="{FF2B5EF4-FFF2-40B4-BE49-F238E27FC236}">
                <a16:creationId xmlns:a16="http://schemas.microsoft.com/office/drawing/2014/main" id="{086C943E-1709-4977-B981-CD55A7934746}"/>
              </a:ext>
            </a:extLst>
          </p:cNvPr>
          <p:cNvGraphicFramePr>
            <a:graphicFrameLocks noGrp="1"/>
          </p:cNvGraphicFramePr>
          <p:nvPr/>
        </p:nvGraphicFramePr>
        <p:xfrm>
          <a:off x="1266939" y="1322189"/>
          <a:ext cx="10774159" cy="1840821"/>
        </p:xfrm>
        <a:graphic>
          <a:graphicData uri="http://schemas.openxmlformats.org/drawingml/2006/table">
            <a:tbl>
              <a:tblPr firstRow="1" bandRow="1">
                <a:tableStyleId>{5C22544A-7EE6-4342-B048-85BDC9FD1C3A}</a:tableStyleId>
              </a:tblPr>
              <a:tblGrid>
                <a:gridCol w="904826">
                  <a:extLst>
                    <a:ext uri="{9D8B030D-6E8A-4147-A177-3AD203B41FA5}">
                      <a16:colId xmlns:a16="http://schemas.microsoft.com/office/drawing/2014/main" val="1890260712"/>
                    </a:ext>
                  </a:extLst>
                </a:gridCol>
                <a:gridCol w="2526844">
                  <a:extLst>
                    <a:ext uri="{9D8B030D-6E8A-4147-A177-3AD203B41FA5}">
                      <a16:colId xmlns:a16="http://schemas.microsoft.com/office/drawing/2014/main" val="4000320584"/>
                    </a:ext>
                  </a:extLst>
                </a:gridCol>
                <a:gridCol w="928468">
                  <a:extLst>
                    <a:ext uri="{9D8B030D-6E8A-4147-A177-3AD203B41FA5}">
                      <a16:colId xmlns:a16="http://schemas.microsoft.com/office/drawing/2014/main" val="3425126443"/>
                    </a:ext>
                  </a:extLst>
                </a:gridCol>
                <a:gridCol w="1243535">
                  <a:extLst>
                    <a:ext uri="{9D8B030D-6E8A-4147-A177-3AD203B41FA5}">
                      <a16:colId xmlns:a16="http://schemas.microsoft.com/office/drawing/2014/main" val="161199664"/>
                    </a:ext>
                  </a:extLst>
                </a:gridCol>
                <a:gridCol w="2101110">
                  <a:extLst>
                    <a:ext uri="{9D8B030D-6E8A-4147-A177-3AD203B41FA5}">
                      <a16:colId xmlns:a16="http://schemas.microsoft.com/office/drawing/2014/main" val="2494785598"/>
                    </a:ext>
                  </a:extLst>
                </a:gridCol>
                <a:gridCol w="3069376">
                  <a:extLst>
                    <a:ext uri="{9D8B030D-6E8A-4147-A177-3AD203B41FA5}">
                      <a16:colId xmlns:a16="http://schemas.microsoft.com/office/drawing/2014/main" val="1813590971"/>
                    </a:ext>
                  </a:extLst>
                </a:gridCol>
              </a:tblGrid>
              <a:tr h="354527">
                <a:tc>
                  <a:txBody>
                    <a:bodyPr/>
                    <a:lstStyle/>
                    <a:p>
                      <a:r>
                        <a:rPr lang="en-ZA" sz="1400" dirty="0"/>
                        <a:t>DEPT</a:t>
                      </a:r>
                    </a:p>
                  </a:txBody>
                  <a:tcPr/>
                </a:tc>
                <a:tc>
                  <a:txBody>
                    <a:bodyPr/>
                    <a:lstStyle/>
                    <a:p>
                      <a:r>
                        <a:rPr lang="en-ZA" sz="1400" dirty="0"/>
                        <a:t>Programme </a:t>
                      </a:r>
                    </a:p>
                  </a:txBody>
                  <a:tcPr/>
                </a:tc>
                <a:tc>
                  <a:txBody>
                    <a:bodyPr/>
                    <a:lstStyle/>
                    <a:p>
                      <a:r>
                        <a:rPr lang="en-ZA" sz="1400" dirty="0"/>
                        <a:t>No</a:t>
                      </a:r>
                    </a:p>
                  </a:txBody>
                  <a:tcPr/>
                </a:tc>
                <a:tc>
                  <a:txBody>
                    <a:bodyPr/>
                    <a:lstStyle/>
                    <a:p>
                      <a:r>
                        <a:rPr lang="en-ZA" sz="1400" dirty="0"/>
                        <a:t>Planning </a:t>
                      </a:r>
                    </a:p>
                  </a:txBody>
                  <a:tcPr/>
                </a:tc>
                <a:tc>
                  <a:txBody>
                    <a:bodyPr/>
                    <a:lstStyle/>
                    <a:p>
                      <a:r>
                        <a:rPr lang="en-ZA" sz="1400" dirty="0"/>
                        <a:t>Works </a:t>
                      </a:r>
                    </a:p>
                  </a:txBody>
                  <a:tcPr/>
                </a:tc>
                <a:tc>
                  <a:txBody>
                    <a:bodyPr/>
                    <a:lstStyle/>
                    <a:p>
                      <a:r>
                        <a:rPr lang="en-ZA" sz="1400" dirty="0"/>
                        <a:t>Closeout </a:t>
                      </a:r>
                    </a:p>
                  </a:txBody>
                  <a:tcPr/>
                </a:tc>
                <a:extLst>
                  <a:ext uri="{0D108BD9-81ED-4DB2-BD59-A6C34878D82A}">
                    <a16:rowId xmlns:a16="http://schemas.microsoft.com/office/drawing/2014/main" val="2634173174"/>
                  </a:ext>
                </a:extLst>
              </a:tr>
              <a:tr h="354527">
                <a:tc rowSpan="3">
                  <a:txBody>
                    <a:bodyPr/>
                    <a:lstStyle/>
                    <a:p>
                      <a:pPr algn="ctr"/>
                      <a:r>
                        <a:rPr lang="en-ZA" sz="1300" dirty="0" err="1"/>
                        <a:t>GDOH</a:t>
                      </a:r>
                      <a:endParaRPr lang="en-ZA" sz="1300" dirty="0"/>
                    </a:p>
                    <a:p>
                      <a:pPr algn="ctr"/>
                      <a:r>
                        <a:rPr lang="en-ZA" sz="1300" dirty="0"/>
                        <a:t>Hospitals </a:t>
                      </a:r>
                    </a:p>
                  </a:txBody>
                  <a:tcPr anchor="ctr"/>
                </a:tc>
                <a:tc>
                  <a:txBody>
                    <a:bodyPr/>
                    <a:lstStyle/>
                    <a:p>
                      <a:r>
                        <a:rPr lang="en-ZA" sz="1300" dirty="0"/>
                        <a:t>New and Replacement Assets </a:t>
                      </a:r>
                    </a:p>
                  </a:txBody>
                  <a:tcPr anchor="ctr"/>
                </a:tc>
                <a:tc>
                  <a:txBody>
                    <a:bodyPr/>
                    <a:lstStyle/>
                    <a:p>
                      <a:pPr algn="ctr"/>
                      <a:r>
                        <a:rPr lang="en-ZA" sz="1300" dirty="0"/>
                        <a:t>5</a:t>
                      </a:r>
                    </a:p>
                  </a:txBody>
                  <a:tcPr anchor="ctr"/>
                </a:tc>
                <a:tc>
                  <a:txBody>
                    <a:bodyPr/>
                    <a:lstStyle/>
                    <a:p>
                      <a:pPr algn="ctr"/>
                      <a:r>
                        <a:rPr lang="en-ZA" sz="1300" dirty="0"/>
                        <a:t>1</a:t>
                      </a:r>
                    </a:p>
                  </a:txBody>
                  <a:tcPr anchor="ctr"/>
                </a:tc>
                <a:tc>
                  <a:txBody>
                    <a:bodyPr/>
                    <a:lstStyle/>
                    <a:p>
                      <a:pPr algn="ctr"/>
                      <a:r>
                        <a:rPr lang="en-ZA" sz="1300" dirty="0"/>
                        <a:t>4</a:t>
                      </a:r>
                    </a:p>
                  </a:txBody>
                  <a:tcPr anchor="ctr"/>
                </a:tc>
                <a:tc>
                  <a:txBody>
                    <a:bodyPr/>
                    <a:lstStyle/>
                    <a:p>
                      <a:pPr algn="ctr"/>
                      <a:r>
                        <a:rPr lang="en-ZA" sz="1300" dirty="0"/>
                        <a:t>0</a:t>
                      </a:r>
                    </a:p>
                  </a:txBody>
                  <a:tcPr anchor="ctr"/>
                </a:tc>
                <a:extLst>
                  <a:ext uri="{0D108BD9-81ED-4DB2-BD59-A6C34878D82A}">
                    <a16:rowId xmlns:a16="http://schemas.microsoft.com/office/drawing/2014/main" val="3877792286"/>
                  </a:ext>
                </a:extLst>
              </a:tr>
              <a:tr h="269524">
                <a:tc vMerge="1">
                  <a:txBody>
                    <a:bodyPr/>
                    <a:lstStyle/>
                    <a:p>
                      <a:endParaRPr lang="en-ZA" sz="1400" dirty="0"/>
                    </a:p>
                  </a:txBody>
                  <a:tcPr/>
                </a:tc>
                <a:tc>
                  <a:txBody>
                    <a:bodyPr/>
                    <a:lstStyle/>
                    <a:p>
                      <a:r>
                        <a:rPr lang="en-ZA" sz="1300"/>
                        <a:t>Upgrades and Additions </a:t>
                      </a:r>
                      <a:endParaRPr lang="en-ZA" sz="1300" dirty="0"/>
                    </a:p>
                  </a:txBody>
                  <a:tcPr anchor="ctr"/>
                </a:tc>
                <a:tc>
                  <a:txBody>
                    <a:bodyPr/>
                    <a:lstStyle/>
                    <a:p>
                      <a:pPr algn="ctr"/>
                      <a:r>
                        <a:rPr lang="en-ZA" sz="1300" dirty="0"/>
                        <a:t>3</a:t>
                      </a:r>
                    </a:p>
                  </a:txBody>
                  <a:tcPr anchor="ctr"/>
                </a:tc>
                <a:tc>
                  <a:txBody>
                    <a:bodyPr/>
                    <a:lstStyle/>
                    <a:p>
                      <a:pPr algn="ctr"/>
                      <a:r>
                        <a:rPr lang="en-ZA" sz="1300" dirty="0"/>
                        <a:t>2</a:t>
                      </a:r>
                    </a:p>
                  </a:txBody>
                  <a:tcPr anchor="ctr"/>
                </a:tc>
                <a:tc>
                  <a:txBody>
                    <a:bodyPr/>
                    <a:lstStyle/>
                    <a:p>
                      <a:pPr algn="ctr"/>
                      <a:r>
                        <a:rPr lang="en-ZA" sz="1300" dirty="0"/>
                        <a:t>1</a:t>
                      </a:r>
                    </a:p>
                  </a:txBody>
                  <a:tcPr anchor="ctr"/>
                </a:tc>
                <a:tc>
                  <a:txBody>
                    <a:bodyPr/>
                    <a:lstStyle/>
                    <a:p>
                      <a:pPr algn="ctr"/>
                      <a:r>
                        <a:rPr lang="en-ZA" sz="1300" dirty="0"/>
                        <a:t>0</a:t>
                      </a:r>
                    </a:p>
                  </a:txBody>
                  <a:tcPr anchor="ctr"/>
                </a:tc>
                <a:extLst>
                  <a:ext uri="{0D108BD9-81ED-4DB2-BD59-A6C34878D82A}">
                    <a16:rowId xmlns:a16="http://schemas.microsoft.com/office/drawing/2014/main" val="1895246257"/>
                  </a:ext>
                </a:extLst>
              </a:tr>
              <a:tr h="418815">
                <a:tc vMerge="1">
                  <a:txBody>
                    <a:bodyPr/>
                    <a:lstStyle/>
                    <a:p>
                      <a:endParaRPr lang="en-ZA" sz="1400" dirty="0"/>
                    </a:p>
                  </a:txBody>
                  <a:tcPr/>
                </a:tc>
                <a:tc>
                  <a:txBody>
                    <a:bodyPr/>
                    <a:lstStyle/>
                    <a:p>
                      <a:r>
                        <a:rPr lang="en-ZA" sz="1300" dirty="0"/>
                        <a:t>Rehabilitation, Renovation and Refurbishments  </a:t>
                      </a:r>
                    </a:p>
                  </a:txBody>
                  <a:tcPr anchor="ctr"/>
                </a:tc>
                <a:tc>
                  <a:txBody>
                    <a:bodyPr/>
                    <a:lstStyle/>
                    <a:p>
                      <a:pPr algn="ctr"/>
                      <a:r>
                        <a:rPr lang="en-ZA" sz="1300" dirty="0"/>
                        <a:t>19</a:t>
                      </a:r>
                    </a:p>
                  </a:txBody>
                  <a:tcPr anchor="ctr"/>
                </a:tc>
                <a:tc>
                  <a:txBody>
                    <a:bodyPr/>
                    <a:lstStyle/>
                    <a:p>
                      <a:pPr algn="ctr"/>
                      <a:r>
                        <a:rPr lang="en-ZA" sz="1300" dirty="0"/>
                        <a:t>16</a:t>
                      </a:r>
                    </a:p>
                  </a:txBody>
                  <a:tcPr anchor="ctr"/>
                </a:tc>
                <a:tc>
                  <a:txBody>
                    <a:bodyPr/>
                    <a:lstStyle/>
                    <a:p>
                      <a:pPr algn="ctr"/>
                      <a:r>
                        <a:rPr lang="en-ZA" sz="1300" dirty="0"/>
                        <a:t>1</a:t>
                      </a:r>
                    </a:p>
                  </a:txBody>
                  <a:tcPr anchor="ctr"/>
                </a:tc>
                <a:tc>
                  <a:txBody>
                    <a:bodyPr/>
                    <a:lstStyle/>
                    <a:p>
                      <a:pPr algn="ctr"/>
                      <a:r>
                        <a:rPr lang="en-ZA" sz="1300" dirty="0"/>
                        <a:t>2</a:t>
                      </a:r>
                    </a:p>
                  </a:txBody>
                  <a:tcPr anchor="ctr"/>
                </a:tc>
                <a:extLst>
                  <a:ext uri="{0D108BD9-81ED-4DB2-BD59-A6C34878D82A}">
                    <a16:rowId xmlns:a16="http://schemas.microsoft.com/office/drawing/2014/main" val="2871531244"/>
                  </a:ext>
                </a:extLst>
              </a:tr>
              <a:tr h="354527">
                <a:tc>
                  <a:txBody>
                    <a:bodyPr/>
                    <a:lstStyle/>
                    <a:p>
                      <a:endParaRPr lang="en-ZA" sz="1300" dirty="0"/>
                    </a:p>
                  </a:txBody>
                  <a:tcPr/>
                </a:tc>
                <a:tc>
                  <a:txBody>
                    <a:bodyPr/>
                    <a:lstStyle/>
                    <a:p>
                      <a:r>
                        <a:rPr lang="en-ZA" sz="1300" dirty="0"/>
                        <a:t>Total </a:t>
                      </a:r>
                    </a:p>
                  </a:txBody>
                  <a:tcPr anchor="ctr"/>
                </a:tc>
                <a:tc>
                  <a:txBody>
                    <a:bodyPr/>
                    <a:lstStyle/>
                    <a:p>
                      <a:pPr algn="ctr"/>
                      <a:r>
                        <a:rPr lang="en-ZA" sz="1300" dirty="0"/>
                        <a:t>27</a:t>
                      </a:r>
                    </a:p>
                  </a:txBody>
                  <a:tcPr anchor="ctr"/>
                </a:tc>
                <a:tc>
                  <a:txBody>
                    <a:bodyPr/>
                    <a:lstStyle/>
                    <a:p>
                      <a:pPr algn="ctr"/>
                      <a:r>
                        <a:rPr lang="en-ZA" sz="1300" dirty="0"/>
                        <a:t>19</a:t>
                      </a:r>
                    </a:p>
                  </a:txBody>
                  <a:tcPr anchor="ctr"/>
                </a:tc>
                <a:tc>
                  <a:txBody>
                    <a:bodyPr/>
                    <a:lstStyle/>
                    <a:p>
                      <a:pPr algn="ctr"/>
                      <a:r>
                        <a:rPr lang="en-ZA" sz="1300" dirty="0"/>
                        <a:t>6</a:t>
                      </a:r>
                    </a:p>
                  </a:txBody>
                  <a:tcPr anchor="ctr"/>
                </a:tc>
                <a:tc>
                  <a:txBody>
                    <a:bodyPr/>
                    <a:lstStyle/>
                    <a:p>
                      <a:pPr algn="ctr"/>
                      <a:r>
                        <a:rPr lang="en-ZA" sz="1300" dirty="0"/>
                        <a:t>2</a:t>
                      </a:r>
                    </a:p>
                  </a:txBody>
                  <a:tcPr anchor="ctr"/>
                </a:tc>
                <a:extLst>
                  <a:ext uri="{0D108BD9-81ED-4DB2-BD59-A6C34878D82A}">
                    <a16:rowId xmlns:a16="http://schemas.microsoft.com/office/drawing/2014/main" val="1306026614"/>
                  </a:ext>
                </a:extLst>
              </a:tr>
            </a:tbl>
          </a:graphicData>
        </a:graphic>
      </p:graphicFrame>
      <p:graphicFrame>
        <p:nvGraphicFramePr>
          <p:cNvPr id="4" name="Table 2">
            <a:extLst>
              <a:ext uri="{FF2B5EF4-FFF2-40B4-BE49-F238E27FC236}">
                <a16:creationId xmlns:a16="http://schemas.microsoft.com/office/drawing/2014/main" id="{9C0A8AAD-6F8D-48E7-BE75-161A358D2E58}"/>
              </a:ext>
            </a:extLst>
          </p:cNvPr>
          <p:cNvGraphicFramePr>
            <a:graphicFrameLocks noGrp="1"/>
          </p:cNvGraphicFramePr>
          <p:nvPr/>
        </p:nvGraphicFramePr>
        <p:xfrm>
          <a:off x="1253686" y="3143186"/>
          <a:ext cx="10800664" cy="2057570"/>
        </p:xfrm>
        <a:graphic>
          <a:graphicData uri="http://schemas.openxmlformats.org/drawingml/2006/table">
            <a:tbl>
              <a:tblPr firstRow="1" bandRow="1">
                <a:tableStyleId>{5C22544A-7EE6-4342-B048-85BDC9FD1C3A}</a:tableStyleId>
              </a:tblPr>
              <a:tblGrid>
                <a:gridCol w="996358">
                  <a:extLst>
                    <a:ext uri="{9D8B030D-6E8A-4147-A177-3AD203B41FA5}">
                      <a16:colId xmlns:a16="http://schemas.microsoft.com/office/drawing/2014/main" val="1890260712"/>
                    </a:ext>
                  </a:extLst>
                </a:gridCol>
                <a:gridCol w="2443754">
                  <a:extLst>
                    <a:ext uri="{9D8B030D-6E8A-4147-A177-3AD203B41FA5}">
                      <a16:colId xmlns:a16="http://schemas.microsoft.com/office/drawing/2014/main" val="4000320584"/>
                    </a:ext>
                  </a:extLst>
                </a:gridCol>
                <a:gridCol w="930752">
                  <a:extLst>
                    <a:ext uri="{9D8B030D-6E8A-4147-A177-3AD203B41FA5}">
                      <a16:colId xmlns:a16="http://schemas.microsoft.com/office/drawing/2014/main" val="3425126443"/>
                    </a:ext>
                  </a:extLst>
                </a:gridCol>
                <a:gridCol w="1246594">
                  <a:extLst>
                    <a:ext uri="{9D8B030D-6E8A-4147-A177-3AD203B41FA5}">
                      <a16:colId xmlns:a16="http://schemas.microsoft.com/office/drawing/2014/main" val="161199664"/>
                    </a:ext>
                  </a:extLst>
                </a:gridCol>
                <a:gridCol w="2106279">
                  <a:extLst>
                    <a:ext uri="{9D8B030D-6E8A-4147-A177-3AD203B41FA5}">
                      <a16:colId xmlns:a16="http://schemas.microsoft.com/office/drawing/2014/main" val="2494785598"/>
                    </a:ext>
                  </a:extLst>
                </a:gridCol>
                <a:gridCol w="3076927">
                  <a:extLst>
                    <a:ext uri="{9D8B030D-6E8A-4147-A177-3AD203B41FA5}">
                      <a16:colId xmlns:a16="http://schemas.microsoft.com/office/drawing/2014/main" val="1813590971"/>
                    </a:ext>
                  </a:extLst>
                </a:gridCol>
              </a:tblGrid>
              <a:tr h="416380">
                <a:tc>
                  <a:txBody>
                    <a:bodyPr/>
                    <a:lstStyle/>
                    <a:p>
                      <a:r>
                        <a:rPr lang="en-ZA" sz="1400" dirty="0"/>
                        <a:t>DEPT</a:t>
                      </a:r>
                    </a:p>
                  </a:txBody>
                  <a:tcPr/>
                </a:tc>
                <a:tc>
                  <a:txBody>
                    <a:bodyPr/>
                    <a:lstStyle/>
                    <a:p>
                      <a:r>
                        <a:rPr lang="en-ZA" sz="1400" dirty="0"/>
                        <a:t>Programme </a:t>
                      </a:r>
                    </a:p>
                  </a:txBody>
                  <a:tcPr/>
                </a:tc>
                <a:tc>
                  <a:txBody>
                    <a:bodyPr/>
                    <a:lstStyle/>
                    <a:p>
                      <a:r>
                        <a:rPr lang="en-ZA" sz="1400" dirty="0"/>
                        <a:t>No</a:t>
                      </a:r>
                    </a:p>
                  </a:txBody>
                  <a:tcPr/>
                </a:tc>
                <a:tc>
                  <a:txBody>
                    <a:bodyPr/>
                    <a:lstStyle/>
                    <a:p>
                      <a:r>
                        <a:rPr lang="en-ZA" sz="1400" dirty="0"/>
                        <a:t>Planning </a:t>
                      </a:r>
                    </a:p>
                  </a:txBody>
                  <a:tcPr/>
                </a:tc>
                <a:tc>
                  <a:txBody>
                    <a:bodyPr/>
                    <a:lstStyle/>
                    <a:p>
                      <a:r>
                        <a:rPr lang="en-ZA" sz="1400" dirty="0"/>
                        <a:t>Works </a:t>
                      </a:r>
                    </a:p>
                  </a:txBody>
                  <a:tcPr/>
                </a:tc>
                <a:tc>
                  <a:txBody>
                    <a:bodyPr/>
                    <a:lstStyle/>
                    <a:p>
                      <a:r>
                        <a:rPr lang="en-ZA" sz="1400" dirty="0"/>
                        <a:t>Closeout </a:t>
                      </a:r>
                    </a:p>
                  </a:txBody>
                  <a:tcPr/>
                </a:tc>
                <a:extLst>
                  <a:ext uri="{0D108BD9-81ED-4DB2-BD59-A6C34878D82A}">
                    <a16:rowId xmlns:a16="http://schemas.microsoft.com/office/drawing/2014/main" val="2634173174"/>
                  </a:ext>
                </a:extLst>
              </a:tr>
              <a:tr h="416380">
                <a:tc rowSpan="3">
                  <a:txBody>
                    <a:bodyPr/>
                    <a:lstStyle/>
                    <a:p>
                      <a:pPr algn="ctr"/>
                      <a:r>
                        <a:rPr lang="en-ZA" sz="1300" dirty="0" err="1"/>
                        <a:t>GDOH</a:t>
                      </a:r>
                      <a:endParaRPr lang="en-ZA" sz="1300" dirty="0"/>
                    </a:p>
                    <a:p>
                      <a:pPr algn="ctr"/>
                      <a:r>
                        <a:rPr lang="en-ZA" sz="1300" dirty="0"/>
                        <a:t>Other Health </a:t>
                      </a:r>
                    </a:p>
                  </a:txBody>
                  <a:tcPr anchor="ctr"/>
                </a:tc>
                <a:tc>
                  <a:txBody>
                    <a:bodyPr/>
                    <a:lstStyle/>
                    <a:p>
                      <a:r>
                        <a:rPr lang="en-ZA" sz="1300" dirty="0"/>
                        <a:t>New and Replacement Assets </a:t>
                      </a:r>
                    </a:p>
                  </a:txBody>
                  <a:tcPr anchor="ctr"/>
                </a:tc>
                <a:tc>
                  <a:txBody>
                    <a:bodyPr/>
                    <a:lstStyle/>
                    <a:p>
                      <a:pPr algn="ctr"/>
                      <a:r>
                        <a:rPr lang="en-ZA" sz="1300" dirty="0"/>
                        <a:t>19</a:t>
                      </a:r>
                    </a:p>
                  </a:txBody>
                  <a:tcPr anchor="ctr"/>
                </a:tc>
                <a:tc>
                  <a:txBody>
                    <a:bodyPr/>
                    <a:lstStyle/>
                    <a:p>
                      <a:pPr algn="ctr"/>
                      <a:r>
                        <a:rPr lang="en-ZA" sz="1300" dirty="0"/>
                        <a:t>6</a:t>
                      </a:r>
                    </a:p>
                  </a:txBody>
                  <a:tcPr anchor="ctr"/>
                </a:tc>
                <a:tc>
                  <a:txBody>
                    <a:bodyPr/>
                    <a:lstStyle/>
                    <a:p>
                      <a:pPr algn="ctr"/>
                      <a:r>
                        <a:rPr lang="en-ZA" sz="1300" dirty="0"/>
                        <a:t>10</a:t>
                      </a:r>
                    </a:p>
                  </a:txBody>
                  <a:tcPr anchor="ctr"/>
                </a:tc>
                <a:tc>
                  <a:txBody>
                    <a:bodyPr/>
                    <a:lstStyle/>
                    <a:p>
                      <a:pPr algn="ctr"/>
                      <a:r>
                        <a:rPr lang="en-ZA" sz="1300" dirty="0"/>
                        <a:t>3</a:t>
                      </a:r>
                    </a:p>
                  </a:txBody>
                  <a:tcPr anchor="ctr"/>
                </a:tc>
                <a:extLst>
                  <a:ext uri="{0D108BD9-81ED-4DB2-BD59-A6C34878D82A}">
                    <a16:rowId xmlns:a16="http://schemas.microsoft.com/office/drawing/2014/main" val="3877792286"/>
                  </a:ext>
                </a:extLst>
              </a:tr>
              <a:tr h="316546">
                <a:tc vMerge="1">
                  <a:txBody>
                    <a:bodyPr/>
                    <a:lstStyle/>
                    <a:p>
                      <a:endParaRPr lang="en-ZA" sz="1400" dirty="0"/>
                    </a:p>
                  </a:txBody>
                  <a:tcPr/>
                </a:tc>
                <a:tc>
                  <a:txBody>
                    <a:bodyPr/>
                    <a:lstStyle/>
                    <a:p>
                      <a:r>
                        <a:rPr lang="en-ZA" sz="1300"/>
                        <a:t>Upgrades and Additions </a:t>
                      </a:r>
                      <a:endParaRPr lang="en-ZA" sz="1300" dirty="0"/>
                    </a:p>
                  </a:txBody>
                  <a:tcPr anchor="ctr"/>
                </a:tc>
                <a:tc>
                  <a:txBody>
                    <a:bodyPr/>
                    <a:lstStyle/>
                    <a:p>
                      <a:pPr algn="ctr"/>
                      <a:r>
                        <a:rPr lang="en-ZA" sz="1300" dirty="0"/>
                        <a:t>3</a:t>
                      </a:r>
                    </a:p>
                  </a:txBody>
                  <a:tcPr anchor="ctr"/>
                </a:tc>
                <a:tc>
                  <a:txBody>
                    <a:bodyPr/>
                    <a:lstStyle/>
                    <a:p>
                      <a:pPr algn="ctr"/>
                      <a:r>
                        <a:rPr lang="en-ZA" sz="1300" dirty="0"/>
                        <a:t>0</a:t>
                      </a:r>
                    </a:p>
                  </a:txBody>
                  <a:tcPr anchor="ctr"/>
                </a:tc>
                <a:tc>
                  <a:txBody>
                    <a:bodyPr/>
                    <a:lstStyle/>
                    <a:p>
                      <a:pPr algn="ctr"/>
                      <a:r>
                        <a:rPr lang="en-ZA" sz="1300" dirty="0"/>
                        <a:t>2</a:t>
                      </a:r>
                    </a:p>
                  </a:txBody>
                  <a:tcPr anchor="ctr"/>
                </a:tc>
                <a:tc>
                  <a:txBody>
                    <a:bodyPr/>
                    <a:lstStyle/>
                    <a:p>
                      <a:pPr algn="ctr"/>
                      <a:r>
                        <a:rPr lang="en-ZA" sz="1300" dirty="0"/>
                        <a:t>1</a:t>
                      </a:r>
                    </a:p>
                  </a:txBody>
                  <a:tcPr anchor="ctr"/>
                </a:tc>
                <a:extLst>
                  <a:ext uri="{0D108BD9-81ED-4DB2-BD59-A6C34878D82A}">
                    <a16:rowId xmlns:a16="http://schemas.microsoft.com/office/drawing/2014/main" val="1895246257"/>
                  </a:ext>
                </a:extLst>
              </a:tr>
              <a:tr h="491884">
                <a:tc vMerge="1">
                  <a:txBody>
                    <a:bodyPr/>
                    <a:lstStyle/>
                    <a:p>
                      <a:endParaRPr lang="en-ZA" sz="1400" dirty="0"/>
                    </a:p>
                  </a:txBody>
                  <a:tcPr/>
                </a:tc>
                <a:tc>
                  <a:txBody>
                    <a:bodyPr/>
                    <a:lstStyle/>
                    <a:p>
                      <a:r>
                        <a:rPr lang="en-ZA" sz="1300" dirty="0"/>
                        <a:t>Rehabilitation, Renovation and Refurbishments  </a:t>
                      </a:r>
                    </a:p>
                  </a:txBody>
                  <a:tcPr anchor="ctr"/>
                </a:tc>
                <a:tc>
                  <a:txBody>
                    <a:bodyPr/>
                    <a:lstStyle/>
                    <a:p>
                      <a:pPr algn="ctr"/>
                      <a:r>
                        <a:rPr lang="en-ZA" sz="1300" dirty="0"/>
                        <a:t>1</a:t>
                      </a:r>
                    </a:p>
                  </a:txBody>
                  <a:tcPr anchor="ctr"/>
                </a:tc>
                <a:tc>
                  <a:txBody>
                    <a:bodyPr/>
                    <a:lstStyle/>
                    <a:p>
                      <a:pPr algn="ctr"/>
                      <a:r>
                        <a:rPr lang="en-ZA" sz="1300" dirty="0"/>
                        <a:t>0</a:t>
                      </a:r>
                    </a:p>
                  </a:txBody>
                  <a:tcPr anchor="ctr"/>
                </a:tc>
                <a:tc>
                  <a:txBody>
                    <a:bodyPr/>
                    <a:lstStyle/>
                    <a:p>
                      <a:pPr algn="ctr"/>
                      <a:r>
                        <a:rPr lang="en-ZA" sz="1300" dirty="0"/>
                        <a:t>1</a:t>
                      </a:r>
                    </a:p>
                  </a:txBody>
                  <a:tcPr anchor="ctr"/>
                </a:tc>
                <a:tc>
                  <a:txBody>
                    <a:bodyPr/>
                    <a:lstStyle/>
                    <a:p>
                      <a:pPr algn="ctr"/>
                      <a:r>
                        <a:rPr lang="en-ZA" sz="1300" dirty="0"/>
                        <a:t>0</a:t>
                      </a:r>
                    </a:p>
                  </a:txBody>
                  <a:tcPr anchor="ctr"/>
                </a:tc>
                <a:extLst>
                  <a:ext uri="{0D108BD9-81ED-4DB2-BD59-A6C34878D82A}">
                    <a16:rowId xmlns:a16="http://schemas.microsoft.com/office/drawing/2014/main" val="2871531244"/>
                  </a:ext>
                </a:extLst>
              </a:tr>
              <a:tr h="416380">
                <a:tc>
                  <a:txBody>
                    <a:bodyPr/>
                    <a:lstStyle/>
                    <a:p>
                      <a:endParaRPr lang="en-ZA" sz="1300" dirty="0"/>
                    </a:p>
                  </a:txBody>
                  <a:tcPr/>
                </a:tc>
                <a:tc>
                  <a:txBody>
                    <a:bodyPr/>
                    <a:lstStyle/>
                    <a:p>
                      <a:r>
                        <a:rPr lang="en-ZA" sz="1300" dirty="0"/>
                        <a:t>Total </a:t>
                      </a:r>
                    </a:p>
                  </a:txBody>
                  <a:tcPr anchor="ctr"/>
                </a:tc>
                <a:tc>
                  <a:txBody>
                    <a:bodyPr/>
                    <a:lstStyle/>
                    <a:p>
                      <a:pPr algn="ctr"/>
                      <a:r>
                        <a:rPr lang="en-ZA" sz="1300" dirty="0"/>
                        <a:t>23</a:t>
                      </a:r>
                    </a:p>
                  </a:txBody>
                  <a:tcPr anchor="ctr"/>
                </a:tc>
                <a:tc>
                  <a:txBody>
                    <a:bodyPr/>
                    <a:lstStyle/>
                    <a:p>
                      <a:pPr algn="ctr"/>
                      <a:r>
                        <a:rPr lang="en-ZA" sz="1300" dirty="0"/>
                        <a:t>6</a:t>
                      </a:r>
                    </a:p>
                  </a:txBody>
                  <a:tcPr anchor="ctr"/>
                </a:tc>
                <a:tc>
                  <a:txBody>
                    <a:bodyPr/>
                    <a:lstStyle/>
                    <a:p>
                      <a:pPr algn="ctr"/>
                      <a:r>
                        <a:rPr lang="en-ZA" sz="1300" dirty="0"/>
                        <a:t>13</a:t>
                      </a:r>
                    </a:p>
                  </a:txBody>
                  <a:tcPr anchor="ctr"/>
                </a:tc>
                <a:tc>
                  <a:txBody>
                    <a:bodyPr/>
                    <a:lstStyle/>
                    <a:p>
                      <a:pPr algn="ctr"/>
                      <a:r>
                        <a:rPr lang="en-ZA" sz="1300" dirty="0"/>
                        <a:t>4</a:t>
                      </a:r>
                    </a:p>
                  </a:txBody>
                  <a:tcPr anchor="ctr"/>
                </a:tc>
                <a:extLst>
                  <a:ext uri="{0D108BD9-81ED-4DB2-BD59-A6C34878D82A}">
                    <a16:rowId xmlns:a16="http://schemas.microsoft.com/office/drawing/2014/main" val="1306026614"/>
                  </a:ext>
                </a:extLst>
              </a:tr>
            </a:tbl>
          </a:graphicData>
        </a:graphic>
      </p:graphicFrame>
      <p:sp>
        <p:nvSpPr>
          <p:cNvPr id="3" name="TextBox 2">
            <a:extLst>
              <a:ext uri="{FF2B5EF4-FFF2-40B4-BE49-F238E27FC236}">
                <a16:creationId xmlns:a16="http://schemas.microsoft.com/office/drawing/2014/main" id="{8A61F3FB-E54B-4B6E-907E-BB2E6FF64B9B}"/>
              </a:ext>
            </a:extLst>
          </p:cNvPr>
          <p:cNvSpPr txBox="1"/>
          <p:nvPr/>
        </p:nvSpPr>
        <p:spPr>
          <a:xfrm>
            <a:off x="1245954" y="5535811"/>
            <a:ext cx="10795144" cy="369332"/>
          </a:xfrm>
          <a:prstGeom prst="rect">
            <a:avLst/>
          </a:prstGeom>
          <a:solidFill>
            <a:schemeClr val="accent1">
              <a:lumMod val="20000"/>
              <a:lumOff val="80000"/>
            </a:schemeClr>
          </a:solidFill>
          <a:ln w="19050">
            <a:solidFill>
              <a:srgbClr val="FF0000"/>
            </a:solidFill>
          </a:ln>
        </p:spPr>
        <p:txBody>
          <a:bodyPr wrap="square" rtlCol="0">
            <a:spAutoFit/>
          </a:bodyPr>
          <a:lstStyle/>
          <a:p>
            <a:r>
              <a:rPr lang="en-ZA" dirty="0"/>
              <a:t>The Department is implementing a total of R4,4 billion for infrastructure for client departments</a:t>
            </a:r>
          </a:p>
        </p:txBody>
      </p:sp>
    </p:spTree>
    <p:extLst>
      <p:ext uri="{BB962C8B-B14F-4D97-AF65-F5344CB8AC3E}">
        <p14:creationId xmlns:p14="http://schemas.microsoft.com/office/powerpoint/2010/main" val="3013940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0EFEA-675D-AE4C-9745-247837C032CD}"/>
              </a:ext>
            </a:extLst>
          </p:cNvPr>
          <p:cNvSpPr>
            <a:spLocks noGrp="1"/>
          </p:cNvSpPr>
          <p:nvPr>
            <p:ph type="title"/>
          </p:nvPr>
        </p:nvSpPr>
        <p:spPr>
          <a:ln>
            <a:noFill/>
          </a:ln>
        </p:spPr>
        <p:txBody>
          <a:bodyPr/>
          <a:lstStyle/>
          <a:p>
            <a:r>
              <a:rPr lang="en-US" b="1" dirty="0"/>
              <a:t>COVID-19 INFRASTRUCTURE  PROJECTS</a:t>
            </a:r>
          </a:p>
        </p:txBody>
      </p:sp>
      <p:sp>
        <p:nvSpPr>
          <p:cNvPr id="4" name="object 10">
            <a:extLst>
              <a:ext uri="{FF2B5EF4-FFF2-40B4-BE49-F238E27FC236}">
                <a16:creationId xmlns:a16="http://schemas.microsoft.com/office/drawing/2014/main" id="{F17DE213-0FF9-E648-95D0-E1661B7AD579}"/>
              </a:ext>
            </a:extLst>
          </p:cNvPr>
          <p:cNvSpPr/>
          <p:nvPr/>
        </p:nvSpPr>
        <p:spPr>
          <a:xfrm>
            <a:off x="5336968" y="1313113"/>
            <a:ext cx="3839143" cy="3846135"/>
          </a:xfrm>
          <a:prstGeom prst="rect">
            <a:avLst/>
          </a:prstGeom>
          <a:blipFill>
            <a:blip r:embed="rId2" cstate="print"/>
            <a:stretch>
              <a:fillRect/>
            </a:stretch>
          </a:blipFill>
        </p:spPr>
        <p:txBody>
          <a:bodyPr wrap="square" lIns="0" tIns="0" rIns="0" bIns="0" rtlCol="0"/>
          <a:lstStyle/>
          <a:p>
            <a:endParaRPr/>
          </a:p>
        </p:txBody>
      </p:sp>
      <p:graphicFrame>
        <p:nvGraphicFramePr>
          <p:cNvPr id="6" name="Table 6">
            <a:extLst>
              <a:ext uri="{FF2B5EF4-FFF2-40B4-BE49-F238E27FC236}">
                <a16:creationId xmlns:a16="http://schemas.microsoft.com/office/drawing/2014/main" id="{83BF6CA2-B967-B748-A6F9-4BDCEA85B432}"/>
              </a:ext>
            </a:extLst>
          </p:cNvPr>
          <p:cNvGraphicFramePr>
            <a:graphicFrameLocks noGrp="1"/>
          </p:cNvGraphicFramePr>
          <p:nvPr/>
        </p:nvGraphicFramePr>
        <p:xfrm>
          <a:off x="1296262" y="1814348"/>
          <a:ext cx="1702748" cy="605428"/>
        </p:xfrm>
        <a:graphic>
          <a:graphicData uri="http://schemas.openxmlformats.org/drawingml/2006/table">
            <a:tbl>
              <a:tblPr firstRow="1" bandRow="1">
                <a:tableStyleId>{5C22544A-7EE6-4342-B048-85BDC9FD1C3A}</a:tableStyleId>
              </a:tblPr>
              <a:tblGrid>
                <a:gridCol w="1702748">
                  <a:extLst>
                    <a:ext uri="{9D8B030D-6E8A-4147-A177-3AD203B41FA5}">
                      <a16:colId xmlns:a16="http://schemas.microsoft.com/office/drawing/2014/main" val="1531534496"/>
                    </a:ext>
                  </a:extLst>
                </a:gridCol>
              </a:tblGrid>
              <a:tr h="195135">
                <a:tc>
                  <a:txBody>
                    <a:bodyPr/>
                    <a:lstStyle/>
                    <a:p>
                      <a:pPr algn="ctr"/>
                      <a:r>
                        <a:rPr lang="en-US" sz="1200" dirty="0">
                          <a:solidFill>
                            <a:schemeClr val="tx1"/>
                          </a:solidFill>
                        </a:rPr>
                        <a:t>Dr George Mukhari</a:t>
                      </a:r>
                    </a:p>
                  </a:txBody>
                  <a:tcPr>
                    <a:solidFill>
                      <a:srgbClr val="FFC000"/>
                    </a:solidFill>
                  </a:tcPr>
                </a:tc>
                <a:extLst>
                  <a:ext uri="{0D108BD9-81ED-4DB2-BD59-A6C34878D82A}">
                    <a16:rowId xmlns:a16="http://schemas.microsoft.com/office/drawing/2014/main" val="2657412825"/>
                  </a:ext>
                </a:extLst>
              </a:tr>
              <a:tr h="331108">
                <a:tc>
                  <a:txBody>
                    <a:bodyPr/>
                    <a:lstStyle/>
                    <a:p>
                      <a:pPr algn="ctr"/>
                      <a:r>
                        <a:rPr lang="en-US" sz="1200" b="1" dirty="0"/>
                        <a:t>15</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11" name="Table 10">
            <a:extLst>
              <a:ext uri="{FF2B5EF4-FFF2-40B4-BE49-F238E27FC236}">
                <a16:creationId xmlns:a16="http://schemas.microsoft.com/office/drawing/2014/main" id="{D512CF1F-8E8D-5342-A815-71659DFDA24B}"/>
              </a:ext>
            </a:extLst>
          </p:cNvPr>
          <p:cNvGraphicFramePr>
            <a:graphicFrameLocks noGrp="1"/>
          </p:cNvGraphicFramePr>
          <p:nvPr/>
        </p:nvGraphicFramePr>
        <p:xfrm>
          <a:off x="3259150" y="1814348"/>
          <a:ext cx="1982788" cy="617154"/>
        </p:xfrm>
        <a:graphic>
          <a:graphicData uri="http://schemas.openxmlformats.org/drawingml/2006/table">
            <a:tbl>
              <a:tblPr firstRow="1" bandRow="1">
                <a:tableStyleId>{5C22544A-7EE6-4342-B048-85BDC9FD1C3A}</a:tableStyleId>
              </a:tblPr>
              <a:tblGrid>
                <a:gridCol w="1982788">
                  <a:extLst>
                    <a:ext uri="{9D8B030D-6E8A-4147-A177-3AD203B41FA5}">
                      <a16:colId xmlns:a16="http://schemas.microsoft.com/office/drawing/2014/main" val="1531534496"/>
                    </a:ext>
                  </a:extLst>
                </a:gridCol>
              </a:tblGrid>
              <a:tr h="250353">
                <a:tc>
                  <a:txBody>
                    <a:bodyPr/>
                    <a:lstStyle/>
                    <a:p>
                      <a:pPr algn="ctr"/>
                      <a:r>
                        <a:rPr lang="en-US" sz="1200" dirty="0"/>
                        <a:t>Tembisa Hospital </a:t>
                      </a:r>
                    </a:p>
                  </a:txBody>
                  <a:tcPr>
                    <a:solidFill>
                      <a:srgbClr val="004EA2"/>
                    </a:solidFill>
                  </a:tcPr>
                </a:tc>
                <a:extLst>
                  <a:ext uri="{0D108BD9-81ED-4DB2-BD59-A6C34878D82A}">
                    <a16:rowId xmlns:a16="http://schemas.microsoft.com/office/drawing/2014/main" val="2657412825"/>
                  </a:ext>
                </a:extLst>
              </a:tr>
              <a:tr h="342834">
                <a:tc>
                  <a:txBody>
                    <a:bodyPr/>
                    <a:lstStyle/>
                    <a:p>
                      <a:pPr algn="ctr"/>
                      <a:r>
                        <a:rPr lang="en-US" sz="1200" b="1" dirty="0"/>
                        <a:t>68 Beds</a:t>
                      </a:r>
                      <a:endParaRPr lang="en-US" sz="1400" b="1" dirty="0">
                        <a:solidFill>
                          <a:srgbClr val="C00000"/>
                        </a:solidFill>
                      </a:endParaRP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12" name="Table 11">
            <a:extLst>
              <a:ext uri="{FF2B5EF4-FFF2-40B4-BE49-F238E27FC236}">
                <a16:creationId xmlns:a16="http://schemas.microsoft.com/office/drawing/2014/main" id="{42CF6CDC-19A9-3B47-8EB1-4F8358D881D8}"/>
              </a:ext>
            </a:extLst>
          </p:cNvPr>
          <p:cNvGraphicFramePr>
            <a:graphicFrameLocks noGrp="1"/>
          </p:cNvGraphicFramePr>
          <p:nvPr/>
        </p:nvGraphicFramePr>
        <p:xfrm>
          <a:off x="1296262" y="2540433"/>
          <a:ext cx="1702748" cy="765171"/>
        </p:xfrm>
        <a:graphic>
          <a:graphicData uri="http://schemas.openxmlformats.org/drawingml/2006/table">
            <a:tbl>
              <a:tblPr firstRow="1" bandRow="1">
                <a:tableStyleId>{5C22544A-7EE6-4342-B048-85BDC9FD1C3A}</a:tableStyleId>
              </a:tblPr>
              <a:tblGrid>
                <a:gridCol w="1702748">
                  <a:extLst>
                    <a:ext uri="{9D8B030D-6E8A-4147-A177-3AD203B41FA5}">
                      <a16:colId xmlns:a16="http://schemas.microsoft.com/office/drawing/2014/main" val="1531534496"/>
                    </a:ext>
                  </a:extLst>
                </a:gridCol>
              </a:tblGrid>
              <a:tr h="307971">
                <a:tc>
                  <a:txBody>
                    <a:bodyPr/>
                    <a:lstStyle/>
                    <a:p>
                      <a:pPr algn="ctr"/>
                      <a:r>
                        <a:rPr lang="en-US" sz="1200" dirty="0"/>
                        <a:t>Lenasia South  Hospital </a:t>
                      </a:r>
                    </a:p>
                  </a:txBody>
                  <a:tcPr>
                    <a:solidFill>
                      <a:srgbClr val="C00000"/>
                    </a:solidFill>
                  </a:tcPr>
                </a:tc>
                <a:extLst>
                  <a:ext uri="{0D108BD9-81ED-4DB2-BD59-A6C34878D82A}">
                    <a16:rowId xmlns:a16="http://schemas.microsoft.com/office/drawing/2014/main" val="2657412825"/>
                  </a:ext>
                </a:extLst>
              </a:tr>
              <a:tr h="307971">
                <a:tc>
                  <a:txBody>
                    <a:bodyPr/>
                    <a:lstStyle/>
                    <a:p>
                      <a:pPr algn="ctr"/>
                      <a:r>
                        <a:rPr lang="en-US" sz="1200" b="1" dirty="0"/>
                        <a:t>103 Beds </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13" name="Table 12">
            <a:extLst>
              <a:ext uri="{FF2B5EF4-FFF2-40B4-BE49-F238E27FC236}">
                <a16:creationId xmlns:a16="http://schemas.microsoft.com/office/drawing/2014/main" id="{0B941593-863B-3C4A-AC15-C03736D9ACB1}"/>
              </a:ext>
            </a:extLst>
          </p:cNvPr>
          <p:cNvGraphicFramePr>
            <a:graphicFrameLocks noGrp="1"/>
          </p:cNvGraphicFramePr>
          <p:nvPr/>
        </p:nvGraphicFramePr>
        <p:xfrm>
          <a:off x="3259150" y="2524693"/>
          <a:ext cx="1982788" cy="655370"/>
        </p:xfrm>
        <a:graphic>
          <a:graphicData uri="http://schemas.openxmlformats.org/drawingml/2006/table">
            <a:tbl>
              <a:tblPr firstRow="1" bandRow="1">
                <a:tableStyleId>{5C22544A-7EE6-4342-B048-85BDC9FD1C3A}</a:tableStyleId>
              </a:tblPr>
              <a:tblGrid>
                <a:gridCol w="1982788">
                  <a:extLst>
                    <a:ext uri="{9D8B030D-6E8A-4147-A177-3AD203B41FA5}">
                      <a16:colId xmlns:a16="http://schemas.microsoft.com/office/drawing/2014/main" val="1531534496"/>
                    </a:ext>
                  </a:extLst>
                </a:gridCol>
              </a:tblGrid>
              <a:tr h="283136">
                <a:tc>
                  <a:txBody>
                    <a:bodyPr/>
                    <a:lstStyle/>
                    <a:p>
                      <a:pPr algn="ctr"/>
                      <a:r>
                        <a:rPr lang="en-ZA" sz="1200" dirty="0">
                          <a:latin typeface="arial" panose="020B0604020202020204" pitchFamily="34" charset="0"/>
                        </a:rPr>
                        <a:t>Discoverers CHC</a:t>
                      </a:r>
                      <a:endParaRPr lang="en-US" sz="1200" dirty="0"/>
                    </a:p>
                  </a:txBody>
                  <a:tcPr>
                    <a:solidFill>
                      <a:srgbClr val="C00000"/>
                    </a:solidFill>
                  </a:tcPr>
                </a:tc>
                <a:extLst>
                  <a:ext uri="{0D108BD9-81ED-4DB2-BD59-A6C34878D82A}">
                    <a16:rowId xmlns:a16="http://schemas.microsoft.com/office/drawing/2014/main" val="2657412825"/>
                  </a:ext>
                </a:extLst>
              </a:tr>
              <a:tr h="372234">
                <a:tc>
                  <a:txBody>
                    <a:bodyPr/>
                    <a:lstStyle/>
                    <a:p>
                      <a:pPr algn="ctr"/>
                      <a:r>
                        <a:rPr lang="en-US" sz="1200" b="1" dirty="0"/>
                        <a:t>74 Beds </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14" name="Table 6">
            <a:extLst>
              <a:ext uri="{FF2B5EF4-FFF2-40B4-BE49-F238E27FC236}">
                <a16:creationId xmlns:a16="http://schemas.microsoft.com/office/drawing/2014/main" id="{C9C9DD9F-33C7-194E-936C-FBF6C7D3BDEA}"/>
              </a:ext>
            </a:extLst>
          </p:cNvPr>
          <p:cNvGraphicFramePr>
            <a:graphicFrameLocks noGrp="1"/>
          </p:cNvGraphicFramePr>
          <p:nvPr/>
        </p:nvGraphicFramePr>
        <p:xfrm>
          <a:off x="9605306" y="1814348"/>
          <a:ext cx="2416570" cy="561152"/>
        </p:xfrm>
        <a:graphic>
          <a:graphicData uri="http://schemas.openxmlformats.org/drawingml/2006/table">
            <a:tbl>
              <a:tblPr firstRow="1" bandRow="1">
                <a:tableStyleId>{5C22544A-7EE6-4342-B048-85BDC9FD1C3A}</a:tableStyleId>
              </a:tblPr>
              <a:tblGrid>
                <a:gridCol w="2416570">
                  <a:extLst>
                    <a:ext uri="{9D8B030D-6E8A-4147-A177-3AD203B41FA5}">
                      <a16:colId xmlns:a16="http://schemas.microsoft.com/office/drawing/2014/main" val="1531534496"/>
                    </a:ext>
                  </a:extLst>
                </a:gridCol>
              </a:tblGrid>
              <a:tr h="208883">
                <a:tc>
                  <a:txBody>
                    <a:bodyPr/>
                    <a:lstStyle/>
                    <a:p>
                      <a:pPr algn="ctr"/>
                      <a:r>
                        <a:rPr lang="en-US" sz="1200" dirty="0">
                          <a:solidFill>
                            <a:schemeClr val="tx1"/>
                          </a:solidFill>
                        </a:rPr>
                        <a:t>Tshwane District Hospital </a:t>
                      </a:r>
                    </a:p>
                  </a:txBody>
                  <a:tcPr>
                    <a:solidFill>
                      <a:srgbClr val="FFC000"/>
                    </a:solidFill>
                  </a:tcPr>
                </a:tc>
                <a:extLst>
                  <a:ext uri="{0D108BD9-81ED-4DB2-BD59-A6C34878D82A}">
                    <a16:rowId xmlns:a16="http://schemas.microsoft.com/office/drawing/2014/main" val="2657412825"/>
                  </a:ext>
                </a:extLst>
              </a:tr>
              <a:tr h="286832">
                <a:tc>
                  <a:txBody>
                    <a:bodyPr/>
                    <a:lstStyle/>
                    <a:p>
                      <a:pPr algn="ctr"/>
                      <a:r>
                        <a:rPr lang="en-US" sz="1200" b="1" dirty="0"/>
                        <a:t>40 Beds </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20" name="Table 19">
            <a:extLst>
              <a:ext uri="{FF2B5EF4-FFF2-40B4-BE49-F238E27FC236}">
                <a16:creationId xmlns:a16="http://schemas.microsoft.com/office/drawing/2014/main" id="{084CEA18-11B9-924C-8696-B044791658EB}"/>
              </a:ext>
            </a:extLst>
          </p:cNvPr>
          <p:cNvGraphicFramePr>
            <a:graphicFrameLocks noGrp="1"/>
          </p:cNvGraphicFramePr>
          <p:nvPr/>
        </p:nvGraphicFramePr>
        <p:xfrm>
          <a:off x="7087559" y="5360354"/>
          <a:ext cx="2416570" cy="592013"/>
        </p:xfrm>
        <a:graphic>
          <a:graphicData uri="http://schemas.openxmlformats.org/drawingml/2006/table">
            <a:tbl>
              <a:tblPr firstRow="1" bandRow="1">
                <a:tableStyleId>{5C22544A-7EE6-4342-B048-85BDC9FD1C3A}</a:tableStyleId>
              </a:tblPr>
              <a:tblGrid>
                <a:gridCol w="2416570">
                  <a:extLst>
                    <a:ext uri="{9D8B030D-6E8A-4147-A177-3AD203B41FA5}">
                      <a16:colId xmlns:a16="http://schemas.microsoft.com/office/drawing/2014/main" val="1531534496"/>
                    </a:ext>
                  </a:extLst>
                </a:gridCol>
              </a:tblGrid>
              <a:tr h="257306">
                <a:tc>
                  <a:txBody>
                    <a:bodyPr/>
                    <a:lstStyle/>
                    <a:p>
                      <a:pPr algn="ctr"/>
                      <a:r>
                        <a:rPr lang="en-US" sz="1200" dirty="0" err="1"/>
                        <a:t>Kopanong</a:t>
                      </a:r>
                      <a:r>
                        <a:rPr lang="en-US" sz="1200" dirty="0"/>
                        <a:t> District Hospital </a:t>
                      </a:r>
                    </a:p>
                  </a:txBody>
                  <a:tcPr>
                    <a:solidFill>
                      <a:schemeClr val="accent2"/>
                    </a:solidFill>
                  </a:tcPr>
                </a:tc>
                <a:extLst>
                  <a:ext uri="{0D108BD9-81ED-4DB2-BD59-A6C34878D82A}">
                    <a16:rowId xmlns:a16="http://schemas.microsoft.com/office/drawing/2014/main" val="2657412825"/>
                  </a:ext>
                </a:extLst>
              </a:tr>
              <a:tr h="317693">
                <a:tc>
                  <a:txBody>
                    <a:bodyPr/>
                    <a:lstStyle/>
                    <a:p>
                      <a:pPr algn="ctr"/>
                      <a:r>
                        <a:rPr lang="en-US" sz="1200" b="1" dirty="0"/>
                        <a:t>345</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21" name="Table 20">
            <a:extLst>
              <a:ext uri="{FF2B5EF4-FFF2-40B4-BE49-F238E27FC236}">
                <a16:creationId xmlns:a16="http://schemas.microsoft.com/office/drawing/2014/main" id="{8B6093F8-B180-0F47-BBD5-040D687A3A01}"/>
              </a:ext>
            </a:extLst>
          </p:cNvPr>
          <p:cNvGraphicFramePr>
            <a:graphicFrameLocks noGrp="1"/>
          </p:cNvGraphicFramePr>
          <p:nvPr/>
        </p:nvGraphicFramePr>
        <p:xfrm>
          <a:off x="9605306" y="4571621"/>
          <a:ext cx="2416570" cy="587627"/>
        </p:xfrm>
        <a:graphic>
          <a:graphicData uri="http://schemas.openxmlformats.org/drawingml/2006/table">
            <a:tbl>
              <a:tblPr firstRow="1" bandRow="1">
                <a:tableStyleId>{5C22544A-7EE6-4342-B048-85BDC9FD1C3A}</a:tableStyleId>
              </a:tblPr>
              <a:tblGrid>
                <a:gridCol w="2416570">
                  <a:extLst>
                    <a:ext uri="{9D8B030D-6E8A-4147-A177-3AD203B41FA5}">
                      <a16:colId xmlns:a16="http://schemas.microsoft.com/office/drawing/2014/main" val="1531534496"/>
                    </a:ext>
                  </a:extLst>
                </a:gridCol>
              </a:tblGrid>
              <a:tr h="235333">
                <a:tc>
                  <a:txBody>
                    <a:bodyPr/>
                    <a:lstStyle/>
                    <a:p>
                      <a:pPr algn="ctr"/>
                      <a:r>
                        <a:rPr lang="en-US" sz="1200" dirty="0"/>
                        <a:t>Helen Joseph Hospital</a:t>
                      </a:r>
                    </a:p>
                  </a:txBody>
                  <a:tcPr>
                    <a:solidFill>
                      <a:srgbClr val="C00000"/>
                    </a:solidFill>
                  </a:tcPr>
                </a:tc>
                <a:extLst>
                  <a:ext uri="{0D108BD9-81ED-4DB2-BD59-A6C34878D82A}">
                    <a16:rowId xmlns:a16="http://schemas.microsoft.com/office/drawing/2014/main" val="2657412825"/>
                  </a:ext>
                </a:extLst>
              </a:tr>
              <a:tr h="313307">
                <a:tc>
                  <a:txBody>
                    <a:bodyPr/>
                    <a:lstStyle/>
                    <a:p>
                      <a:pPr algn="ctr"/>
                      <a:r>
                        <a:rPr lang="en-US" sz="1200" b="1" dirty="0"/>
                        <a:t>10 Beds </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22" name="Table 21">
            <a:extLst>
              <a:ext uri="{FF2B5EF4-FFF2-40B4-BE49-F238E27FC236}">
                <a16:creationId xmlns:a16="http://schemas.microsoft.com/office/drawing/2014/main" id="{0F842DDA-C82F-884F-A30D-252C480B590D}"/>
              </a:ext>
            </a:extLst>
          </p:cNvPr>
          <p:cNvGraphicFramePr>
            <a:graphicFrameLocks noGrp="1"/>
          </p:cNvGraphicFramePr>
          <p:nvPr/>
        </p:nvGraphicFramePr>
        <p:xfrm>
          <a:off x="9605306" y="3926572"/>
          <a:ext cx="2416570" cy="548640"/>
        </p:xfrm>
        <a:graphic>
          <a:graphicData uri="http://schemas.openxmlformats.org/drawingml/2006/table">
            <a:tbl>
              <a:tblPr firstRow="1" bandRow="1">
                <a:tableStyleId>{5C22544A-7EE6-4342-B048-85BDC9FD1C3A}</a:tableStyleId>
              </a:tblPr>
              <a:tblGrid>
                <a:gridCol w="2416570">
                  <a:extLst>
                    <a:ext uri="{9D8B030D-6E8A-4147-A177-3AD203B41FA5}">
                      <a16:colId xmlns:a16="http://schemas.microsoft.com/office/drawing/2014/main" val="1531534496"/>
                    </a:ext>
                  </a:extLst>
                </a:gridCol>
              </a:tblGrid>
              <a:tr h="225414">
                <a:tc>
                  <a:txBody>
                    <a:bodyPr/>
                    <a:lstStyle/>
                    <a:p>
                      <a:pPr algn="ctr"/>
                      <a:r>
                        <a:rPr lang="en-US" sz="1200" dirty="0"/>
                        <a:t>Tembisa  Hospital </a:t>
                      </a:r>
                    </a:p>
                  </a:txBody>
                  <a:tcPr>
                    <a:solidFill>
                      <a:srgbClr val="004EA2"/>
                    </a:solidFill>
                  </a:tcPr>
                </a:tc>
                <a:extLst>
                  <a:ext uri="{0D108BD9-81ED-4DB2-BD59-A6C34878D82A}">
                    <a16:rowId xmlns:a16="http://schemas.microsoft.com/office/drawing/2014/main" val="2657412825"/>
                  </a:ext>
                </a:extLst>
              </a:tr>
              <a:tr h="273396">
                <a:tc>
                  <a:txBody>
                    <a:bodyPr/>
                    <a:lstStyle/>
                    <a:p>
                      <a:pPr algn="ctr"/>
                      <a:r>
                        <a:rPr lang="en-US" sz="1200" b="1" dirty="0"/>
                        <a:t>10 Beds </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23" name="Table 22">
            <a:extLst>
              <a:ext uri="{FF2B5EF4-FFF2-40B4-BE49-F238E27FC236}">
                <a16:creationId xmlns:a16="http://schemas.microsoft.com/office/drawing/2014/main" id="{A86C5F05-ECBA-124A-BAB3-F6E7B9D992FF}"/>
              </a:ext>
            </a:extLst>
          </p:cNvPr>
          <p:cNvGraphicFramePr>
            <a:graphicFrameLocks noGrp="1"/>
          </p:cNvGraphicFramePr>
          <p:nvPr/>
        </p:nvGraphicFramePr>
        <p:xfrm>
          <a:off x="9605306" y="5352067"/>
          <a:ext cx="2416570" cy="600300"/>
        </p:xfrm>
        <a:graphic>
          <a:graphicData uri="http://schemas.openxmlformats.org/drawingml/2006/table">
            <a:tbl>
              <a:tblPr firstRow="1" bandRow="1">
                <a:tableStyleId>{5C22544A-7EE6-4342-B048-85BDC9FD1C3A}</a:tableStyleId>
              </a:tblPr>
              <a:tblGrid>
                <a:gridCol w="2416570">
                  <a:extLst>
                    <a:ext uri="{9D8B030D-6E8A-4147-A177-3AD203B41FA5}">
                      <a16:colId xmlns:a16="http://schemas.microsoft.com/office/drawing/2014/main" val="1531534496"/>
                    </a:ext>
                  </a:extLst>
                </a:gridCol>
              </a:tblGrid>
              <a:tr h="282136">
                <a:tc>
                  <a:txBody>
                    <a:bodyPr/>
                    <a:lstStyle/>
                    <a:p>
                      <a:pPr algn="ctr"/>
                      <a:r>
                        <a:rPr lang="en-US" sz="1100" dirty="0"/>
                        <a:t>Charlotte </a:t>
                      </a:r>
                      <a:r>
                        <a:rPr lang="en-US" sz="1100" dirty="0" err="1"/>
                        <a:t>Maxeke</a:t>
                      </a:r>
                      <a:r>
                        <a:rPr lang="en-US" sz="1100" dirty="0"/>
                        <a:t> Hospital </a:t>
                      </a:r>
                    </a:p>
                  </a:txBody>
                  <a:tcPr>
                    <a:solidFill>
                      <a:srgbClr val="C00000"/>
                    </a:solidFill>
                  </a:tcPr>
                </a:tc>
                <a:extLst>
                  <a:ext uri="{0D108BD9-81ED-4DB2-BD59-A6C34878D82A}">
                    <a16:rowId xmlns:a16="http://schemas.microsoft.com/office/drawing/2014/main" val="2657412825"/>
                  </a:ext>
                </a:extLst>
              </a:tr>
              <a:tr h="318164">
                <a:tc>
                  <a:txBody>
                    <a:bodyPr/>
                    <a:lstStyle/>
                    <a:p>
                      <a:pPr algn="ctr"/>
                      <a:r>
                        <a:rPr lang="en-US" sz="1200" b="1" dirty="0"/>
                        <a:t>55 Beds</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24" name="Table 23">
            <a:extLst>
              <a:ext uri="{FF2B5EF4-FFF2-40B4-BE49-F238E27FC236}">
                <a16:creationId xmlns:a16="http://schemas.microsoft.com/office/drawing/2014/main" id="{690CE35F-2094-FE40-BBEF-E92604C7ED8A}"/>
              </a:ext>
            </a:extLst>
          </p:cNvPr>
          <p:cNvGraphicFramePr>
            <a:graphicFrameLocks noGrp="1"/>
          </p:cNvGraphicFramePr>
          <p:nvPr/>
        </p:nvGraphicFramePr>
        <p:xfrm>
          <a:off x="9605306" y="6080812"/>
          <a:ext cx="2416570" cy="621181"/>
        </p:xfrm>
        <a:graphic>
          <a:graphicData uri="http://schemas.openxmlformats.org/drawingml/2006/table">
            <a:tbl>
              <a:tblPr firstRow="1" bandRow="1">
                <a:tableStyleId>{5C22544A-7EE6-4342-B048-85BDC9FD1C3A}</a:tableStyleId>
              </a:tblPr>
              <a:tblGrid>
                <a:gridCol w="2416570">
                  <a:extLst>
                    <a:ext uri="{9D8B030D-6E8A-4147-A177-3AD203B41FA5}">
                      <a16:colId xmlns:a16="http://schemas.microsoft.com/office/drawing/2014/main" val="1531534496"/>
                    </a:ext>
                  </a:extLst>
                </a:gridCol>
              </a:tblGrid>
              <a:tr h="296352">
                <a:tc>
                  <a:txBody>
                    <a:bodyPr/>
                    <a:lstStyle/>
                    <a:p>
                      <a:pPr algn="ctr"/>
                      <a:r>
                        <a:rPr lang="en-ZA" sz="1200" dirty="0">
                          <a:latin typeface="arial" panose="020B0604020202020204" pitchFamily="34" charset="0"/>
                        </a:rPr>
                        <a:t>Chris Hani Baragwanath</a:t>
                      </a:r>
                      <a:endParaRPr lang="en-US" sz="1200" dirty="0"/>
                    </a:p>
                  </a:txBody>
                  <a:tcPr>
                    <a:solidFill>
                      <a:srgbClr val="C00000"/>
                    </a:solidFill>
                  </a:tcPr>
                </a:tc>
                <a:extLst>
                  <a:ext uri="{0D108BD9-81ED-4DB2-BD59-A6C34878D82A}">
                    <a16:rowId xmlns:a16="http://schemas.microsoft.com/office/drawing/2014/main" val="2657412825"/>
                  </a:ext>
                </a:extLst>
              </a:tr>
              <a:tr h="324829">
                <a:tc>
                  <a:txBody>
                    <a:bodyPr/>
                    <a:lstStyle/>
                    <a:p>
                      <a:pPr algn="ctr"/>
                      <a:r>
                        <a:rPr lang="en-US" sz="1200" b="1" dirty="0"/>
                        <a:t>604</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25" name="Table 24">
            <a:extLst>
              <a:ext uri="{FF2B5EF4-FFF2-40B4-BE49-F238E27FC236}">
                <a16:creationId xmlns:a16="http://schemas.microsoft.com/office/drawing/2014/main" id="{99D2A8A1-9105-AE4C-9A3E-CB072987A140}"/>
              </a:ext>
            </a:extLst>
          </p:cNvPr>
          <p:cNvGraphicFramePr>
            <a:graphicFrameLocks noGrp="1"/>
          </p:cNvGraphicFramePr>
          <p:nvPr/>
        </p:nvGraphicFramePr>
        <p:xfrm>
          <a:off x="7087559" y="6080812"/>
          <a:ext cx="2416570" cy="621181"/>
        </p:xfrm>
        <a:graphic>
          <a:graphicData uri="http://schemas.openxmlformats.org/drawingml/2006/table">
            <a:tbl>
              <a:tblPr firstRow="1" bandRow="1">
                <a:tableStyleId>{5C22544A-7EE6-4342-B048-85BDC9FD1C3A}</a:tableStyleId>
              </a:tblPr>
              <a:tblGrid>
                <a:gridCol w="2416570">
                  <a:extLst>
                    <a:ext uri="{9D8B030D-6E8A-4147-A177-3AD203B41FA5}">
                      <a16:colId xmlns:a16="http://schemas.microsoft.com/office/drawing/2014/main" val="1531534496"/>
                    </a:ext>
                  </a:extLst>
                </a:gridCol>
              </a:tblGrid>
              <a:tr h="245152">
                <a:tc>
                  <a:txBody>
                    <a:bodyPr/>
                    <a:lstStyle/>
                    <a:p>
                      <a:pPr algn="ctr"/>
                      <a:r>
                        <a:rPr lang="en-US" sz="1200" dirty="0"/>
                        <a:t>Anglo Ashanti Hospital </a:t>
                      </a:r>
                    </a:p>
                  </a:txBody>
                  <a:tcPr>
                    <a:solidFill>
                      <a:schemeClr val="accent6"/>
                    </a:solidFill>
                  </a:tcPr>
                </a:tc>
                <a:extLst>
                  <a:ext uri="{0D108BD9-81ED-4DB2-BD59-A6C34878D82A}">
                    <a16:rowId xmlns:a16="http://schemas.microsoft.com/office/drawing/2014/main" val="2657412825"/>
                  </a:ext>
                </a:extLst>
              </a:tr>
              <a:tr h="346861">
                <a:tc>
                  <a:txBody>
                    <a:bodyPr/>
                    <a:lstStyle/>
                    <a:p>
                      <a:pPr algn="ctr"/>
                      <a:r>
                        <a:rPr lang="en-US" sz="1200" b="1" dirty="0">
                          <a:solidFill>
                            <a:schemeClr val="tx1"/>
                          </a:solidFill>
                        </a:rPr>
                        <a:t>175</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sp>
        <p:nvSpPr>
          <p:cNvPr id="5" name="TextBox 4">
            <a:extLst>
              <a:ext uri="{FF2B5EF4-FFF2-40B4-BE49-F238E27FC236}">
                <a16:creationId xmlns:a16="http://schemas.microsoft.com/office/drawing/2014/main" id="{07E00851-B354-9D4B-9AFB-D10A28BD0373}"/>
              </a:ext>
            </a:extLst>
          </p:cNvPr>
          <p:cNvSpPr txBox="1"/>
          <p:nvPr/>
        </p:nvSpPr>
        <p:spPr>
          <a:xfrm>
            <a:off x="9567558" y="1387897"/>
            <a:ext cx="2416570" cy="353943"/>
          </a:xfrm>
          <a:prstGeom prst="rect">
            <a:avLst/>
          </a:prstGeom>
          <a:solidFill>
            <a:srgbClr val="7FBBB4"/>
          </a:solidFill>
          <a:effectLst/>
          <a:scene3d>
            <a:camera prst="orthographicFront"/>
            <a:lightRig rig="threePt" dir="t"/>
          </a:scene3d>
          <a:sp3d>
            <a:bevelT/>
          </a:sp3d>
        </p:spPr>
        <p:txBody>
          <a:bodyPr wrap="square" rtlCol="0">
            <a:spAutoFit/>
          </a:bodyPr>
          <a:lstStyle/>
          <a:p>
            <a:r>
              <a:rPr lang="en-US" sz="1700" b="1" dirty="0"/>
              <a:t>High Care  and ICU </a:t>
            </a:r>
          </a:p>
        </p:txBody>
      </p:sp>
      <p:sp>
        <p:nvSpPr>
          <p:cNvPr id="28" name="TextBox 27">
            <a:extLst>
              <a:ext uri="{FF2B5EF4-FFF2-40B4-BE49-F238E27FC236}">
                <a16:creationId xmlns:a16="http://schemas.microsoft.com/office/drawing/2014/main" id="{BF30B26C-BA96-BD44-A33D-8815420AECA5}"/>
              </a:ext>
            </a:extLst>
          </p:cNvPr>
          <p:cNvSpPr txBox="1"/>
          <p:nvPr/>
        </p:nvSpPr>
        <p:spPr>
          <a:xfrm>
            <a:off x="1321695" y="1387897"/>
            <a:ext cx="4008233" cy="353943"/>
          </a:xfrm>
          <a:prstGeom prst="rect">
            <a:avLst/>
          </a:prstGeom>
          <a:solidFill>
            <a:srgbClr val="7FBBB4"/>
          </a:solidFill>
          <a:ln>
            <a:noFill/>
          </a:ln>
          <a:effectLst/>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wrap="square" rtlCol="0">
            <a:spAutoFit/>
          </a:bodyPr>
          <a:lstStyle/>
          <a:p>
            <a:r>
              <a:rPr lang="en-US" sz="1700" b="1" dirty="0">
                <a:solidFill>
                  <a:schemeClr val="tx1"/>
                </a:solidFill>
              </a:rPr>
              <a:t>General Beds</a:t>
            </a:r>
          </a:p>
        </p:txBody>
      </p:sp>
      <p:graphicFrame>
        <p:nvGraphicFramePr>
          <p:cNvPr id="29" name="Table 28">
            <a:extLst>
              <a:ext uri="{FF2B5EF4-FFF2-40B4-BE49-F238E27FC236}">
                <a16:creationId xmlns:a16="http://schemas.microsoft.com/office/drawing/2014/main" id="{2685C967-36A4-A544-8F97-24D556EF1833}"/>
              </a:ext>
            </a:extLst>
          </p:cNvPr>
          <p:cNvGraphicFramePr>
            <a:graphicFrameLocks noGrp="1"/>
          </p:cNvGraphicFramePr>
          <p:nvPr/>
        </p:nvGraphicFramePr>
        <p:xfrm>
          <a:off x="1276362" y="3339921"/>
          <a:ext cx="1742548" cy="615943"/>
        </p:xfrm>
        <a:graphic>
          <a:graphicData uri="http://schemas.openxmlformats.org/drawingml/2006/table">
            <a:tbl>
              <a:tblPr firstRow="1" bandRow="1">
                <a:tableStyleId>{5C22544A-7EE6-4342-B048-85BDC9FD1C3A}</a:tableStyleId>
              </a:tblPr>
              <a:tblGrid>
                <a:gridCol w="1742548">
                  <a:extLst>
                    <a:ext uri="{9D8B030D-6E8A-4147-A177-3AD203B41FA5}">
                      <a16:colId xmlns:a16="http://schemas.microsoft.com/office/drawing/2014/main" val="1531534496"/>
                    </a:ext>
                  </a:extLst>
                </a:gridCol>
              </a:tblGrid>
              <a:tr h="251599">
                <a:tc>
                  <a:txBody>
                    <a:bodyPr/>
                    <a:lstStyle/>
                    <a:p>
                      <a:pPr algn="ctr"/>
                      <a:r>
                        <a:rPr lang="en-ZA" sz="1200" dirty="0">
                          <a:latin typeface="arial" panose="020B0604020202020204" pitchFamily="34" charset="0"/>
                        </a:rPr>
                        <a:t>NASREC Field </a:t>
                      </a:r>
                      <a:endParaRPr lang="en-US" sz="1200" dirty="0"/>
                    </a:p>
                  </a:txBody>
                  <a:tcPr>
                    <a:solidFill>
                      <a:srgbClr val="C00000"/>
                    </a:solidFill>
                  </a:tcPr>
                </a:tc>
                <a:extLst>
                  <a:ext uri="{0D108BD9-81ED-4DB2-BD59-A6C34878D82A}">
                    <a16:rowId xmlns:a16="http://schemas.microsoft.com/office/drawing/2014/main" val="2657412825"/>
                  </a:ext>
                </a:extLst>
              </a:tr>
              <a:tr h="341623">
                <a:tc>
                  <a:txBody>
                    <a:bodyPr/>
                    <a:lstStyle/>
                    <a:p>
                      <a:pPr algn="ctr"/>
                      <a:r>
                        <a:rPr lang="en-US" sz="1200" b="1" dirty="0"/>
                        <a:t>1 000 Beds </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30" name="Table 29">
            <a:extLst>
              <a:ext uri="{FF2B5EF4-FFF2-40B4-BE49-F238E27FC236}">
                <a16:creationId xmlns:a16="http://schemas.microsoft.com/office/drawing/2014/main" id="{FB7C3138-5819-B247-A0C2-A65FF3927630}"/>
              </a:ext>
            </a:extLst>
          </p:cNvPr>
          <p:cNvGraphicFramePr>
            <a:graphicFrameLocks noGrp="1"/>
          </p:cNvGraphicFramePr>
          <p:nvPr/>
        </p:nvGraphicFramePr>
        <p:xfrm>
          <a:off x="3259150" y="3339921"/>
          <a:ext cx="1982788" cy="655370"/>
        </p:xfrm>
        <a:graphic>
          <a:graphicData uri="http://schemas.openxmlformats.org/drawingml/2006/table">
            <a:tbl>
              <a:tblPr firstRow="1" bandRow="1">
                <a:tableStyleId>{5C22544A-7EE6-4342-B048-85BDC9FD1C3A}</a:tableStyleId>
              </a:tblPr>
              <a:tblGrid>
                <a:gridCol w="1982788">
                  <a:extLst>
                    <a:ext uri="{9D8B030D-6E8A-4147-A177-3AD203B41FA5}">
                      <a16:colId xmlns:a16="http://schemas.microsoft.com/office/drawing/2014/main" val="1531534496"/>
                    </a:ext>
                  </a:extLst>
                </a:gridCol>
              </a:tblGrid>
              <a:tr h="234893">
                <a:tc>
                  <a:txBody>
                    <a:bodyPr/>
                    <a:lstStyle/>
                    <a:p>
                      <a:pPr algn="ctr"/>
                      <a:r>
                        <a:rPr lang="en-ZA" sz="1200" dirty="0">
                          <a:latin typeface="arial" panose="020B0604020202020204" pitchFamily="34" charset="0"/>
                        </a:rPr>
                        <a:t>NASREC Quarantine</a:t>
                      </a:r>
                      <a:endParaRPr lang="en-US" sz="1200" dirty="0"/>
                    </a:p>
                  </a:txBody>
                  <a:tcPr>
                    <a:solidFill>
                      <a:srgbClr val="C00000"/>
                    </a:solidFill>
                  </a:tcPr>
                </a:tc>
                <a:extLst>
                  <a:ext uri="{0D108BD9-81ED-4DB2-BD59-A6C34878D82A}">
                    <a16:rowId xmlns:a16="http://schemas.microsoft.com/office/drawing/2014/main" val="2657412825"/>
                  </a:ext>
                </a:extLst>
              </a:tr>
              <a:tr h="381050">
                <a:tc>
                  <a:txBody>
                    <a:bodyPr/>
                    <a:lstStyle/>
                    <a:p>
                      <a:pPr algn="ctr"/>
                      <a:r>
                        <a:rPr lang="en-US" sz="1200" b="1" dirty="0"/>
                        <a:t>500 Beds </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19" name="Table 6">
            <a:extLst>
              <a:ext uri="{FF2B5EF4-FFF2-40B4-BE49-F238E27FC236}">
                <a16:creationId xmlns:a16="http://schemas.microsoft.com/office/drawing/2014/main" id="{A4A05C20-112F-1144-8875-B7A0736B2B34}"/>
              </a:ext>
            </a:extLst>
          </p:cNvPr>
          <p:cNvGraphicFramePr>
            <a:graphicFrameLocks noGrp="1"/>
          </p:cNvGraphicFramePr>
          <p:nvPr/>
        </p:nvGraphicFramePr>
        <p:xfrm>
          <a:off x="9605306" y="2433275"/>
          <a:ext cx="2416570" cy="605428"/>
        </p:xfrm>
        <a:graphic>
          <a:graphicData uri="http://schemas.openxmlformats.org/drawingml/2006/table">
            <a:tbl>
              <a:tblPr firstRow="1" bandRow="1">
                <a:tableStyleId>{5C22544A-7EE6-4342-B048-85BDC9FD1C3A}</a:tableStyleId>
              </a:tblPr>
              <a:tblGrid>
                <a:gridCol w="2416570">
                  <a:extLst>
                    <a:ext uri="{9D8B030D-6E8A-4147-A177-3AD203B41FA5}">
                      <a16:colId xmlns:a16="http://schemas.microsoft.com/office/drawing/2014/main" val="1531534496"/>
                    </a:ext>
                  </a:extLst>
                </a:gridCol>
              </a:tblGrid>
              <a:tr h="195135">
                <a:tc>
                  <a:txBody>
                    <a:bodyPr/>
                    <a:lstStyle/>
                    <a:p>
                      <a:pPr algn="ctr"/>
                      <a:r>
                        <a:rPr lang="en-US" sz="1200" dirty="0">
                          <a:solidFill>
                            <a:schemeClr val="tx1"/>
                          </a:solidFill>
                        </a:rPr>
                        <a:t>Dr George Mukhari</a:t>
                      </a:r>
                    </a:p>
                  </a:txBody>
                  <a:tcPr>
                    <a:solidFill>
                      <a:srgbClr val="FFC000"/>
                    </a:solidFill>
                  </a:tcPr>
                </a:tc>
                <a:extLst>
                  <a:ext uri="{0D108BD9-81ED-4DB2-BD59-A6C34878D82A}">
                    <a16:rowId xmlns:a16="http://schemas.microsoft.com/office/drawing/2014/main" val="2657412825"/>
                  </a:ext>
                </a:extLst>
              </a:tr>
              <a:tr h="331108">
                <a:tc>
                  <a:txBody>
                    <a:bodyPr/>
                    <a:lstStyle/>
                    <a:p>
                      <a:pPr algn="ctr"/>
                      <a:r>
                        <a:rPr lang="en-US" sz="1200" b="1" dirty="0"/>
                        <a:t>601 Beds </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graphicFrame>
        <p:nvGraphicFramePr>
          <p:cNvPr id="26" name="Table 6">
            <a:extLst>
              <a:ext uri="{FF2B5EF4-FFF2-40B4-BE49-F238E27FC236}">
                <a16:creationId xmlns:a16="http://schemas.microsoft.com/office/drawing/2014/main" id="{C3731AF3-0EEE-7F46-B82D-9D508F87610C}"/>
              </a:ext>
            </a:extLst>
          </p:cNvPr>
          <p:cNvGraphicFramePr>
            <a:graphicFrameLocks noGrp="1"/>
          </p:cNvGraphicFramePr>
          <p:nvPr/>
        </p:nvGraphicFramePr>
        <p:xfrm>
          <a:off x="9605306" y="3146113"/>
          <a:ext cx="2416570" cy="605428"/>
        </p:xfrm>
        <a:graphic>
          <a:graphicData uri="http://schemas.openxmlformats.org/drawingml/2006/table">
            <a:tbl>
              <a:tblPr firstRow="1" bandRow="1">
                <a:tableStyleId>{5C22544A-7EE6-4342-B048-85BDC9FD1C3A}</a:tableStyleId>
              </a:tblPr>
              <a:tblGrid>
                <a:gridCol w="2416570">
                  <a:extLst>
                    <a:ext uri="{9D8B030D-6E8A-4147-A177-3AD203B41FA5}">
                      <a16:colId xmlns:a16="http://schemas.microsoft.com/office/drawing/2014/main" val="1531534496"/>
                    </a:ext>
                  </a:extLst>
                </a:gridCol>
              </a:tblGrid>
              <a:tr h="195135">
                <a:tc>
                  <a:txBody>
                    <a:bodyPr/>
                    <a:lstStyle/>
                    <a:p>
                      <a:pPr algn="ctr"/>
                      <a:r>
                        <a:rPr lang="en-US" sz="1200" dirty="0">
                          <a:solidFill>
                            <a:schemeClr val="tx1"/>
                          </a:solidFill>
                        </a:rPr>
                        <a:t>Jubilee Hospital </a:t>
                      </a:r>
                    </a:p>
                  </a:txBody>
                  <a:tcPr>
                    <a:solidFill>
                      <a:srgbClr val="FFC000"/>
                    </a:solidFill>
                  </a:tcPr>
                </a:tc>
                <a:extLst>
                  <a:ext uri="{0D108BD9-81ED-4DB2-BD59-A6C34878D82A}">
                    <a16:rowId xmlns:a16="http://schemas.microsoft.com/office/drawing/2014/main" val="2657412825"/>
                  </a:ext>
                </a:extLst>
              </a:tr>
              <a:tr h="331108">
                <a:tc>
                  <a:txBody>
                    <a:bodyPr/>
                    <a:lstStyle/>
                    <a:p>
                      <a:pPr algn="ctr"/>
                      <a:r>
                        <a:rPr lang="en-US" sz="1200" b="1" dirty="0"/>
                        <a:t>300 Beds </a:t>
                      </a:r>
                    </a:p>
                  </a:txBody>
                  <a:tcPr>
                    <a:solidFill>
                      <a:schemeClr val="tx2">
                        <a:lumMod val="60000"/>
                        <a:lumOff val="40000"/>
                      </a:schemeClr>
                    </a:solidFill>
                  </a:tcPr>
                </a:tc>
                <a:extLst>
                  <a:ext uri="{0D108BD9-81ED-4DB2-BD59-A6C34878D82A}">
                    <a16:rowId xmlns:a16="http://schemas.microsoft.com/office/drawing/2014/main" val="2382892299"/>
                  </a:ext>
                </a:extLst>
              </a:tr>
            </a:tbl>
          </a:graphicData>
        </a:graphic>
      </p:graphicFrame>
    </p:spTree>
    <p:extLst>
      <p:ext uri="{BB962C8B-B14F-4D97-AF65-F5344CB8AC3E}">
        <p14:creationId xmlns:p14="http://schemas.microsoft.com/office/powerpoint/2010/main" val="9837763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79C8-299F-4A70-825E-E911AAB9E9E4}"/>
              </a:ext>
            </a:extLst>
          </p:cNvPr>
          <p:cNvSpPr>
            <a:spLocks noGrp="1"/>
          </p:cNvSpPr>
          <p:nvPr>
            <p:ph type="title"/>
          </p:nvPr>
        </p:nvSpPr>
        <p:spPr/>
        <p:txBody>
          <a:bodyPr/>
          <a:lstStyle/>
          <a:p>
            <a:pPr algn="ctr"/>
            <a:r>
              <a:rPr lang="en-ZA" sz="2000" dirty="0">
                <a:latin typeface="+mj-lt"/>
              </a:rPr>
              <a:t>Introduction </a:t>
            </a:r>
          </a:p>
        </p:txBody>
      </p:sp>
      <p:sp>
        <p:nvSpPr>
          <p:cNvPr id="5" name="Text Placeholder 2"/>
          <p:cNvSpPr txBox="1">
            <a:spLocks/>
          </p:cNvSpPr>
          <p:nvPr/>
        </p:nvSpPr>
        <p:spPr>
          <a:xfrm>
            <a:off x="1334529" y="1587579"/>
            <a:ext cx="4800457" cy="449984"/>
          </a:xfrm>
          <a:prstGeom prst="rect">
            <a:avLst/>
          </a:prstGeom>
          <a:ln>
            <a:solidFill>
              <a:srgbClr val="0070C0"/>
            </a:solidFill>
            <a:prstDash val="sysDash"/>
          </a:ln>
        </p:spPr>
        <p:txBody>
          <a:bodyPr vert="horz" lIns="91440" tIns="45720" rIns="91440" bIns="45720" rtlCol="0" anchor="b">
            <a:normAutofit fontScale="85000" lnSpcReduction="10000"/>
          </a:bodyPr>
          <a:lstStyle>
            <a:lvl1pPr marL="0" indent="0" algn="l" defTabSz="457200" rtl="0" eaLnBrk="1" latinLnBrk="0" hangingPunct="1">
              <a:spcBef>
                <a:spcPct val="20000"/>
              </a:spcBef>
              <a:buFont typeface="Arial"/>
              <a:buNone/>
              <a:defRPr sz="2000" b="1" kern="1200">
                <a:solidFill>
                  <a:schemeClr val="tx1"/>
                </a:solidFill>
                <a:latin typeface="Arial" panose="020B0604020202020204" pitchFamily="34" charset="0"/>
                <a:ea typeface="+mn-ea"/>
                <a:cs typeface="Arial" panose="020B0604020202020204" pitchFamily="34" charset="0"/>
              </a:defRPr>
            </a:lvl1pPr>
            <a:lvl2pPr marL="457200" indent="0" algn="l" defTabSz="457200" rtl="0" eaLnBrk="1" latinLnBrk="0" hangingPunct="1">
              <a:spcBef>
                <a:spcPct val="20000"/>
              </a:spcBef>
              <a:buFont typeface="Arial"/>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457200" rtl="0" eaLnBrk="1" latinLnBrk="0" hangingPunct="1">
              <a:spcBef>
                <a:spcPct val="20000"/>
              </a:spcBef>
              <a:buFont typeface="Arial"/>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457200" rtl="0" eaLnBrk="1" latinLnBrk="0" hangingPunct="1">
              <a:spcBef>
                <a:spcPct val="20000"/>
              </a:spcBef>
              <a:buFont typeface="Arial"/>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457200" rtl="0" eaLnBrk="1" latinLnBrk="0" hangingPunct="1">
              <a:spcBef>
                <a:spcPct val="20000"/>
              </a:spcBef>
              <a:buFont typeface="Arial"/>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0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COVID-19 impact on project performance </a:t>
            </a:r>
          </a:p>
        </p:txBody>
      </p:sp>
      <p:sp>
        <p:nvSpPr>
          <p:cNvPr id="6" name="Content Placeholder 3"/>
          <p:cNvSpPr txBox="1">
            <a:spLocks/>
          </p:cNvSpPr>
          <p:nvPr/>
        </p:nvSpPr>
        <p:spPr>
          <a:xfrm>
            <a:off x="1334529" y="2167223"/>
            <a:ext cx="4371577" cy="4513756"/>
          </a:xfrm>
          <a:prstGeom prst="rect">
            <a:avLst/>
          </a:prstGeom>
          <a:ln>
            <a:solidFill>
              <a:srgbClr val="0070C0"/>
            </a:solidFill>
            <a:prstDash val="sysDash"/>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0" marR="0" lvl="0" indent="0" algn="just" defTabSz="457200" rtl="0" eaLnBrk="1" fontAlgn="auto" latinLnBrk="0" hangingPunct="1">
              <a:lnSpc>
                <a:spcPct val="100000"/>
              </a:lnSpc>
              <a:spcBef>
                <a:spcPct val="20000"/>
              </a:spcBef>
              <a:spcAft>
                <a:spcPts val="0"/>
              </a:spcAft>
              <a:buClrTx/>
              <a:buSzTx/>
              <a:buNone/>
              <a:tabLst/>
              <a:defRPr/>
            </a:pPr>
            <a:endParaRPr kumimoji="0" lang="en-ZA" sz="1600" b="0" i="0" u="none" strike="noStrike" kern="14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00000"/>
              </a:lnSpc>
              <a:spcBef>
                <a:spcPct val="20000"/>
              </a:spcBef>
              <a:spcAft>
                <a:spcPts val="0"/>
              </a:spcAft>
              <a:buClrTx/>
              <a:buSzTx/>
              <a:buFont typeface="Wingdings" panose="05000000000000000000" pitchFamily="2" charset="2"/>
              <a:buChar char="q"/>
              <a:tabLst/>
              <a:defRPr/>
            </a:pPr>
            <a:endParaRPr kumimoji="0" lang="en-ZA" sz="1600" b="0" i="0" u="none" strike="noStrike" kern="14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50000"/>
              </a:lnSpc>
              <a:spcBef>
                <a:spcPct val="20000"/>
              </a:spcBef>
              <a:spcAft>
                <a:spcPts val="0"/>
              </a:spcAft>
              <a:buClrTx/>
              <a:buSzTx/>
              <a:buFont typeface="Wingdings" panose="05000000000000000000" pitchFamily="2" charset="2"/>
              <a:buChar char="q"/>
              <a:tabLst/>
              <a:defRPr/>
            </a:pPr>
            <a:r>
              <a:rPr kumimoji="0" lang="en-ZA" sz="1600" b="0" i="0" u="none" strike="noStrike" kern="14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The COVID-19 pandemic has added to the construction industry’s challenges, with projects being halted by the pandemic and the subsequent nation-wide lockdown. Due to delays, projects may potentially run over the prescribed time of delivery, with significant cost overruns.</a:t>
            </a:r>
            <a:endParaRPr kumimoji="0" lang="en-US" sz="1600" b="0" i="0" u="none" strike="noStrike" kern="1200" cap="none" spc="0" normalizeH="0" baseline="0" noProof="0" dirty="0">
              <a:ln>
                <a:noFill/>
              </a:ln>
              <a:solidFill>
                <a:sysClr val="windowText" lastClr="000000"/>
              </a:solidFill>
              <a:effectLst/>
              <a:uLnTx/>
              <a:uFillTx/>
              <a:latin typeface="Arial" panose="020B0604020202020204" pitchFamily="34" charset="0"/>
            </a:endParaRPr>
          </a:p>
        </p:txBody>
      </p:sp>
      <p:sp>
        <p:nvSpPr>
          <p:cNvPr id="7" name="Text Placeholder 4"/>
          <p:cNvSpPr txBox="1">
            <a:spLocks/>
          </p:cNvSpPr>
          <p:nvPr/>
        </p:nvSpPr>
        <p:spPr>
          <a:xfrm>
            <a:off x="6315739" y="1604417"/>
            <a:ext cx="5608405" cy="449985"/>
          </a:xfrm>
          <a:prstGeom prst="rect">
            <a:avLst/>
          </a:prstGeom>
          <a:ln>
            <a:solidFill>
              <a:srgbClr val="0070C0"/>
            </a:solidFill>
            <a:prstDash val="sysDash"/>
          </a:ln>
        </p:spPr>
        <p:txBody>
          <a:bodyPr vert="horz" lIns="91440" tIns="45720" rIns="91440" bIns="45720" rtlCol="0" anchor="b">
            <a:noAutofit/>
          </a:bodyPr>
          <a:lstStyle>
            <a:lvl1pPr marL="0" indent="0" algn="l" defTabSz="457200" rtl="0" eaLnBrk="1" latinLnBrk="0" hangingPunct="1">
              <a:spcBef>
                <a:spcPct val="20000"/>
              </a:spcBef>
              <a:buFont typeface="Arial"/>
              <a:buNone/>
              <a:defRPr sz="2000" b="1" kern="1200">
                <a:solidFill>
                  <a:schemeClr val="tx1"/>
                </a:solidFill>
                <a:latin typeface="Arial" panose="020B0604020202020204" pitchFamily="34" charset="0"/>
                <a:ea typeface="+mn-ea"/>
                <a:cs typeface="Arial" panose="020B0604020202020204" pitchFamily="34" charset="0"/>
              </a:defRPr>
            </a:lvl1pPr>
            <a:lvl2pPr marL="457200" indent="0" algn="l" defTabSz="457200" rtl="0" eaLnBrk="1" latinLnBrk="0" hangingPunct="1">
              <a:spcBef>
                <a:spcPct val="20000"/>
              </a:spcBef>
              <a:buFont typeface="Arial"/>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457200" rtl="0" eaLnBrk="1" latinLnBrk="0" hangingPunct="1">
              <a:spcBef>
                <a:spcPct val="20000"/>
              </a:spcBef>
              <a:buFont typeface="Arial"/>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457200" rtl="0" eaLnBrk="1" latinLnBrk="0" hangingPunct="1">
              <a:spcBef>
                <a:spcPct val="20000"/>
              </a:spcBef>
              <a:buFont typeface="Arial"/>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457200" rtl="0" eaLnBrk="1" latinLnBrk="0" hangingPunct="1">
              <a:spcBef>
                <a:spcPct val="20000"/>
              </a:spcBef>
              <a:buFont typeface="Arial"/>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algn="ctr" defTabSz="457200" rtl="0" eaLnBrk="1" fontAlgn="auto" latinLnBrk="0" hangingPunct="1">
              <a:lnSpc>
                <a:spcPct val="80000"/>
              </a:lnSpc>
              <a:spcBef>
                <a:spcPct val="20000"/>
              </a:spcBef>
              <a:spcAft>
                <a:spcPts val="0"/>
              </a:spcAft>
              <a:buClrTx/>
              <a:buSzTx/>
              <a:buFont typeface="Arial"/>
              <a:buNone/>
              <a:tabLst/>
              <a:defRPr/>
            </a:pPr>
            <a:r>
              <a:rPr kumimoji="0" lang="en-US" sz="17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Interventions</a:t>
            </a:r>
            <a:r>
              <a:rPr kumimoji="0" lang="en-US" sz="14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 </a:t>
            </a:r>
            <a:r>
              <a:rPr kumimoji="0" lang="en-US" sz="1700" b="1"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to improve performance  </a:t>
            </a:r>
          </a:p>
        </p:txBody>
      </p:sp>
      <p:sp>
        <p:nvSpPr>
          <p:cNvPr id="8" name="Content Placeholder 5"/>
          <p:cNvSpPr txBox="1">
            <a:spLocks/>
          </p:cNvSpPr>
          <p:nvPr/>
        </p:nvSpPr>
        <p:spPr>
          <a:xfrm>
            <a:off x="6315740" y="2156589"/>
            <a:ext cx="5608406" cy="4701411"/>
          </a:xfrm>
          <a:prstGeom prst="rect">
            <a:avLst/>
          </a:prstGeom>
          <a:ln>
            <a:solidFill>
              <a:srgbClr val="0070C0"/>
            </a:solidFill>
            <a:prstDash val="sysDash"/>
          </a:ln>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16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6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6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600" kern="1200">
                <a:solidFill>
                  <a:schemeClr val="tx1"/>
                </a:solidFill>
                <a:latin typeface="+mn-lt"/>
                <a:ea typeface="+mn-ea"/>
                <a:cs typeface="+mn-cs"/>
              </a:defRPr>
            </a:lvl9pPr>
          </a:lstStyle>
          <a:p>
            <a:pPr marL="342900" marR="0" lvl="0" indent="-342900" algn="just" defTabSz="457200" rtl="0" eaLnBrk="1" fontAlgn="auto" latinLnBrk="0" hangingPunct="1">
              <a:lnSpc>
                <a:spcPct val="120000"/>
              </a:lnSpc>
              <a:spcBef>
                <a:spcPts val="1800"/>
              </a:spcBef>
              <a:spcAft>
                <a:spcPts val="1050"/>
              </a:spcAft>
              <a:buClrTx/>
              <a:buSzTx/>
              <a:buFont typeface="Wingdings" panose="05000000000000000000" pitchFamily="2" charset="2"/>
              <a:buChar char="q"/>
              <a:tabLst/>
              <a:defRPr/>
            </a:pPr>
            <a:r>
              <a:rPr kumimoji="0" lang="en-ZA" sz="6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rPr>
              <a:t>Adherence to the IDMS across the infrastructure planning and delivery chain by addressing inconsistencies and inefficiencies, in order to improve the State’s capacity to deliver on infrastructure;</a:t>
            </a:r>
            <a:endParaRPr kumimoji="0" lang="en-US" sz="6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20000"/>
              </a:lnSpc>
              <a:spcBef>
                <a:spcPts val="1800"/>
              </a:spcBef>
              <a:spcAft>
                <a:spcPts val="1050"/>
              </a:spcAft>
              <a:buClrTx/>
              <a:buSzTx/>
              <a:buFont typeface="Wingdings" panose="05000000000000000000" pitchFamily="2" charset="2"/>
              <a:buChar char="q"/>
              <a:tabLst/>
              <a:defRPr/>
            </a:pPr>
            <a:r>
              <a:rPr kumimoji="0" lang="en-ZA" sz="6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rPr>
              <a:t>This will ensure that the department shift from a project-based (sector/silo) approach to a portfolio or programme multi-sectoral approach across all spheres of government and stakeholder groupings;</a:t>
            </a:r>
            <a:endParaRPr kumimoji="0" lang="en-US" sz="6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20000"/>
              </a:lnSpc>
              <a:spcBef>
                <a:spcPts val="1800"/>
              </a:spcBef>
              <a:spcAft>
                <a:spcPts val="1050"/>
              </a:spcAft>
              <a:buClrTx/>
              <a:buSzTx/>
              <a:buFont typeface="Wingdings" panose="05000000000000000000" pitchFamily="2" charset="2"/>
              <a:buChar char="q"/>
              <a:tabLst/>
              <a:defRPr/>
            </a:pPr>
            <a:r>
              <a:rPr kumimoji="0" lang="en-ZA" sz="6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rPr>
              <a:t>Improve government immovable asset portfolio to generate revenue by focusing on a preventative maintenance programme that is in line with best practice lifecycle asset management principles and practices;</a:t>
            </a:r>
            <a:endParaRPr kumimoji="0" lang="en-US" sz="6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gn="just" defTabSz="457200" rtl="0" eaLnBrk="1" fontAlgn="auto" latinLnBrk="0" hangingPunct="1">
              <a:lnSpc>
                <a:spcPct val="120000"/>
              </a:lnSpc>
              <a:spcBef>
                <a:spcPts val="1800"/>
              </a:spcBef>
              <a:spcAft>
                <a:spcPts val="1050"/>
              </a:spcAft>
              <a:buClrTx/>
              <a:buSzTx/>
              <a:buFont typeface="Wingdings" panose="05000000000000000000" pitchFamily="2" charset="2"/>
              <a:buChar char="q"/>
              <a:tabLst/>
              <a:defRPr/>
            </a:pPr>
            <a:r>
              <a:rPr kumimoji="0" lang="en-ZA" sz="6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rPr>
              <a:t>The need to explore feasible budget solutions to reduce delays in the payments to service providers.</a:t>
            </a:r>
          </a:p>
          <a:p>
            <a:pPr marL="0" marR="0" lvl="0" indent="0" algn="just" defTabSz="457200" rtl="0" eaLnBrk="1" fontAlgn="auto" latinLnBrk="0" hangingPunct="1">
              <a:lnSpc>
                <a:spcPct val="120000"/>
              </a:lnSpc>
              <a:spcBef>
                <a:spcPts val="1800"/>
              </a:spcBef>
              <a:spcAft>
                <a:spcPts val="1050"/>
              </a:spcAft>
              <a:buClrTx/>
              <a:buSzTx/>
              <a:buNone/>
              <a:tabLst/>
              <a:defRPr/>
            </a:pPr>
            <a:r>
              <a:rPr kumimoji="0" lang="en-ZA" sz="6400" b="0" i="0" u="none" strike="noStrike" kern="1200" cap="none" spc="0" normalizeH="0" baseline="0" noProof="0" dirty="0">
                <a:ln>
                  <a:noFill/>
                </a:ln>
                <a:solidFill>
                  <a:sysClr val="windowText" lastClr="000000"/>
                </a:solidFill>
                <a:effectLst/>
                <a:uLnTx/>
                <a:uFillTx/>
                <a:latin typeface="Arial" panose="020B0604020202020204" pitchFamily="34" charset="0"/>
                <a:ea typeface="Times New Roman" panose="02020603050405020304" pitchFamily="18" charset="0"/>
              </a:rPr>
              <a:t>  </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grpSp>
        <p:nvGrpSpPr>
          <p:cNvPr id="10" name="Group 9"/>
          <p:cNvGrpSpPr/>
          <p:nvPr/>
        </p:nvGrpSpPr>
        <p:grpSpPr>
          <a:xfrm>
            <a:off x="5706106" y="2187969"/>
            <a:ext cx="588585" cy="4482378"/>
            <a:chOff x="-940096" y="2233749"/>
            <a:chExt cx="461099" cy="4010280"/>
          </a:xfrm>
        </p:grpSpPr>
        <p:grpSp>
          <p:nvGrpSpPr>
            <p:cNvPr id="11" name="Group 10"/>
            <p:cNvGrpSpPr/>
            <p:nvPr/>
          </p:nvGrpSpPr>
          <p:grpSpPr>
            <a:xfrm rot="16200000">
              <a:off x="-890476" y="3056685"/>
              <a:ext cx="358716" cy="457955"/>
              <a:chOff x="8299761" y="1248369"/>
              <a:chExt cx="801363" cy="448788"/>
            </a:xfrm>
            <a:solidFill>
              <a:srgbClr val="0070C0"/>
            </a:solidFill>
          </p:grpSpPr>
          <p:sp>
            <p:nvSpPr>
              <p:cNvPr id="17" name="Isosceles Triangle 16"/>
              <p:cNvSpPr/>
              <p:nvPr/>
            </p:nvSpPr>
            <p:spPr>
              <a:xfrm rot="10800000">
                <a:off x="8972463" y="1524829"/>
                <a:ext cx="128661" cy="172328"/>
              </a:xfrm>
              <a:prstGeom prst="triangle">
                <a:avLst/>
              </a:prstGeom>
              <a:grp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j-lt"/>
                </a:endParaRPr>
              </a:p>
            </p:txBody>
          </p:sp>
          <p:sp>
            <p:nvSpPr>
              <p:cNvPr id="18" name="Isosceles Triangle 17"/>
              <p:cNvSpPr/>
              <p:nvPr/>
            </p:nvSpPr>
            <p:spPr>
              <a:xfrm>
                <a:off x="8299761" y="1248369"/>
                <a:ext cx="128660" cy="172328"/>
              </a:xfrm>
              <a:prstGeom prst="triangle">
                <a:avLst/>
              </a:prstGeom>
              <a:grp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j-lt"/>
                </a:endParaRPr>
              </a:p>
            </p:txBody>
          </p:sp>
        </p:grpSp>
        <p:sp>
          <p:nvSpPr>
            <p:cNvPr id="12" name="Isosceles Triangle 11"/>
            <p:cNvSpPr/>
            <p:nvPr/>
          </p:nvSpPr>
          <p:spPr>
            <a:xfrm rot="16200000">
              <a:off x="-876259" y="4877556"/>
              <a:ext cx="57593" cy="175848"/>
            </a:xfrm>
            <a:prstGeom prst="triangle">
              <a:avLst/>
            </a:prstGeom>
            <a:solidFill>
              <a:srgbClr val="0070C0"/>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j-lt"/>
              </a:endParaRPr>
            </a:p>
          </p:txBody>
        </p:sp>
        <p:grpSp>
          <p:nvGrpSpPr>
            <p:cNvPr id="13" name="Group 12"/>
            <p:cNvGrpSpPr/>
            <p:nvPr/>
          </p:nvGrpSpPr>
          <p:grpSpPr>
            <a:xfrm rot="16200000">
              <a:off x="-736774" y="5626253"/>
              <a:ext cx="57593" cy="457960"/>
              <a:chOff x="8299761" y="1248369"/>
              <a:chExt cx="128660" cy="448793"/>
            </a:xfrm>
            <a:solidFill>
              <a:srgbClr val="0070C0"/>
            </a:solidFill>
          </p:grpSpPr>
          <p:sp>
            <p:nvSpPr>
              <p:cNvPr id="15" name="Isosceles Triangle 14"/>
              <p:cNvSpPr/>
              <p:nvPr/>
            </p:nvSpPr>
            <p:spPr>
              <a:xfrm rot="10800000">
                <a:off x="8299761" y="1524834"/>
                <a:ext cx="128660" cy="172328"/>
              </a:xfrm>
              <a:prstGeom prst="triangle">
                <a:avLst/>
              </a:prstGeom>
              <a:grp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j-lt"/>
                </a:endParaRPr>
              </a:p>
            </p:txBody>
          </p:sp>
          <p:sp>
            <p:nvSpPr>
              <p:cNvPr id="16" name="Isosceles Triangle 15"/>
              <p:cNvSpPr/>
              <p:nvPr/>
            </p:nvSpPr>
            <p:spPr>
              <a:xfrm>
                <a:off x="8299761" y="1248369"/>
                <a:ext cx="128660" cy="172328"/>
              </a:xfrm>
              <a:prstGeom prst="triangle">
                <a:avLst/>
              </a:prstGeom>
              <a:grp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mj-lt"/>
                </a:endParaRPr>
              </a:p>
            </p:txBody>
          </p:sp>
        </p:grpSp>
        <p:sp>
          <p:nvSpPr>
            <p:cNvPr id="14" name="Rectangle 13"/>
            <p:cNvSpPr/>
            <p:nvPr/>
          </p:nvSpPr>
          <p:spPr>
            <a:xfrm rot="16200000">
              <a:off x="-2740008" y="4136726"/>
              <a:ext cx="4010280" cy="204326"/>
            </a:xfrm>
            <a:prstGeom prst="rect">
              <a:avLst/>
            </a:prstGeom>
            <a:solidFill>
              <a:srgbClr val="0070C0"/>
            </a:solidFill>
            <a:ln w="19050" cap="flat" cmpd="sng" algn="ctr">
              <a:solidFill>
                <a:srgbClr val="0070C0"/>
              </a:solidFill>
              <a:prstDash val="solid"/>
            </a:ln>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ZA" sz="1100" i="0" u="none" strike="noStrike" kern="0" cap="none" spc="0" normalizeH="0" baseline="0" noProof="0" dirty="0">
                <a:ln>
                  <a:noFill/>
                </a:ln>
                <a:solidFill>
                  <a:srgbClr val="FFFFFF"/>
                </a:solidFill>
                <a:effectLst/>
                <a:uLnTx/>
                <a:uFillTx/>
                <a:latin typeface="+mj-lt"/>
                <a:ea typeface="+mn-ea"/>
                <a:cs typeface="+mn-cs"/>
              </a:endParaRPr>
            </a:p>
          </p:txBody>
        </p:sp>
      </p:grpSp>
    </p:spTree>
    <p:extLst>
      <p:ext uri="{BB962C8B-B14F-4D97-AF65-F5344CB8AC3E}">
        <p14:creationId xmlns:p14="http://schemas.microsoft.com/office/powerpoint/2010/main" val="3687529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0475" y="914401"/>
            <a:ext cx="8013700" cy="427037"/>
          </a:xfrm>
        </p:spPr>
        <p:txBody>
          <a:bodyPr/>
          <a:lstStyle/>
          <a:p>
            <a:r>
              <a:rPr lang="en-ZA" sz="1600" b="1" dirty="0">
                <a:latin typeface="Arial Black"/>
              </a:rPr>
              <a:t>New and Replacement Schools</a:t>
            </a:r>
          </a:p>
        </p:txBody>
      </p:sp>
      <p:graphicFrame>
        <p:nvGraphicFramePr>
          <p:cNvPr id="6" name="Table 5"/>
          <p:cNvGraphicFramePr>
            <a:graphicFrameLocks noGrp="1"/>
          </p:cNvGraphicFramePr>
          <p:nvPr/>
        </p:nvGraphicFramePr>
        <p:xfrm>
          <a:off x="1294228" y="1353804"/>
          <a:ext cx="10719581" cy="4627788"/>
        </p:xfrm>
        <a:graphic>
          <a:graphicData uri="http://schemas.openxmlformats.org/drawingml/2006/table">
            <a:tbl>
              <a:tblPr>
                <a:tableStyleId>{5C22544A-7EE6-4342-B048-85BDC9FD1C3A}</a:tableStyleId>
              </a:tblPr>
              <a:tblGrid>
                <a:gridCol w="2949437">
                  <a:extLst>
                    <a:ext uri="{9D8B030D-6E8A-4147-A177-3AD203B41FA5}">
                      <a16:colId xmlns:a16="http://schemas.microsoft.com/office/drawing/2014/main" val="20000"/>
                    </a:ext>
                  </a:extLst>
                </a:gridCol>
                <a:gridCol w="1158329">
                  <a:extLst>
                    <a:ext uri="{9D8B030D-6E8A-4147-A177-3AD203B41FA5}">
                      <a16:colId xmlns:a16="http://schemas.microsoft.com/office/drawing/2014/main" val="20001"/>
                    </a:ext>
                  </a:extLst>
                </a:gridCol>
                <a:gridCol w="6611815">
                  <a:extLst>
                    <a:ext uri="{9D8B030D-6E8A-4147-A177-3AD203B41FA5}">
                      <a16:colId xmlns:a16="http://schemas.microsoft.com/office/drawing/2014/main" val="20002"/>
                    </a:ext>
                  </a:extLst>
                </a:gridCol>
              </a:tblGrid>
              <a:tr h="1071896">
                <a:tc>
                  <a:txBody>
                    <a:bodyPr/>
                    <a:lstStyle/>
                    <a:p>
                      <a:pPr algn="ctr" fontAlgn="b"/>
                      <a:r>
                        <a:rPr lang="en-ZW" sz="1400" b="1" i="0" u="none" strike="noStrike" dirty="0">
                          <a:solidFill>
                            <a:srgbClr val="000000"/>
                          </a:solidFill>
                          <a:effectLst/>
                          <a:latin typeface="Arial" panose="020B0604020202020204" pitchFamily="34" charset="0"/>
                          <a:cs typeface="Arial" panose="020B0604020202020204" pitchFamily="34" charset="0"/>
                        </a:rPr>
                        <a:t>Project Stage in progress</a:t>
                      </a:r>
                    </a:p>
                  </a:txBody>
                  <a:tcPr marL="0" marR="0" marT="0" marB="0" anchor="ctr"/>
                </a:tc>
                <a:tc>
                  <a:txBody>
                    <a:bodyPr/>
                    <a:lstStyle/>
                    <a:p>
                      <a:pPr algn="ctr" fontAlgn="b"/>
                      <a:r>
                        <a:rPr lang="en-ZW" sz="1400" b="1" i="0" u="none" strike="noStrike" dirty="0">
                          <a:solidFill>
                            <a:srgbClr val="000000"/>
                          </a:solidFill>
                          <a:effectLst/>
                          <a:latin typeface="Arial" panose="020B0604020202020204" pitchFamily="34" charset="0"/>
                          <a:cs typeface="Arial" panose="020B0604020202020204" pitchFamily="34" charset="0"/>
                        </a:rPr>
                        <a:t>Count</a:t>
                      </a:r>
                    </a:p>
                  </a:txBody>
                  <a:tcPr marL="0" marR="0" marT="0" marB="0" anchor="ctr"/>
                </a:tc>
                <a:tc>
                  <a:txBody>
                    <a:bodyPr/>
                    <a:lstStyle/>
                    <a:p>
                      <a:pPr algn="ctr" fontAlgn="b"/>
                      <a:r>
                        <a:rPr lang="en-ZW" sz="1400" b="1" i="0" u="none" strike="noStrike" dirty="0">
                          <a:solidFill>
                            <a:srgbClr val="000000"/>
                          </a:solidFill>
                          <a:effectLst/>
                          <a:latin typeface="Arial" panose="020B0604020202020204" pitchFamily="34" charset="0"/>
                          <a:cs typeface="Arial" panose="020B0604020202020204" pitchFamily="34" charset="0"/>
                        </a:rPr>
                        <a:t>Names</a:t>
                      </a:r>
                    </a:p>
                  </a:txBody>
                  <a:tcPr marL="0" marR="0" marT="0" marB="0" anchor="ctr"/>
                </a:tc>
                <a:extLst>
                  <a:ext uri="{0D108BD9-81ED-4DB2-BD59-A6C34878D82A}">
                    <a16:rowId xmlns:a16="http://schemas.microsoft.com/office/drawing/2014/main" val="10000"/>
                  </a:ext>
                </a:extLst>
              </a:tr>
              <a:tr h="421219">
                <a:tc>
                  <a:txBody>
                    <a:bodyPr/>
                    <a:lstStyle/>
                    <a:p>
                      <a:pPr algn="l" fontAlgn="b"/>
                      <a:r>
                        <a:rPr lang="en-ZW" sz="1400" b="0" i="0" u="none" strike="noStrike" dirty="0">
                          <a:solidFill>
                            <a:srgbClr val="000000"/>
                          </a:solidFill>
                          <a:effectLst/>
                          <a:latin typeface="Arial" panose="020B0604020202020204" pitchFamily="34" charset="0"/>
                          <a:cs typeface="Arial" panose="020B0604020202020204" pitchFamily="34" charset="0"/>
                        </a:rPr>
                        <a:t>Inception</a:t>
                      </a:r>
                    </a:p>
                  </a:txBody>
                  <a:tcPr marL="0" marR="0" marT="0" marB="0" anchor="b"/>
                </a:tc>
                <a:tc>
                  <a:txBody>
                    <a:bodyPr/>
                    <a:lstStyle/>
                    <a:p>
                      <a:pPr algn="ctr" fontAlgn="b"/>
                      <a:r>
                        <a:rPr lang="en-ZW" sz="1400" b="0" i="0" u="none" strike="noStrike" dirty="0">
                          <a:solidFill>
                            <a:srgbClr val="000000"/>
                          </a:solidFill>
                          <a:effectLst/>
                          <a:latin typeface="Arial" panose="020B0604020202020204" pitchFamily="34" charset="0"/>
                          <a:cs typeface="Arial" panose="020B0604020202020204" pitchFamily="34" charset="0"/>
                        </a:rPr>
                        <a:t>8</a:t>
                      </a:r>
                    </a:p>
                  </a:txBody>
                  <a:tcPr marL="0" marR="0" marT="0" marB="0" anchor="b"/>
                </a:tc>
                <a:tc>
                  <a:txBody>
                    <a:bodyPr/>
                    <a:lstStyle/>
                    <a:p>
                      <a:pPr algn="ctr" fontAlgn="b"/>
                      <a:r>
                        <a:rPr lang="en-ZW" sz="1400" b="0" i="0" u="none" strike="noStrike" dirty="0" err="1">
                          <a:solidFill>
                            <a:schemeClr val="tx1"/>
                          </a:solidFill>
                          <a:effectLst/>
                          <a:latin typeface="Arial" panose="020B0604020202020204" pitchFamily="34" charset="0"/>
                          <a:cs typeface="Arial" panose="020B0604020202020204" pitchFamily="34" charset="0"/>
                        </a:rPr>
                        <a:t>Eesterust,BirchAcres,Itireleng</a:t>
                      </a:r>
                      <a:r>
                        <a:rPr lang="en-ZW" sz="1400" b="0" i="0" u="none" strike="noStrike" dirty="0">
                          <a:solidFill>
                            <a:schemeClr val="tx1"/>
                          </a:solidFill>
                          <a:effectLst/>
                          <a:latin typeface="Arial" panose="020B0604020202020204" pitchFamily="34" charset="0"/>
                          <a:cs typeface="Arial" panose="020B0604020202020204" pitchFamily="34" charset="0"/>
                        </a:rPr>
                        <a:t>, </a:t>
                      </a:r>
                      <a:r>
                        <a:rPr lang="en-ZW" sz="1400" b="0" i="0" u="none" strike="noStrike" dirty="0" err="1">
                          <a:solidFill>
                            <a:schemeClr val="tx1"/>
                          </a:solidFill>
                          <a:effectLst/>
                          <a:latin typeface="Arial" panose="020B0604020202020204" pitchFamily="34" charset="0"/>
                          <a:cs typeface="Arial" panose="020B0604020202020204" pitchFamily="34" charset="0"/>
                        </a:rPr>
                        <a:t>Mcbain</a:t>
                      </a:r>
                      <a:r>
                        <a:rPr lang="en-ZW" sz="1400" b="0" i="0" u="none" strike="noStrike" dirty="0">
                          <a:solidFill>
                            <a:schemeClr val="tx1"/>
                          </a:solidFill>
                          <a:effectLst/>
                          <a:latin typeface="Arial" panose="020B0604020202020204" pitchFamily="34" charset="0"/>
                          <a:cs typeface="Arial" panose="020B0604020202020204" pitchFamily="34" charset="0"/>
                        </a:rPr>
                        <a:t> Charles,Leihlo,Wilheminah</a:t>
                      </a:r>
                      <a:r>
                        <a:rPr lang="en-ZW" sz="1400" b="0" i="0" u="none" strike="noStrike" baseline="0" dirty="0">
                          <a:solidFill>
                            <a:schemeClr val="tx1"/>
                          </a:solidFill>
                          <a:effectLst/>
                          <a:latin typeface="Arial" panose="020B0604020202020204" pitchFamily="34" charset="0"/>
                          <a:cs typeface="Arial" panose="020B0604020202020204" pitchFamily="34" charset="0"/>
                        </a:rPr>
                        <a:t> </a:t>
                      </a:r>
                      <a:r>
                        <a:rPr lang="en-ZW" sz="1400" b="0" i="0" u="none" strike="noStrike" baseline="0" dirty="0" err="1">
                          <a:solidFill>
                            <a:schemeClr val="tx1"/>
                          </a:solidFill>
                          <a:effectLst/>
                          <a:latin typeface="Arial" panose="020B0604020202020204" pitchFamily="34" charset="0"/>
                          <a:cs typeface="Arial" panose="020B0604020202020204" pitchFamily="34" charset="0"/>
                        </a:rPr>
                        <a:t>Hoskins,Riverlea</a:t>
                      </a:r>
                      <a:r>
                        <a:rPr lang="en-ZW" sz="1400" b="0" i="0" u="none" strike="noStrike" baseline="0" dirty="0">
                          <a:solidFill>
                            <a:schemeClr val="tx1"/>
                          </a:solidFill>
                          <a:effectLst/>
                          <a:latin typeface="Arial" panose="020B0604020202020204" pitchFamily="34" charset="0"/>
                          <a:cs typeface="Arial" panose="020B0604020202020204" pitchFamily="34" charset="0"/>
                        </a:rPr>
                        <a:t> ,</a:t>
                      </a:r>
                      <a:r>
                        <a:rPr lang="en-ZW" sz="1400" b="0" i="0" u="none" strike="noStrike" baseline="0" dirty="0" err="1">
                          <a:solidFill>
                            <a:schemeClr val="tx1"/>
                          </a:solidFill>
                          <a:effectLst/>
                          <a:latin typeface="Arial" panose="020B0604020202020204" pitchFamily="34" charset="0"/>
                          <a:cs typeface="Arial" panose="020B0604020202020204" pitchFamily="34" charset="0"/>
                        </a:rPr>
                        <a:t>Rietvallei</a:t>
                      </a:r>
                      <a:r>
                        <a:rPr lang="en-ZW" sz="1400" b="0" i="0" u="none" strike="noStrike" baseline="0" dirty="0">
                          <a:solidFill>
                            <a:schemeClr val="tx1"/>
                          </a:solidFill>
                          <a:effectLst/>
                          <a:latin typeface="Arial" panose="020B0604020202020204" pitchFamily="34" charset="0"/>
                          <a:cs typeface="Arial" panose="020B0604020202020204" pitchFamily="34" charset="0"/>
                        </a:rPr>
                        <a:t> Ext1</a:t>
                      </a:r>
                      <a:endParaRPr lang="en-ZW"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0001"/>
                  </a:ext>
                </a:extLst>
              </a:tr>
              <a:tr h="421219">
                <a:tc>
                  <a:txBody>
                    <a:bodyPr/>
                    <a:lstStyle/>
                    <a:p>
                      <a:pPr algn="l" fontAlgn="b"/>
                      <a:r>
                        <a:rPr lang="en-ZW" sz="1400" b="0" i="0" u="none" strike="noStrike" dirty="0">
                          <a:solidFill>
                            <a:srgbClr val="000000"/>
                          </a:solidFill>
                          <a:effectLst/>
                          <a:latin typeface="Arial" panose="020B0604020202020204" pitchFamily="34" charset="0"/>
                          <a:cs typeface="Arial" panose="020B0604020202020204" pitchFamily="34" charset="0"/>
                        </a:rPr>
                        <a:t>Concept and Viability</a:t>
                      </a:r>
                    </a:p>
                  </a:txBody>
                  <a:tcPr marL="0" marR="0" marT="0" marB="0" anchor="b"/>
                </a:tc>
                <a:tc>
                  <a:txBody>
                    <a:bodyPr/>
                    <a:lstStyle/>
                    <a:p>
                      <a:pPr algn="ctr" fontAlgn="b"/>
                      <a:r>
                        <a:rPr lang="en-ZW" sz="1400" b="0" i="0" u="none" strike="noStrike" dirty="0">
                          <a:solidFill>
                            <a:srgbClr val="000000"/>
                          </a:solidFill>
                          <a:effectLst/>
                          <a:latin typeface="Arial" panose="020B0604020202020204" pitchFamily="34" charset="0"/>
                          <a:cs typeface="Arial" panose="020B0604020202020204" pitchFamily="34" charset="0"/>
                        </a:rPr>
                        <a:t>2</a:t>
                      </a:r>
                    </a:p>
                  </a:txBody>
                  <a:tcPr marL="0" marR="0" marT="0" marB="0" anchor="b"/>
                </a:tc>
                <a:tc>
                  <a:txBody>
                    <a:bodyPr/>
                    <a:lstStyle/>
                    <a:p>
                      <a:pPr algn="ctr" fontAlgn="b"/>
                      <a:r>
                        <a:rPr lang="en-ZW" sz="1400" b="0" i="0" u="none" strike="noStrike" dirty="0" err="1">
                          <a:solidFill>
                            <a:schemeClr val="tx1"/>
                          </a:solidFill>
                          <a:effectLst/>
                          <a:latin typeface="Arial" panose="020B0604020202020204" pitchFamily="34" charset="0"/>
                          <a:cs typeface="Arial" panose="020B0604020202020204" pitchFamily="34" charset="0"/>
                        </a:rPr>
                        <a:t>Gillview,Savannah</a:t>
                      </a:r>
                      <a:endParaRPr lang="en-ZW"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0002"/>
                  </a:ext>
                </a:extLst>
              </a:tr>
              <a:tr h="421219">
                <a:tc>
                  <a:txBody>
                    <a:bodyPr/>
                    <a:lstStyle/>
                    <a:p>
                      <a:pPr algn="l" fontAlgn="b"/>
                      <a:r>
                        <a:rPr lang="en-ZW" sz="1400" b="0" i="0" u="none" strike="noStrike" dirty="0">
                          <a:solidFill>
                            <a:srgbClr val="000000"/>
                          </a:solidFill>
                          <a:effectLst/>
                          <a:latin typeface="Arial" panose="020B0604020202020204" pitchFamily="34" charset="0"/>
                          <a:cs typeface="Arial" panose="020B0604020202020204" pitchFamily="34" charset="0"/>
                        </a:rPr>
                        <a:t>Design Development</a:t>
                      </a:r>
                    </a:p>
                  </a:txBody>
                  <a:tcPr marL="0" marR="0" marT="0" marB="0" anchor="b"/>
                </a:tc>
                <a:tc>
                  <a:txBody>
                    <a:bodyPr/>
                    <a:lstStyle/>
                    <a:p>
                      <a:pPr algn="ctr" fontAlgn="b"/>
                      <a:r>
                        <a:rPr lang="en-ZW" sz="1400" b="0" i="0" u="none" strike="noStrike" dirty="0">
                          <a:solidFill>
                            <a:srgbClr val="000000"/>
                          </a:solidFill>
                          <a:effectLst/>
                          <a:latin typeface="Arial" panose="020B0604020202020204" pitchFamily="34" charset="0"/>
                          <a:cs typeface="Arial" panose="020B0604020202020204" pitchFamily="34" charset="0"/>
                        </a:rPr>
                        <a:t>9</a:t>
                      </a:r>
                    </a:p>
                  </a:txBody>
                  <a:tcPr marL="0" marR="0" marT="0" marB="0" anchor="b"/>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ZW" sz="1400" b="0" i="0" u="none" strike="noStrike" dirty="0" err="1">
                          <a:solidFill>
                            <a:schemeClr val="tx1"/>
                          </a:solidFill>
                          <a:effectLst/>
                          <a:latin typeface="Arial" panose="020B0604020202020204" pitchFamily="34" charset="0"/>
                          <a:cs typeface="Arial" panose="020B0604020202020204" pitchFamily="34" charset="0"/>
                        </a:rPr>
                        <a:t>Roodekop</a:t>
                      </a:r>
                      <a:r>
                        <a:rPr lang="en-ZW" sz="1400" b="0" i="0" u="none" strike="noStrike" dirty="0">
                          <a:solidFill>
                            <a:schemeClr val="tx1"/>
                          </a:solidFill>
                          <a:effectLst/>
                          <a:latin typeface="Arial" panose="020B0604020202020204" pitchFamily="34" charset="0"/>
                          <a:cs typeface="Arial" panose="020B0604020202020204" pitchFamily="34" charset="0"/>
                        </a:rPr>
                        <a:t>,</a:t>
                      </a:r>
                      <a:r>
                        <a:rPr lang="en-ZW" sz="1400" b="0" i="0" u="none" strike="noStrike" baseline="0" dirty="0">
                          <a:solidFill>
                            <a:schemeClr val="tx1"/>
                          </a:solidFill>
                          <a:effectLst/>
                          <a:latin typeface="Arial" panose="020B0604020202020204" pitchFamily="34" charset="0"/>
                          <a:cs typeface="Arial" panose="020B0604020202020204" pitchFamily="34" charset="0"/>
                        </a:rPr>
                        <a:t> </a:t>
                      </a:r>
                      <a:r>
                        <a:rPr lang="en-ZW" sz="1400" b="0" i="0" u="none" strike="noStrike" baseline="0" dirty="0" err="1">
                          <a:solidFill>
                            <a:schemeClr val="tx1"/>
                          </a:solidFill>
                          <a:effectLst/>
                          <a:latin typeface="Arial" panose="020B0604020202020204" pitchFamily="34" charset="0"/>
                          <a:cs typeface="Arial" panose="020B0604020202020204" pitchFamily="34" charset="0"/>
                        </a:rPr>
                        <a:t>Reigerpark</a:t>
                      </a:r>
                      <a:endParaRPr lang="en-ZW" sz="1400" b="0" i="0" u="none" strike="noStrike" dirty="0">
                        <a:solidFill>
                          <a:schemeClr val="tx1"/>
                        </a:solidFill>
                        <a:effectLst/>
                        <a:latin typeface="Arial" panose="020B0604020202020204" pitchFamily="34" charset="0"/>
                        <a:cs typeface="Arial" panose="020B0604020202020204" pitchFamily="34" charset="0"/>
                      </a:endParaRPr>
                    </a:p>
                    <a:p>
                      <a:pPr algn="ctr" fontAlgn="b"/>
                      <a:r>
                        <a:rPr lang="en-ZW" sz="1400" b="0" i="0" u="none" strike="noStrike" dirty="0">
                          <a:solidFill>
                            <a:schemeClr val="tx1"/>
                          </a:solidFill>
                          <a:effectLst/>
                          <a:latin typeface="Arial" panose="020B0604020202020204" pitchFamily="34" charset="0"/>
                          <a:cs typeface="Arial" panose="020B0604020202020204" pitchFamily="34" charset="0"/>
                        </a:rPr>
                        <a:t>Westonaria</a:t>
                      </a:r>
                      <a:r>
                        <a:rPr lang="en-ZW" sz="1400" b="0" i="0" u="none" strike="noStrike" baseline="0" dirty="0">
                          <a:solidFill>
                            <a:schemeClr val="tx1"/>
                          </a:solidFill>
                          <a:effectLst/>
                          <a:latin typeface="Arial" panose="020B0604020202020204" pitchFamily="34" charset="0"/>
                          <a:cs typeface="Arial" panose="020B0604020202020204" pitchFamily="34" charset="0"/>
                        </a:rPr>
                        <a:t> </a:t>
                      </a:r>
                      <a:r>
                        <a:rPr lang="en-ZW" sz="1400" b="0" i="0" u="none" strike="noStrike" baseline="0" dirty="0" err="1">
                          <a:solidFill>
                            <a:schemeClr val="tx1"/>
                          </a:solidFill>
                          <a:effectLst/>
                          <a:latin typeface="Arial" panose="020B0604020202020204" pitchFamily="34" charset="0"/>
                          <a:cs typeface="Arial" panose="020B0604020202020204" pitchFamily="34" charset="0"/>
                        </a:rPr>
                        <a:t>Borwa</a:t>
                      </a:r>
                      <a:r>
                        <a:rPr lang="en-ZW" sz="1400" b="0" i="0" u="none" strike="noStrike" baseline="0" dirty="0">
                          <a:solidFill>
                            <a:schemeClr val="tx1"/>
                          </a:solidFill>
                          <a:effectLst/>
                          <a:latin typeface="Arial" panose="020B0604020202020204" pitchFamily="34" charset="0"/>
                          <a:cs typeface="Arial" panose="020B0604020202020204" pitchFamily="34" charset="0"/>
                        </a:rPr>
                        <a:t>, </a:t>
                      </a:r>
                      <a:r>
                        <a:rPr lang="en-ZW" sz="1400" b="0" i="0" u="none" strike="noStrike" baseline="0" dirty="0" err="1">
                          <a:solidFill>
                            <a:schemeClr val="tx1"/>
                          </a:solidFill>
                          <a:effectLst/>
                          <a:latin typeface="Arial" panose="020B0604020202020204" pitchFamily="34" charset="0"/>
                          <a:cs typeface="Arial" panose="020B0604020202020204" pitchFamily="34" charset="0"/>
                        </a:rPr>
                        <a:t>FredMagardie,Durban</a:t>
                      </a:r>
                      <a:r>
                        <a:rPr lang="en-ZW" sz="1400" b="0" i="0" u="none" strike="noStrike" baseline="0" dirty="0">
                          <a:solidFill>
                            <a:schemeClr val="tx1"/>
                          </a:solidFill>
                          <a:effectLst/>
                          <a:latin typeface="Arial" panose="020B0604020202020204" pitchFamily="34" charset="0"/>
                          <a:cs typeface="Arial" panose="020B0604020202020204" pitchFamily="34" charset="0"/>
                        </a:rPr>
                        <a:t> </a:t>
                      </a:r>
                      <a:r>
                        <a:rPr lang="en-ZW" sz="1400" b="0" i="0" u="none" strike="noStrike" baseline="0" dirty="0" err="1">
                          <a:solidFill>
                            <a:schemeClr val="tx1"/>
                          </a:solidFill>
                          <a:effectLst/>
                          <a:latin typeface="Arial" panose="020B0604020202020204" pitchFamily="34" charset="0"/>
                          <a:cs typeface="Arial" panose="020B0604020202020204" pitchFamily="34" charset="0"/>
                        </a:rPr>
                        <a:t>Deep,Phomolong,Barcelona,E.W</a:t>
                      </a:r>
                      <a:r>
                        <a:rPr lang="en-ZW" sz="1400" b="0" i="0" u="none" strike="noStrike" baseline="0" dirty="0">
                          <a:solidFill>
                            <a:schemeClr val="tx1"/>
                          </a:solidFill>
                          <a:effectLst/>
                          <a:latin typeface="Arial" panose="020B0604020202020204" pitchFamily="34" charset="0"/>
                          <a:cs typeface="Arial" panose="020B0604020202020204" pitchFamily="34" charset="0"/>
                        </a:rPr>
                        <a:t> </a:t>
                      </a:r>
                      <a:r>
                        <a:rPr lang="en-ZW" sz="1400" b="0" i="0" u="none" strike="noStrike" baseline="0" dirty="0" err="1">
                          <a:solidFill>
                            <a:schemeClr val="tx1"/>
                          </a:solidFill>
                          <a:effectLst/>
                          <a:latin typeface="Arial" panose="020B0604020202020204" pitchFamily="34" charset="0"/>
                          <a:cs typeface="Arial" panose="020B0604020202020204" pitchFamily="34" charset="0"/>
                        </a:rPr>
                        <a:t>Hopps,Mdelwa</a:t>
                      </a:r>
                      <a:r>
                        <a:rPr lang="en-ZW" sz="1400" b="0" i="0" u="none" strike="noStrike" baseline="0" dirty="0">
                          <a:solidFill>
                            <a:schemeClr val="tx1"/>
                          </a:solidFill>
                          <a:effectLst/>
                          <a:latin typeface="Arial" panose="020B0604020202020204" pitchFamily="34" charset="0"/>
                          <a:cs typeface="Arial" panose="020B0604020202020204" pitchFamily="34" charset="0"/>
                        </a:rPr>
                        <a:t> </a:t>
                      </a:r>
                      <a:r>
                        <a:rPr lang="en-ZW" sz="1400" b="0" i="0" u="none" strike="noStrike" baseline="0" dirty="0" err="1">
                          <a:solidFill>
                            <a:schemeClr val="tx1"/>
                          </a:solidFill>
                          <a:effectLst/>
                          <a:latin typeface="Arial" panose="020B0604020202020204" pitchFamily="34" charset="0"/>
                          <a:cs typeface="Arial" panose="020B0604020202020204" pitchFamily="34" charset="0"/>
                        </a:rPr>
                        <a:t>Hlongwane</a:t>
                      </a:r>
                      <a:r>
                        <a:rPr lang="en-ZW" sz="1400" b="0" i="0" u="none" strike="noStrike" baseline="0" dirty="0">
                          <a:solidFill>
                            <a:schemeClr val="tx1"/>
                          </a:solidFill>
                          <a:effectLst/>
                          <a:latin typeface="Arial" panose="020B0604020202020204" pitchFamily="34" charset="0"/>
                          <a:cs typeface="Arial" panose="020B0604020202020204" pitchFamily="34" charset="0"/>
                        </a:rPr>
                        <a:t>,</a:t>
                      </a:r>
                      <a:endParaRPr lang="en-ZW"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0003"/>
                  </a:ext>
                </a:extLst>
              </a:tr>
              <a:tr h="377496">
                <a:tc>
                  <a:txBody>
                    <a:bodyPr/>
                    <a:lstStyle/>
                    <a:p>
                      <a:pPr algn="l" fontAlgn="b"/>
                      <a:r>
                        <a:rPr lang="en-ZW" sz="1400" b="0" i="0" u="none" strike="noStrike" dirty="0">
                          <a:solidFill>
                            <a:srgbClr val="000000"/>
                          </a:solidFill>
                          <a:effectLst/>
                          <a:latin typeface="Arial" panose="020B0604020202020204" pitchFamily="34" charset="0"/>
                          <a:cs typeface="Arial" panose="020B0604020202020204" pitchFamily="34" charset="0"/>
                        </a:rPr>
                        <a:t>Detail Design</a:t>
                      </a:r>
                    </a:p>
                  </a:txBody>
                  <a:tcPr marL="0" marR="0" marT="0" marB="0" anchor="b"/>
                </a:tc>
                <a:tc>
                  <a:txBody>
                    <a:bodyPr/>
                    <a:lstStyle/>
                    <a:p>
                      <a:pPr algn="ctr" fontAlgn="b"/>
                      <a:r>
                        <a:rPr lang="en-ZW" sz="1400" b="0" i="0" u="none" strike="noStrike" dirty="0">
                          <a:solidFill>
                            <a:srgbClr val="000000"/>
                          </a:solidFill>
                          <a:effectLst/>
                          <a:latin typeface="Arial" panose="020B0604020202020204" pitchFamily="34" charset="0"/>
                          <a:cs typeface="Arial" panose="020B0604020202020204" pitchFamily="34" charset="0"/>
                        </a:rPr>
                        <a:t>2</a:t>
                      </a:r>
                    </a:p>
                  </a:txBody>
                  <a:tcPr marL="0" marR="0" marT="0" marB="0" anchor="b"/>
                </a:tc>
                <a:tc>
                  <a:txBody>
                    <a:bodyPr/>
                    <a:lstStyle/>
                    <a:p>
                      <a:pPr algn="ctr" fontAlgn="b"/>
                      <a:r>
                        <a:rPr lang="en-ZW" sz="1400" b="0" i="0" u="none" strike="noStrike" baseline="0" dirty="0" err="1">
                          <a:solidFill>
                            <a:schemeClr val="tx1"/>
                          </a:solidFill>
                          <a:effectLst/>
                          <a:latin typeface="Arial" panose="020B0604020202020204" pitchFamily="34" charset="0"/>
                          <a:cs typeface="Arial" panose="020B0604020202020204" pitchFamily="34" charset="0"/>
                        </a:rPr>
                        <a:t>Simunye,</a:t>
                      </a:r>
                      <a:r>
                        <a:rPr lang="en-ZW" sz="1400" b="0" i="0" u="none" strike="noStrike" dirty="0" err="1">
                          <a:solidFill>
                            <a:schemeClr val="tx1"/>
                          </a:solidFill>
                          <a:effectLst/>
                          <a:latin typeface="Arial" panose="020B0604020202020204" pitchFamily="34" charset="0"/>
                          <a:cs typeface="Arial" panose="020B0604020202020204" pitchFamily="34" charset="0"/>
                        </a:rPr>
                        <a:t>Rotara</a:t>
                      </a:r>
                      <a:endParaRPr lang="en-ZW"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0004"/>
                  </a:ext>
                </a:extLst>
              </a:tr>
              <a:tr h="421219">
                <a:tc>
                  <a:txBody>
                    <a:bodyPr/>
                    <a:lstStyle/>
                    <a:p>
                      <a:pPr algn="l" fontAlgn="b"/>
                      <a:r>
                        <a:rPr lang="en-ZW" sz="1400" b="0" i="0" u="none" strike="noStrike" dirty="0">
                          <a:solidFill>
                            <a:srgbClr val="000000"/>
                          </a:solidFill>
                          <a:effectLst/>
                          <a:latin typeface="Arial" panose="020B0604020202020204" pitchFamily="34" charset="0"/>
                          <a:cs typeface="Arial" panose="020B0604020202020204" pitchFamily="34" charset="0"/>
                        </a:rPr>
                        <a:t>Procurement</a:t>
                      </a:r>
                    </a:p>
                  </a:txBody>
                  <a:tcPr marL="0" marR="0" marT="0" marB="0" anchor="b"/>
                </a:tc>
                <a:tc>
                  <a:txBody>
                    <a:bodyPr/>
                    <a:lstStyle/>
                    <a:p>
                      <a:pPr algn="ctr" fontAlgn="b"/>
                      <a:r>
                        <a:rPr lang="en-ZW" sz="1400" b="0" i="0" u="none" strike="noStrike" dirty="0">
                          <a:solidFill>
                            <a:srgbClr val="000000"/>
                          </a:solidFill>
                          <a:effectLst/>
                          <a:latin typeface="Arial" panose="020B0604020202020204" pitchFamily="34" charset="0"/>
                          <a:cs typeface="Arial" panose="020B0604020202020204" pitchFamily="34" charset="0"/>
                        </a:rPr>
                        <a:t>2</a:t>
                      </a:r>
                    </a:p>
                  </a:txBody>
                  <a:tcPr marL="0" marR="0" marT="0" marB="0" anchor="b"/>
                </a:tc>
                <a:tc>
                  <a:txBody>
                    <a:bodyPr/>
                    <a:lstStyle/>
                    <a:p>
                      <a:pPr algn="ctr" fontAlgn="b"/>
                      <a:r>
                        <a:rPr lang="en-ZW" sz="1400" b="0" i="0" u="none" strike="noStrike" dirty="0">
                          <a:solidFill>
                            <a:schemeClr val="tx1"/>
                          </a:solidFill>
                          <a:effectLst/>
                          <a:latin typeface="Arial" panose="020B0604020202020204" pitchFamily="34" charset="0"/>
                          <a:cs typeface="Arial" panose="020B0604020202020204" pitchFamily="34" charset="0"/>
                        </a:rPr>
                        <a:t>Dr W.K Du </a:t>
                      </a:r>
                      <a:r>
                        <a:rPr lang="en-ZW" sz="1400" b="0" i="0" u="none" strike="noStrike" dirty="0" err="1">
                          <a:solidFill>
                            <a:schemeClr val="tx1"/>
                          </a:solidFill>
                          <a:effectLst/>
                          <a:latin typeface="Arial" panose="020B0604020202020204" pitchFamily="34" charset="0"/>
                          <a:cs typeface="Arial" panose="020B0604020202020204" pitchFamily="34" charset="0"/>
                        </a:rPr>
                        <a:t>Plessis,Sizuzile</a:t>
                      </a:r>
                      <a:endParaRPr lang="en-ZW"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0005"/>
                  </a:ext>
                </a:extLst>
              </a:tr>
              <a:tr h="421219">
                <a:tc>
                  <a:txBody>
                    <a:bodyPr/>
                    <a:lstStyle/>
                    <a:p>
                      <a:pPr algn="l" fontAlgn="b"/>
                      <a:r>
                        <a:rPr lang="en-ZW" sz="1400" b="0" i="0" u="none" strike="noStrike">
                          <a:solidFill>
                            <a:srgbClr val="000000"/>
                          </a:solidFill>
                          <a:effectLst/>
                          <a:latin typeface="Arial" panose="020B0604020202020204" pitchFamily="34" charset="0"/>
                          <a:cs typeface="Arial" panose="020B0604020202020204" pitchFamily="34" charset="0"/>
                        </a:rPr>
                        <a:t>PEP v5 Works</a:t>
                      </a:r>
                    </a:p>
                  </a:txBody>
                  <a:tcPr marL="0" marR="0" marT="0" marB="0" anchor="b"/>
                </a:tc>
                <a:tc>
                  <a:txBody>
                    <a:bodyPr/>
                    <a:lstStyle/>
                    <a:p>
                      <a:pPr algn="ctr" fontAlgn="b"/>
                      <a:r>
                        <a:rPr lang="en-ZW" sz="1400" b="0" i="0" u="none" strike="noStrike" dirty="0">
                          <a:solidFill>
                            <a:srgbClr val="000000"/>
                          </a:solidFill>
                          <a:effectLst/>
                          <a:latin typeface="Arial" panose="020B0604020202020204" pitchFamily="34" charset="0"/>
                          <a:cs typeface="Arial" panose="020B0604020202020204" pitchFamily="34" charset="0"/>
                        </a:rPr>
                        <a:t>4</a:t>
                      </a:r>
                    </a:p>
                  </a:txBody>
                  <a:tcPr marL="0" marR="0" marT="0" marB="0" anchor="b"/>
                </a:tc>
                <a:tc>
                  <a:txBody>
                    <a:bodyPr/>
                    <a:lstStyle/>
                    <a:p>
                      <a:pPr algn="ctr" fontAlgn="b"/>
                      <a:r>
                        <a:rPr lang="en-ZW" sz="1400" b="0" i="0" u="none" strike="noStrike" dirty="0" err="1">
                          <a:solidFill>
                            <a:schemeClr val="tx1"/>
                          </a:solidFill>
                          <a:effectLst/>
                          <a:latin typeface="Arial" panose="020B0604020202020204" pitchFamily="34" charset="0"/>
                          <a:cs typeface="Arial" panose="020B0604020202020204" pitchFamily="34" charset="0"/>
                        </a:rPr>
                        <a:t>Rustervaal,Braamfischer,Nancefield,Mayibuye</a:t>
                      </a:r>
                      <a:endParaRPr lang="en-ZW"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0006"/>
                  </a:ext>
                </a:extLst>
              </a:tr>
              <a:tr h="357641">
                <a:tc>
                  <a:txBody>
                    <a:bodyPr/>
                    <a:lstStyle/>
                    <a:p>
                      <a:pPr algn="l" fontAlgn="b"/>
                      <a:r>
                        <a:rPr lang="en-ZW" sz="1400" b="0" i="0" u="none" strike="noStrike" dirty="0">
                          <a:solidFill>
                            <a:srgbClr val="000000"/>
                          </a:solidFill>
                          <a:effectLst/>
                          <a:latin typeface="Arial" panose="020B0604020202020204" pitchFamily="34" charset="0"/>
                          <a:cs typeface="Arial" panose="020B0604020202020204" pitchFamily="34" charset="0"/>
                        </a:rPr>
                        <a:t>PEP v7 Close Out</a:t>
                      </a:r>
                    </a:p>
                  </a:txBody>
                  <a:tcPr marL="0" marR="0" marT="0" marB="0" anchor="b"/>
                </a:tc>
                <a:tc>
                  <a:txBody>
                    <a:bodyPr/>
                    <a:lstStyle/>
                    <a:p>
                      <a:pPr algn="ctr" fontAlgn="b"/>
                      <a:r>
                        <a:rPr lang="en-ZW" sz="1400" b="0" i="0" u="none" strike="noStrike" dirty="0">
                          <a:solidFill>
                            <a:srgbClr val="000000"/>
                          </a:solidFill>
                          <a:effectLst/>
                          <a:latin typeface="Arial" panose="020B0604020202020204" pitchFamily="34" charset="0"/>
                          <a:cs typeface="Arial" panose="020B0604020202020204" pitchFamily="34" charset="0"/>
                        </a:rPr>
                        <a:t>8</a:t>
                      </a:r>
                    </a:p>
                  </a:txBody>
                  <a:tcPr marL="0" marR="0" marT="0" marB="0" anchor="b"/>
                </a:tc>
                <a:tc>
                  <a:txBody>
                    <a:bodyPr/>
                    <a:lstStyle/>
                    <a:p>
                      <a:pPr algn="ctr" fontAlgn="b"/>
                      <a:r>
                        <a:rPr lang="en-ZW" sz="1400" b="0" i="0" u="none" strike="noStrike" dirty="0" err="1">
                          <a:solidFill>
                            <a:schemeClr val="tx1"/>
                          </a:solidFill>
                          <a:effectLst/>
                          <a:latin typeface="Arial" panose="020B0604020202020204" pitchFamily="34" charset="0"/>
                          <a:cs typeface="Arial" panose="020B0604020202020204" pitchFamily="34" charset="0"/>
                        </a:rPr>
                        <a:t>Nellmapius,Braamfischer,Moses</a:t>
                      </a:r>
                      <a:r>
                        <a:rPr lang="en-ZW" sz="1400" b="0" i="0" u="none" strike="noStrike" baseline="0" dirty="0">
                          <a:solidFill>
                            <a:schemeClr val="tx1"/>
                          </a:solidFill>
                          <a:effectLst/>
                          <a:latin typeface="Arial" panose="020B0604020202020204" pitchFamily="34" charset="0"/>
                          <a:cs typeface="Arial" panose="020B0604020202020204" pitchFamily="34" charset="0"/>
                        </a:rPr>
                        <a:t> </a:t>
                      </a:r>
                      <a:r>
                        <a:rPr lang="en-ZW" sz="1400" b="0" i="0" u="none" strike="noStrike" baseline="0" dirty="0" err="1">
                          <a:solidFill>
                            <a:schemeClr val="tx1"/>
                          </a:solidFill>
                          <a:effectLst/>
                          <a:latin typeface="Arial" panose="020B0604020202020204" pitchFamily="34" charset="0"/>
                          <a:cs typeface="Arial" panose="020B0604020202020204" pitchFamily="34" charset="0"/>
                        </a:rPr>
                        <a:t>Kotane,Julius</a:t>
                      </a:r>
                      <a:r>
                        <a:rPr lang="en-ZW" sz="1400" b="0" i="0" u="none" strike="noStrike" baseline="0" dirty="0">
                          <a:solidFill>
                            <a:schemeClr val="tx1"/>
                          </a:solidFill>
                          <a:effectLst/>
                          <a:latin typeface="Arial" panose="020B0604020202020204" pitchFamily="34" charset="0"/>
                          <a:cs typeface="Arial" panose="020B0604020202020204" pitchFamily="34" charset="0"/>
                        </a:rPr>
                        <a:t> </a:t>
                      </a:r>
                      <a:r>
                        <a:rPr lang="en-ZW" sz="1400" b="0" i="0" u="none" strike="noStrike" baseline="0" dirty="0" err="1">
                          <a:solidFill>
                            <a:schemeClr val="tx1"/>
                          </a:solidFill>
                          <a:effectLst/>
                          <a:latin typeface="Arial" panose="020B0604020202020204" pitchFamily="34" charset="0"/>
                          <a:cs typeface="Arial" panose="020B0604020202020204" pitchFamily="34" charset="0"/>
                        </a:rPr>
                        <a:t>Sebolai,Nkone</a:t>
                      </a:r>
                      <a:r>
                        <a:rPr lang="en-ZW" sz="1400" b="0" i="0" u="none" strike="noStrike" baseline="0" dirty="0">
                          <a:solidFill>
                            <a:schemeClr val="tx1"/>
                          </a:solidFill>
                          <a:effectLst/>
                          <a:latin typeface="Arial" panose="020B0604020202020204" pitchFamily="34" charset="0"/>
                          <a:cs typeface="Arial" panose="020B0604020202020204" pitchFamily="34" charset="0"/>
                        </a:rPr>
                        <a:t> </a:t>
                      </a:r>
                      <a:r>
                        <a:rPr lang="en-ZW" sz="1400" b="0" i="0" u="none" strike="noStrike" baseline="0" dirty="0" err="1">
                          <a:solidFill>
                            <a:schemeClr val="tx1"/>
                          </a:solidFill>
                          <a:effectLst/>
                          <a:latin typeface="Arial" panose="020B0604020202020204" pitchFamily="34" charset="0"/>
                          <a:cs typeface="Arial" panose="020B0604020202020204" pitchFamily="34" charset="0"/>
                        </a:rPr>
                        <a:t>Maruping,Nokuthula,Noordgesig,Oosrand</a:t>
                      </a:r>
                      <a:endParaRPr lang="en-ZW"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0007"/>
                  </a:ext>
                </a:extLst>
              </a:tr>
              <a:tr h="421219">
                <a:tc>
                  <a:txBody>
                    <a:bodyPr/>
                    <a:lstStyle/>
                    <a:p>
                      <a:pPr algn="l" fontAlgn="b"/>
                      <a:r>
                        <a:rPr lang="en-ZW" sz="1400" b="1" i="0" u="none" strike="noStrike" dirty="0">
                          <a:solidFill>
                            <a:srgbClr val="000000"/>
                          </a:solidFill>
                          <a:effectLst/>
                          <a:latin typeface="Arial" panose="020B0604020202020204" pitchFamily="34" charset="0"/>
                          <a:cs typeface="Arial" panose="020B0604020202020204" pitchFamily="34" charset="0"/>
                        </a:rPr>
                        <a:t>Grand Total</a:t>
                      </a:r>
                    </a:p>
                  </a:txBody>
                  <a:tcPr marL="0" marR="0" marT="0" marB="0" anchor="b"/>
                </a:tc>
                <a:tc>
                  <a:txBody>
                    <a:bodyPr/>
                    <a:lstStyle/>
                    <a:p>
                      <a:pPr algn="ctr" fontAlgn="b"/>
                      <a:r>
                        <a:rPr lang="en-ZW" sz="1400" b="1" i="0" u="none" strike="noStrike" dirty="0">
                          <a:solidFill>
                            <a:srgbClr val="000000"/>
                          </a:solidFill>
                          <a:effectLst/>
                          <a:latin typeface="Arial" panose="020B0604020202020204" pitchFamily="34" charset="0"/>
                          <a:cs typeface="Arial" panose="020B0604020202020204" pitchFamily="34" charset="0"/>
                        </a:rPr>
                        <a:t>35</a:t>
                      </a:r>
                    </a:p>
                  </a:txBody>
                  <a:tcPr marL="0" marR="0" marT="0" marB="0" anchor="b"/>
                </a:tc>
                <a:tc>
                  <a:txBody>
                    <a:bodyPr/>
                    <a:lstStyle/>
                    <a:p>
                      <a:pPr algn="ctr" fontAlgn="b"/>
                      <a:endParaRPr lang="en-ZW" sz="14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3543109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810F5-3BB7-4871-9CB4-B829EA2F1526}"/>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E90B17D5-F0FA-4CB9-98F1-313D03A25FBB}"/>
              </a:ext>
            </a:extLst>
          </p:cNvPr>
          <p:cNvSpPr>
            <a:spLocks noGrp="1"/>
          </p:cNvSpPr>
          <p:nvPr>
            <p:ph idx="1"/>
          </p:nvPr>
        </p:nvSpPr>
        <p:spPr/>
        <p:txBody>
          <a:bodyPr/>
          <a:lstStyle/>
          <a:p>
            <a:endParaRPr lang="en-ZA" dirty="0"/>
          </a:p>
        </p:txBody>
      </p:sp>
      <p:pic>
        <p:nvPicPr>
          <p:cNvPr id="4" name="Picture 3">
            <a:extLst>
              <a:ext uri="{FF2B5EF4-FFF2-40B4-BE49-F238E27FC236}">
                <a16:creationId xmlns:a16="http://schemas.microsoft.com/office/drawing/2014/main" id="{E025E619-71A9-4EF3-99C8-D610749F2F23}"/>
              </a:ext>
            </a:extLst>
          </p:cNvPr>
          <p:cNvPicPr>
            <a:picLocks noChangeAspect="1"/>
          </p:cNvPicPr>
          <p:nvPr/>
        </p:nvPicPr>
        <p:blipFill>
          <a:blip r:embed="rId2"/>
          <a:stretch>
            <a:fillRect/>
          </a:stretch>
        </p:blipFill>
        <p:spPr>
          <a:xfrm>
            <a:off x="272143" y="1"/>
            <a:ext cx="11775477" cy="6858000"/>
          </a:xfrm>
          <a:prstGeom prst="rect">
            <a:avLst/>
          </a:prstGeom>
        </p:spPr>
      </p:pic>
    </p:spTree>
    <p:extLst>
      <p:ext uri="{BB962C8B-B14F-4D97-AF65-F5344CB8AC3E}">
        <p14:creationId xmlns:p14="http://schemas.microsoft.com/office/powerpoint/2010/main" val="2146826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B1FBE64A-4FDE-494E-B0E3-D5D3C9F4B7FD}"/>
              </a:ext>
            </a:extLst>
          </p:cNvPr>
          <p:cNvSpPr/>
          <p:nvPr/>
        </p:nvSpPr>
        <p:spPr>
          <a:xfrm>
            <a:off x="1520554" y="1994"/>
            <a:ext cx="9144000" cy="690454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
        <p:nvSpPr>
          <p:cNvPr id="9" name="Title 1">
            <a:extLst>
              <a:ext uri="{FF2B5EF4-FFF2-40B4-BE49-F238E27FC236}">
                <a16:creationId xmlns:a16="http://schemas.microsoft.com/office/drawing/2014/main" id="{E160FD1D-F10A-46A9-9331-AC02320CC417}"/>
              </a:ext>
            </a:extLst>
          </p:cNvPr>
          <p:cNvSpPr txBox="1">
            <a:spLocks/>
          </p:cNvSpPr>
          <p:nvPr/>
        </p:nvSpPr>
        <p:spPr>
          <a:xfrm>
            <a:off x="3720741" y="870228"/>
            <a:ext cx="6650496" cy="320279"/>
          </a:xfrm>
          <a:prstGeom prst="rect">
            <a:avLst/>
          </a:prstGeom>
        </p:spPr>
        <p:txBody>
          <a:bodyPr rtlCol="0">
            <a:noAutofit/>
          </a:bodyPr>
          <a:lstStyle>
            <a:lvl1pPr algn="ctr" defTabSz="457200" rtl="0" eaLnBrk="1" latinLnBrk="0" hangingPunct="1">
              <a:spcBef>
                <a:spcPct val="0"/>
              </a:spcBef>
              <a:buNone/>
              <a:defRPr sz="3200" kern="1200">
                <a:solidFill>
                  <a:srgbClr val="FFFFFF"/>
                </a:solidFill>
                <a:latin typeface="+mj-lt"/>
                <a:ea typeface="+mj-ea"/>
                <a:cs typeface="+mj-cs"/>
              </a:defRPr>
            </a:lvl1pPr>
          </a:lstStyle>
          <a:p>
            <a:pPr>
              <a:defRPr/>
            </a:pPr>
            <a:r>
              <a:rPr lang="en-ZA" altLang="en-US" sz="1500" b="1" dirty="0">
                <a:solidFill>
                  <a:prstClr val="white"/>
                </a:solidFill>
                <a:latin typeface="Arial Narrow" panose="020B0606020202030204" pitchFamily="34" charset="0"/>
                <a:cs typeface="Arial" panose="020B0604020202020204" pitchFamily="34" charset="0"/>
              </a:rPr>
              <a:t>Overall Infrastructure Pipeline by Stages (Projects &amp; Maintenance)</a:t>
            </a:r>
            <a:endParaRPr lang="en-ZA" altLang="en-US" sz="1500" b="1" dirty="0">
              <a:latin typeface="Arial Narrow" panose="020B0606020202030204" pitchFamily="34" charset="0"/>
              <a:cs typeface="Arial" panose="020B0604020202020204" pitchFamily="34" charset="0"/>
            </a:endParaRPr>
          </a:p>
        </p:txBody>
      </p:sp>
      <p:grpSp>
        <p:nvGrpSpPr>
          <p:cNvPr id="100" name="Group 99">
            <a:extLst>
              <a:ext uri="{FF2B5EF4-FFF2-40B4-BE49-F238E27FC236}">
                <a16:creationId xmlns:a16="http://schemas.microsoft.com/office/drawing/2014/main" id="{E578B95E-F6D3-4C61-AEE1-1D66C0E0875D}"/>
              </a:ext>
            </a:extLst>
          </p:cNvPr>
          <p:cNvGrpSpPr/>
          <p:nvPr/>
        </p:nvGrpSpPr>
        <p:grpSpPr>
          <a:xfrm>
            <a:off x="1725171" y="914063"/>
            <a:ext cx="8509090" cy="5287821"/>
            <a:chOff x="-348888" y="2033248"/>
            <a:chExt cx="9024087" cy="5507933"/>
          </a:xfrm>
        </p:grpSpPr>
        <p:grpSp>
          <p:nvGrpSpPr>
            <p:cNvPr id="104" name="Group 103">
              <a:extLst>
                <a:ext uri="{FF2B5EF4-FFF2-40B4-BE49-F238E27FC236}">
                  <a16:creationId xmlns:a16="http://schemas.microsoft.com/office/drawing/2014/main" id="{038DF3C0-A3AB-443B-94E7-8CF040498019}"/>
                </a:ext>
              </a:extLst>
            </p:cNvPr>
            <p:cNvGrpSpPr/>
            <p:nvPr/>
          </p:nvGrpSpPr>
          <p:grpSpPr>
            <a:xfrm>
              <a:off x="-348888" y="2033248"/>
              <a:ext cx="9024087" cy="5507933"/>
              <a:chOff x="39209" y="2673430"/>
              <a:chExt cx="8817667" cy="5507933"/>
            </a:xfrm>
          </p:grpSpPr>
          <p:grpSp>
            <p:nvGrpSpPr>
              <p:cNvPr id="122" name="Group 121">
                <a:extLst>
                  <a:ext uri="{FF2B5EF4-FFF2-40B4-BE49-F238E27FC236}">
                    <a16:creationId xmlns:a16="http://schemas.microsoft.com/office/drawing/2014/main" id="{8B48A297-B511-4810-A8F1-9CA96A536F1E}"/>
                  </a:ext>
                </a:extLst>
              </p:cNvPr>
              <p:cNvGrpSpPr/>
              <p:nvPr/>
            </p:nvGrpSpPr>
            <p:grpSpPr>
              <a:xfrm flipV="1">
                <a:off x="6993328" y="2673430"/>
                <a:ext cx="1837732" cy="1530106"/>
                <a:chOff x="8781448" y="3089992"/>
                <a:chExt cx="2450307" cy="2040143"/>
              </a:xfrm>
              <a:solidFill>
                <a:srgbClr val="F8A432"/>
              </a:solidFill>
            </p:grpSpPr>
            <p:sp>
              <p:nvSpPr>
                <p:cNvPr id="169" name="Pentagon 37">
                  <a:extLst>
                    <a:ext uri="{FF2B5EF4-FFF2-40B4-BE49-F238E27FC236}">
                      <a16:creationId xmlns:a16="http://schemas.microsoft.com/office/drawing/2014/main" id="{0CD41AAB-0B1C-4B37-A97A-5F187B79FD8B}"/>
                    </a:ext>
                  </a:extLst>
                </p:cNvPr>
                <p:cNvSpPr/>
                <p:nvPr/>
              </p:nvSpPr>
              <p:spPr>
                <a:xfrm>
                  <a:off x="8781448" y="3089992"/>
                  <a:ext cx="2450307" cy="746948"/>
                </a:xfrm>
                <a:prstGeom prst="homePlate">
                  <a:avLst>
                    <a:gd name="adj" fmla="val 0"/>
                  </a:avLst>
                </a:prstGeom>
                <a:solidFill>
                  <a:srgbClr val="B9D533"/>
                </a:solidFill>
                <a:ln w="12700" cap="flat" cmpd="sng" algn="ctr">
                  <a:noFill/>
                  <a:prstDash val="solid"/>
                  <a:miter lim="800000"/>
                </a:ln>
                <a:effectLst/>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defTabSz="514350">
                    <a:defRPr/>
                  </a:pPr>
                  <a:endParaRPr lang="ko-KR" altLang="en-US" sz="1519" kern="0" dirty="0">
                    <a:solidFill>
                      <a:prstClr val="black">
                        <a:lumMod val="75000"/>
                        <a:lumOff val="25000"/>
                      </a:prstClr>
                    </a:solidFill>
                    <a:latin typeface="Arial"/>
                    <a:ea typeface="Arial Unicode MS"/>
                  </a:endParaRPr>
                </a:p>
              </p:txBody>
            </p:sp>
            <p:sp>
              <p:nvSpPr>
                <p:cNvPr id="170" name="Donut 38">
                  <a:extLst>
                    <a:ext uri="{FF2B5EF4-FFF2-40B4-BE49-F238E27FC236}">
                      <a16:creationId xmlns:a16="http://schemas.microsoft.com/office/drawing/2014/main" id="{51BC5B06-8B20-4563-97CB-18A5C979CF23}"/>
                    </a:ext>
                  </a:extLst>
                </p:cNvPr>
                <p:cNvSpPr/>
                <p:nvPr/>
              </p:nvSpPr>
              <p:spPr>
                <a:xfrm>
                  <a:off x="9590359" y="3678400"/>
                  <a:ext cx="1451736" cy="1451735"/>
                </a:xfrm>
                <a:prstGeom prst="donut">
                  <a:avLst>
                    <a:gd name="adj" fmla="val 17620"/>
                  </a:avLst>
                </a:prstGeom>
                <a:solidFill>
                  <a:srgbClr val="B9D533"/>
                </a:solidFill>
                <a:ln w="12700" cap="flat" cmpd="sng" algn="ctr">
                  <a:noFill/>
                  <a:prstDash val="solid"/>
                  <a:miter lim="800000"/>
                </a:ln>
                <a:effectLst/>
              </p:spPr>
              <p:txBody>
                <a:bodyPr rtlCol="0" anchor="ctr"/>
                <a:lstStyle/>
                <a:p>
                  <a:pPr algn="ctr" defTabSz="514350">
                    <a:defRPr/>
                  </a:pPr>
                  <a:endParaRPr lang="ko-KR" altLang="en-US" sz="1519" kern="0" dirty="0">
                    <a:solidFill>
                      <a:prstClr val="black">
                        <a:lumMod val="75000"/>
                        <a:lumOff val="25000"/>
                      </a:prstClr>
                    </a:solidFill>
                    <a:latin typeface="Arial"/>
                    <a:ea typeface="Arial Unicode MS"/>
                  </a:endParaRPr>
                </a:p>
              </p:txBody>
            </p:sp>
          </p:grpSp>
          <p:grpSp>
            <p:nvGrpSpPr>
              <p:cNvPr id="123" name="Group 122">
                <a:extLst>
                  <a:ext uri="{FF2B5EF4-FFF2-40B4-BE49-F238E27FC236}">
                    <a16:creationId xmlns:a16="http://schemas.microsoft.com/office/drawing/2014/main" id="{AF643753-FB55-45CC-853D-3BFCEC5E15BE}"/>
                  </a:ext>
                </a:extLst>
              </p:cNvPr>
              <p:cNvGrpSpPr/>
              <p:nvPr/>
            </p:nvGrpSpPr>
            <p:grpSpPr>
              <a:xfrm>
                <a:off x="5551348" y="2698143"/>
                <a:ext cx="1917293" cy="1503285"/>
                <a:chOff x="4802519" y="1847045"/>
                <a:chExt cx="2556388" cy="2004379"/>
              </a:xfrm>
              <a:solidFill>
                <a:srgbClr val="8EC043"/>
              </a:solidFill>
            </p:grpSpPr>
            <p:sp>
              <p:nvSpPr>
                <p:cNvPr id="167" name="Pentagon 40">
                  <a:extLst>
                    <a:ext uri="{FF2B5EF4-FFF2-40B4-BE49-F238E27FC236}">
                      <a16:creationId xmlns:a16="http://schemas.microsoft.com/office/drawing/2014/main" id="{9D7FE3AB-E87D-4FF6-8B6F-7CF887F8F909}"/>
                    </a:ext>
                  </a:extLst>
                </p:cNvPr>
                <p:cNvSpPr/>
                <p:nvPr/>
              </p:nvSpPr>
              <p:spPr>
                <a:xfrm>
                  <a:off x="4802519" y="3104026"/>
                  <a:ext cx="2556388" cy="747398"/>
                </a:xfrm>
                <a:prstGeom prst="homePlate">
                  <a:avLst/>
                </a:prstGeom>
                <a:solidFill>
                  <a:srgbClr val="45C1A4"/>
                </a:solidFill>
                <a:ln w="12700" cap="flat" cmpd="sng" algn="ctr">
                  <a:noFill/>
                  <a:prstDash val="solid"/>
                  <a:miter lim="800000"/>
                </a:ln>
                <a:effectLst/>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defTabSz="514350">
                    <a:defRPr/>
                  </a:pPr>
                  <a:endParaRPr lang="ko-KR" altLang="en-US" sz="1519" kern="0" dirty="0">
                    <a:solidFill>
                      <a:prstClr val="black">
                        <a:lumMod val="75000"/>
                        <a:lumOff val="25000"/>
                      </a:prstClr>
                    </a:solidFill>
                    <a:latin typeface="Arial"/>
                    <a:ea typeface="Arial Unicode MS"/>
                  </a:endParaRPr>
                </a:p>
              </p:txBody>
            </p:sp>
            <p:sp>
              <p:nvSpPr>
                <p:cNvPr id="168" name="Donut 41">
                  <a:extLst>
                    <a:ext uri="{FF2B5EF4-FFF2-40B4-BE49-F238E27FC236}">
                      <a16:creationId xmlns:a16="http://schemas.microsoft.com/office/drawing/2014/main" id="{E1883364-F530-46DD-8A91-65C8F68180FC}"/>
                    </a:ext>
                  </a:extLst>
                </p:cNvPr>
                <p:cNvSpPr/>
                <p:nvPr/>
              </p:nvSpPr>
              <p:spPr>
                <a:xfrm>
                  <a:off x="5260149" y="1847045"/>
                  <a:ext cx="1451736" cy="1451736"/>
                </a:xfrm>
                <a:prstGeom prst="donut">
                  <a:avLst>
                    <a:gd name="adj" fmla="val 17620"/>
                  </a:avLst>
                </a:prstGeom>
                <a:solidFill>
                  <a:srgbClr val="45C1A4"/>
                </a:solidFill>
                <a:ln w="12700" cap="flat" cmpd="sng" algn="ctr">
                  <a:noFill/>
                  <a:prstDash val="solid"/>
                  <a:miter lim="800000"/>
                </a:ln>
                <a:effectLst/>
              </p:spPr>
              <p:txBody>
                <a:bodyPr rtlCol="0" anchor="ctr"/>
                <a:lstStyle/>
                <a:p>
                  <a:pPr algn="ctr" defTabSz="514350">
                    <a:defRPr/>
                  </a:pPr>
                  <a:endParaRPr lang="ko-KR" altLang="en-US" sz="1519" kern="0" dirty="0">
                    <a:solidFill>
                      <a:prstClr val="black">
                        <a:lumMod val="75000"/>
                        <a:lumOff val="25000"/>
                      </a:prstClr>
                    </a:solidFill>
                    <a:latin typeface="Arial"/>
                    <a:ea typeface="Arial Unicode MS"/>
                  </a:endParaRPr>
                </a:p>
              </p:txBody>
            </p:sp>
          </p:grpSp>
          <p:grpSp>
            <p:nvGrpSpPr>
              <p:cNvPr id="124" name="Group 123">
                <a:extLst>
                  <a:ext uri="{FF2B5EF4-FFF2-40B4-BE49-F238E27FC236}">
                    <a16:creationId xmlns:a16="http://schemas.microsoft.com/office/drawing/2014/main" id="{E87E2F5B-50E3-42E7-B82B-4B19513D2472}"/>
                  </a:ext>
                </a:extLst>
              </p:cNvPr>
              <p:cNvGrpSpPr/>
              <p:nvPr/>
            </p:nvGrpSpPr>
            <p:grpSpPr>
              <a:xfrm flipV="1">
                <a:off x="3867437" y="2708062"/>
                <a:ext cx="2045821" cy="1505025"/>
                <a:chOff x="8567658" y="3077246"/>
                <a:chExt cx="2727761" cy="2006700"/>
              </a:xfrm>
              <a:solidFill>
                <a:srgbClr val="229878"/>
              </a:solidFill>
            </p:grpSpPr>
            <p:sp>
              <p:nvSpPr>
                <p:cNvPr id="165" name="Pentagon 43">
                  <a:extLst>
                    <a:ext uri="{FF2B5EF4-FFF2-40B4-BE49-F238E27FC236}">
                      <a16:creationId xmlns:a16="http://schemas.microsoft.com/office/drawing/2014/main" id="{62EAA839-5201-4B08-B5AD-6CE1A151C531}"/>
                    </a:ext>
                  </a:extLst>
                </p:cNvPr>
                <p:cNvSpPr/>
                <p:nvPr/>
              </p:nvSpPr>
              <p:spPr>
                <a:xfrm>
                  <a:off x="8567658" y="3077246"/>
                  <a:ext cx="2727761" cy="759688"/>
                </a:xfrm>
                <a:prstGeom prst="homePlate">
                  <a:avLst/>
                </a:prstGeom>
                <a:solidFill>
                  <a:srgbClr val="4BACC6"/>
                </a:solidFill>
                <a:ln w="12700" cap="flat" cmpd="sng" algn="ctr">
                  <a:noFill/>
                  <a:prstDash val="solid"/>
                  <a:miter lim="800000"/>
                </a:ln>
                <a:effectLst/>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defTabSz="514350">
                    <a:defRPr/>
                  </a:pPr>
                  <a:endParaRPr lang="ko-KR" altLang="en-US" sz="1519" kern="0" dirty="0">
                    <a:solidFill>
                      <a:prstClr val="black">
                        <a:lumMod val="75000"/>
                        <a:lumOff val="25000"/>
                      </a:prstClr>
                    </a:solidFill>
                    <a:latin typeface="Arial"/>
                    <a:ea typeface="Arial Unicode MS"/>
                  </a:endParaRPr>
                </a:p>
              </p:txBody>
            </p:sp>
            <p:sp>
              <p:nvSpPr>
                <p:cNvPr id="166" name="Donut 44">
                  <a:extLst>
                    <a:ext uri="{FF2B5EF4-FFF2-40B4-BE49-F238E27FC236}">
                      <a16:creationId xmlns:a16="http://schemas.microsoft.com/office/drawing/2014/main" id="{77C8A2A8-1F4D-4718-BCB7-BB062F98B7B8}"/>
                    </a:ext>
                  </a:extLst>
                </p:cNvPr>
                <p:cNvSpPr/>
                <p:nvPr/>
              </p:nvSpPr>
              <p:spPr>
                <a:xfrm>
                  <a:off x="9059030" y="3632211"/>
                  <a:ext cx="1451734" cy="1451735"/>
                </a:xfrm>
                <a:prstGeom prst="donut">
                  <a:avLst>
                    <a:gd name="adj" fmla="val 17620"/>
                  </a:avLst>
                </a:prstGeom>
                <a:solidFill>
                  <a:srgbClr val="4BACC6"/>
                </a:solidFill>
                <a:ln w="12700" cap="flat" cmpd="sng" algn="ctr">
                  <a:noFill/>
                  <a:prstDash val="solid"/>
                  <a:miter lim="800000"/>
                </a:ln>
                <a:effectLst/>
              </p:spPr>
              <p:txBody>
                <a:bodyPr rtlCol="0" anchor="ctr"/>
                <a:lstStyle/>
                <a:p>
                  <a:pPr algn="ctr" defTabSz="514350">
                    <a:defRPr/>
                  </a:pPr>
                  <a:endParaRPr lang="ko-KR" altLang="en-US" sz="1519" kern="0" dirty="0">
                    <a:solidFill>
                      <a:prstClr val="black">
                        <a:lumMod val="75000"/>
                        <a:lumOff val="25000"/>
                      </a:prstClr>
                    </a:solidFill>
                    <a:latin typeface="Arial"/>
                    <a:ea typeface="Arial Unicode MS"/>
                  </a:endParaRPr>
                </a:p>
              </p:txBody>
            </p:sp>
          </p:grpSp>
          <p:grpSp>
            <p:nvGrpSpPr>
              <p:cNvPr id="125" name="Group 124">
                <a:extLst>
                  <a:ext uri="{FF2B5EF4-FFF2-40B4-BE49-F238E27FC236}">
                    <a16:creationId xmlns:a16="http://schemas.microsoft.com/office/drawing/2014/main" id="{0A3DAEE1-7EE0-4BB6-BCFA-8D23FD792F82}"/>
                  </a:ext>
                </a:extLst>
              </p:cNvPr>
              <p:cNvGrpSpPr/>
              <p:nvPr/>
            </p:nvGrpSpPr>
            <p:grpSpPr>
              <a:xfrm>
                <a:off x="2339443" y="2710357"/>
                <a:ext cx="1894445" cy="1505738"/>
                <a:chOff x="552321" y="1889367"/>
                <a:chExt cx="2525926" cy="2007650"/>
              </a:xfrm>
            </p:grpSpPr>
            <p:sp>
              <p:nvSpPr>
                <p:cNvPr id="163" name="Pentagon 46">
                  <a:extLst>
                    <a:ext uri="{FF2B5EF4-FFF2-40B4-BE49-F238E27FC236}">
                      <a16:creationId xmlns:a16="http://schemas.microsoft.com/office/drawing/2014/main" id="{B11707AE-C0C1-4AC6-AD60-E076FA9D2EF5}"/>
                    </a:ext>
                  </a:extLst>
                </p:cNvPr>
                <p:cNvSpPr/>
                <p:nvPr/>
              </p:nvSpPr>
              <p:spPr>
                <a:xfrm>
                  <a:off x="552321" y="3133324"/>
                  <a:ext cx="2525926" cy="763693"/>
                </a:xfrm>
                <a:prstGeom prst="homePlate">
                  <a:avLst/>
                </a:prstGeom>
                <a:solidFill>
                  <a:srgbClr val="0E7FB7"/>
                </a:solidFill>
                <a:ln w="12700" cap="flat" cmpd="sng" algn="ctr">
                  <a:noFill/>
                  <a:prstDash val="solid"/>
                  <a:miter lim="800000"/>
                </a:ln>
                <a:effectLst/>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defTabSz="514350">
                    <a:defRPr/>
                  </a:pPr>
                  <a:endParaRPr lang="ko-KR" altLang="en-US" sz="1519" kern="0" dirty="0">
                    <a:solidFill>
                      <a:prstClr val="black">
                        <a:lumMod val="75000"/>
                        <a:lumOff val="25000"/>
                      </a:prstClr>
                    </a:solidFill>
                    <a:latin typeface="Arial"/>
                    <a:ea typeface="Arial Unicode MS"/>
                  </a:endParaRPr>
                </a:p>
              </p:txBody>
            </p:sp>
            <p:sp>
              <p:nvSpPr>
                <p:cNvPr id="164" name="Donut 47">
                  <a:extLst>
                    <a:ext uri="{FF2B5EF4-FFF2-40B4-BE49-F238E27FC236}">
                      <a16:creationId xmlns:a16="http://schemas.microsoft.com/office/drawing/2014/main" id="{CA7AC38A-89E2-417E-B355-2DE6AA751C62}"/>
                    </a:ext>
                  </a:extLst>
                </p:cNvPr>
                <p:cNvSpPr/>
                <p:nvPr/>
              </p:nvSpPr>
              <p:spPr>
                <a:xfrm>
                  <a:off x="964274" y="1889367"/>
                  <a:ext cx="1451733" cy="1451735"/>
                </a:xfrm>
                <a:prstGeom prst="donut">
                  <a:avLst>
                    <a:gd name="adj" fmla="val 17620"/>
                  </a:avLst>
                </a:prstGeom>
                <a:solidFill>
                  <a:srgbClr val="0E7FB7"/>
                </a:solidFill>
                <a:ln w="12700" cap="flat" cmpd="sng" algn="ctr">
                  <a:noFill/>
                  <a:prstDash val="solid"/>
                  <a:miter lim="800000"/>
                </a:ln>
                <a:effectLst/>
              </p:spPr>
              <p:txBody>
                <a:bodyPr rtlCol="0" anchor="ctr"/>
                <a:lstStyle/>
                <a:p>
                  <a:pPr algn="ctr" defTabSz="514350">
                    <a:defRPr/>
                  </a:pPr>
                  <a:endParaRPr lang="ko-KR" altLang="en-US" sz="1519" kern="0" dirty="0">
                    <a:solidFill>
                      <a:prstClr val="black">
                        <a:lumMod val="75000"/>
                        <a:lumOff val="25000"/>
                      </a:prstClr>
                    </a:solidFill>
                    <a:latin typeface="Arial"/>
                    <a:ea typeface="Arial Unicode MS"/>
                  </a:endParaRPr>
                </a:p>
              </p:txBody>
            </p:sp>
          </p:grpSp>
          <p:sp>
            <p:nvSpPr>
              <p:cNvPr id="126" name="직사각형 113">
                <a:extLst>
                  <a:ext uri="{FF2B5EF4-FFF2-40B4-BE49-F238E27FC236}">
                    <a16:creationId xmlns:a16="http://schemas.microsoft.com/office/drawing/2014/main" id="{85B6CD01-1BDC-45A8-8906-AC3FDF5C9EBB}"/>
                  </a:ext>
                </a:extLst>
              </p:cNvPr>
              <p:cNvSpPr>
                <a:spLocks noChangeArrowheads="1"/>
              </p:cNvSpPr>
              <p:nvPr/>
            </p:nvSpPr>
            <p:spPr bwMode="auto">
              <a:xfrm>
                <a:off x="2764586" y="3667413"/>
                <a:ext cx="834216" cy="480882"/>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defTabSz="514350">
                  <a:defRPr/>
                </a:pPr>
                <a:r>
                  <a:rPr lang="en-US" altLang="ko-KR" sz="1200" b="1" dirty="0">
                    <a:solidFill>
                      <a:prstClr val="white"/>
                    </a:solidFill>
                    <a:latin typeface="Arial"/>
                    <a:ea typeface="Arial Unicode MS"/>
                    <a:cs typeface="Arial" charset="0"/>
                  </a:rPr>
                  <a:t>Detailed Design</a:t>
                </a:r>
                <a:endParaRPr lang="ko-KR" altLang="en-US" sz="1200" dirty="0">
                  <a:solidFill>
                    <a:prstClr val="white"/>
                  </a:solidFill>
                  <a:latin typeface="Arial"/>
                  <a:ea typeface="Arial Unicode MS"/>
                </a:endParaRPr>
              </a:p>
            </p:txBody>
          </p:sp>
          <p:sp>
            <p:nvSpPr>
              <p:cNvPr id="128" name="직사각형 113">
                <a:extLst>
                  <a:ext uri="{FF2B5EF4-FFF2-40B4-BE49-F238E27FC236}">
                    <a16:creationId xmlns:a16="http://schemas.microsoft.com/office/drawing/2014/main" id="{B40694FB-CD83-40B4-A1AD-1B98E3B59B34}"/>
                  </a:ext>
                </a:extLst>
              </p:cNvPr>
              <p:cNvSpPr>
                <a:spLocks noChangeArrowheads="1"/>
              </p:cNvSpPr>
              <p:nvPr/>
            </p:nvSpPr>
            <p:spPr bwMode="auto">
              <a:xfrm>
                <a:off x="4199910" y="3763589"/>
                <a:ext cx="1166408" cy="288529"/>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defTabSz="514350">
                  <a:defRPr/>
                </a:pPr>
                <a:r>
                  <a:rPr lang="en-US" altLang="ko-KR" sz="1200" b="1" dirty="0">
                    <a:solidFill>
                      <a:prstClr val="white"/>
                    </a:solidFill>
                    <a:latin typeface="Arial"/>
                    <a:ea typeface="Arial Unicode MS"/>
                    <a:cs typeface="Arial" charset="0"/>
                  </a:rPr>
                  <a:t>Procurement</a:t>
                </a:r>
                <a:endParaRPr lang="ko-KR" altLang="en-US" sz="1200" dirty="0">
                  <a:solidFill>
                    <a:prstClr val="white"/>
                  </a:solidFill>
                  <a:latin typeface="Arial"/>
                  <a:ea typeface="Arial Unicode MS"/>
                </a:endParaRPr>
              </a:p>
            </p:txBody>
          </p:sp>
          <p:sp>
            <p:nvSpPr>
              <p:cNvPr id="129" name="직사각형 113">
                <a:extLst>
                  <a:ext uri="{FF2B5EF4-FFF2-40B4-BE49-F238E27FC236}">
                    <a16:creationId xmlns:a16="http://schemas.microsoft.com/office/drawing/2014/main" id="{A58DC11D-A1C8-40AC-A0EC-50EE81EE0899}"/>
                  </a:ext>
                </a:extLst>
              </p:cNvPr>
              <p:cNvSpPr>
                <a:spLocks noChangeArrowheads="1"/>
              </p:cNvSpPr>
              <p:nvPr/>
            </p:nvSpPr>
            <p:spPr bwMode="auto">
              <a:xfrm>
                <a:off x="5820093" y="3693597"/>
                <a:ext cx="1335609" cy="480882"/>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defTabSz="514350">
                  <a:defRPr/>
                </a:pPr>
                <a:r>
                  <a:rPr lang="en-US" altLang="ko-KR" sz="1200" b="1" dirty="0">
                    <a:solidFill>
                      <a:prstClr val="white"/>
                    </a:solidFill>
                    <a:latin typeface="Arial"/>
                    <a:ea typeface="Arial Unicode MS"/>
                    <a:cs typeface="Arial" charset="0"/>
                  </a:rPr>
                  <a:t>Construction/</a:t>
                </a:r>
              </a:p>
              <a:p>
                <a:pPr algn="ctr" defTabSz="514350">
                  <a:defRPr/>
                </a:pPr>
                <a:r>
                  <a:rPr lang="en-US" altLang="ko-KR" sz="1200" b="1" dirty="0">
                    <a:solidFill>
                      <a:prstClr val="white"/>
                    </a:solidFill>
                    <a:latin typeface="Arial"/>
                    <a:ea typeface="Arial Unicode MS"/>
                    <a:cs typeface="Arial" charset="0"/>
                  </a:rPr>
                  <a:t>Execution</a:t>
                </a:r>
                <a:endParaRPr lang="ko-KR" altLang="en-US" sz="1200" dirty="0">
                  <a:solidFill>
                    <a:prstClr val="white"/>
                  </a:solidFill>
                  <a:latin typeface="Arial"/>
                  <a:ea typeface="Arial Unicode MS"/>
                </a:endParaRPr>
              </a:p>
            </p:txBody>
          </p:sp>
          <p:sp>
            <p:nvSpPr>
              <p:cNvPr id="131" name="직사각형 113">
                <a:extLst>
                  <a:ext uri="{FF2B5EF4-FFF2-40B4-BE49-F238E27FC236}">
                    <a16:creationId xmlns:a16="http://schemas.microsoft.com/office/drawing/2014/main" id="{1C159A5A-C712-4FED-8E1C-475995A00FF1}"/>
                  </a:ext>
                </a:extLst>
              </p:cNvPr>
              <p:cNvSpPr>
                <a:spLocks noChangeArrowheads="1"/>
              </p:cNvSpPr>
              <p:nvPr/>
            </p:nvSpPr>
            <p:spPr bwMode="auto">
              <a:xfrm>
                <a:off x="7468639" y="3659502"/>
                <a:ext cx="1253606" cy="480882"/>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defTabSz="514350">
                  <a:defRPr/>
                </a:pPr>
                <a:r>
                  <a:rPr lang="en-US" altLang="ko-KR" sz="1200" b="1" dirty="0">
                    <a:solidFill>
                      <a:prstClr val="white"/>
                    </a:solidFill>
                    <a:latin typeface="Arial"/>
                    <a:ea typeface="Arial Unicode MS"/>
                    <a:cs typeface="Arial" charset="0"/>
                  </a:rPr>
                  <a:t>Handover / Close-Out</a:t>
                </a:r>
                <a:endParaRPr lang="ko-KR" altLang="en-US" sz="1200" dirty="0">
                  <a:solidFill>
                    <a:prstClr val="white"/>
                  </a:solidFill>
                  <a:latin typeface="Arial"/>
                  <a:ea typeface="Arial Unicode MS"/>
                </a:endParaRPr>
              </a:p>
            </p:txBody>
          </p:sp>
          <p:grpSp>
            <p:nvGrpSpPr>
              <p:cNvPr id="132" name="Group 131">
                <a:extLst>
                  <a:ext uri="{FF2B5EF4-FFF2-40B4-BE49-F238E27FC236}">
                    <a16:creationId xmlns:a16="http://schemas.microsoft.com/office/drawing/2014/main" id="{2D8505AD-4C6D-4BA6-BC9F-E4C58C34718D}"/>
                  </a:ext>
                </a:extLst>
              </p:cNvPr>
              <p:cNvGrpSpPr/>
              <p:nvPr/>
            </p:nvGrpSpPr>
            <p:grpSpPr>
              <a:xfrm>
                <a:off x="7334924" y="4381894"/>
                <a:ext cx="1521952" cy="1126637"/>
                <a:chOff x="3041788" y="4426242"/>
                <a:chExt cx="2927715" cy="1175534"/>
              </a:xfrm>
            </p:grpSpPr>
            <p:sp>
              <p:nvSpPr>
                <p:cNvPr id="161" name="TextBox 160">
                  <a:extLst>
                    <a:ext uri="{FF2B5EF4-FFF2-40B4-BE49-F238E27FC236}">
                      <a16:creationId xmlns:a16="http://schemas.microsoft.com/office/drawing/2014/main" id="{A5215615-AEFD-4787-BCD9-A4169FA62164}"/>
                    </a:ext>
                  </a:extLst>
                </p:cNvPr>
                <p:cNvSpPr txBox="1"/>
                <p:nvPr/>
              </p:nvSpPr>
              <p:spPr>
                <a:xfrm>
                  <a:off x="3091458" y="4824059"/>
                  <a:ext cx="2878045" cy="777717"/>
                </a:xfrm>
                <a:prstGeom prst="rect">
                  <a:avLst/>
                </a:prstGeom>
                <a:solidFill>
                  <a:srgbClr val="B9D533"/>
                </a:solidFill>
                <a:ln>
                  <a:solidFill>
                    <a:srgbClr val="B9D533"/>
                  </a:solidFill>
                </a:ln>
              </p:spPr>
              <p:txBody>
                <a:bodyPr wrap="square" rtlCol="0">
                  <a:spAutoFit/>
                </a:bodyPr>
                <a:lstStyle/>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ko-KR" altLang="en-US" sz="675" kern="0" dirty="0">
                    <a:solidFill>
                      <a:prstClr val="black">
                        <a:lumMod val="75000"/>
                        <a:lumOff val="25000"/>
                      </a:prstClr>
                    </a:solidFill>
                    <a:latin typeface="Arial"/>
                    <a:ea typeface="Arial Unicode MS"/>
                    <a:cs typeface="Arial" pitchFamily="34" charset="0"/>
                  </a:endParaRPr>
                </a:p>
              </p:txBody>
            </p:sp>
            <p:sp>
              <p:nvSpPr>
                <p:cNvPr id="162" name="TextBox 161">
                  <a:extLst>
                    <a:ext uri="{FF2B5EF4-FFF2-40B4-BE49-F238E27FC236}">
                      <a16:creationId xmlns:a16="http://schemas.microsoft.com/office/drawing/2014/main" id="{2A875311-DE71-49EE-AC53-991D6E1D0544}"/>
                    </a:ext>
                  </a:extLst>
                </p:cNvPr>
                <p:cNvSpPr txBox="1"/>
                <p:nvPr/>
              </p:nvSpPr>
              <p:spPr>
                <a:xfrm>
                  <a:off x="3041788" y="4426242"/>
                  <a:ext cx="2878051" cy="334502"/>
                </a:xfrm>
                <a:prstGeom prst="rect">
                  <a:avLst/>
                </a:prstGeom>
                <a:noFill/>
                <a:ln>
                  <a:solidFill>
                    <a:srgbClr val="B9D533"/>
                  </a:solidFill>
                </a:ln>
              </p:spPr>
              <p:txBody>
                <a:bodyPr wrap="square" rtlCol="0">
                  <a:spAutoFit/>
                </a:bodyPr>
                <a:lstStyle/>
                <a:p>
                  <a:pPr algn="ctr" defTabSz="514350">
                    <a:defRPr/>
                  </a:pPr>
                  <a:r>
                    <a:rPr lang="en-US" altLang="ko-KR" sz="1400" b="1" kern="0" dirty="0">
                      <a:solidFill>
                        <a:prstClr val="black">
                          <a:lumMod val="75000"/>
                          <a:lumOff val="25000"/>
                        </a:prstClr>
                      </a:solidFill>
                      <a:latin typeface="Calibri"/>
                      <a:ea typeface="Arial Unicode MS"/>
                      <a:cs typeface="Arial" pitchFamily="34" charset="0"/>
                    </a:rPr>
                    <a:t>33</a:t>
                  </a:r>
                  <a:endParaRPr lang="ko-KR" altLang="en-US" sz="1400" b="1" kern="0" dirty="0">
                    <a:solidFill>
                      <a:prstClr val="black">
                        <a:lumMod val="75000"/>
                        <a:lumOff val="25000"/>
                      </a:prstClr>
                    </a:solidFill>
                    <a:latin typeface="Calibri"/>
                    <a:ea typeface="Arial Unicode MS"/>
                    <a:cs typeface="Arial" pitchFamily="34" charset="0"/>
                  </a:endParaRPr>
                </a:p>
              </p:txBody>
            </p:sp>
          </p:grpSp>
          <p:grpSp>
            <p:nvGrpSpPr>
              <p:cNvPr id="134" name="Group 133">
                <a:extLst>
                  <a:ext uri="{FF2B5EF4-FFF2-40B4-BE49-F238E27FC236}">
                    <a16:creationId xmlns:a16="http://schemas.microsoft.com/office/drawing/2014/main" id="{389A459B-3DE3-48FF-A469-A6CF2190900E}"/>
                  </a:ext>
                </a:extLst>
              </p:cNvPr>
              <p:cNvGrpSpPr/>
              <p:nvPr/>
            </p:nvGrpSpPr>
            <p:grpSpPr>
              <a:xfrm>
                <a:off x="4031285" y="4377810"/>
                <a:ext cx="1496163" cy="1125549"/>
                <a:chOff x="2718064" y="4340155"/>
                <a:chExt cx="2878103" cy="1174399"/>
              </a:xfrm>
            </p:grpSpPr>
            <p:sp>
              <p:nvSpPr>
                <p:cNvPr id="159" name="TextBox 158">
                  <a:extLst>
                    <a:ext uri="{FF2B5EF4-FFF2-40B4-BE49-F238E27FC236}">
                      <a16:creationId xmlns:a16="http://schemas.microsoft.com/office/drawing/2014/main" id="{32EA2CC7-D3A6-4817-864D-8125D8F027C9}"/>
                    </a:ext>
                  </a:extLst>
                </p:cNvPr>
                <p:cNvSpPr txBox="1"/>
                <p:nvPr/>
              </p:nvSpPr>
              <p:spPr>
                <a:xfrm>
                  <a:off x="2718064" y="4736837"/>
                  <a:ext cx="2863681" cy="777717"/>
                </a:xfrm>
                <a:prstGeom prst="rect">
                  <a:avLst/>
                </a:prstGeom>
                <a:solidFill>
                  <a:srgbClr val="4BACC6"/>
                </a:solidFill>
                <a:ln>
                  <a:solidFill>
                    <a:srgbClr val="4BACC6"/>
                  </a:solidFill>
                </a:ln>
              </p:spPr>
              <p:txBody>
                <a:bodyPr wrap="square" rtlCol="0">
                  <a:spAutoFit/>
                </a:bodyPr>
                <a:lstStyle/>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ko-KR" altLang="en-US" sz="675" kern="0" dirty="0">
                    <a:solidFill>
                      <a:prstClr val="black">
                        <a:lumMod val="75000"/>
                        <a:lumOff val="25000"/>
                      </a:prstClr>
                    </a:solidFill>
                    <a:latin typeface="Arial"/>
                    <a:ea typeface="Arial Unicode MS"/>
                    <a:cs typeface="Arial" pitchFamily="34" charset="0"/>
                  </a:endParaRPr>
                </a:p>
              </p:txBody>
            </p:sp>
            <p:sp>
              <p:nvSpPr>
                <p:cNvPr id="160" name="TextBox 159">
                  <a:extLst>
                    <a:ext uri="{FF2B5EF4-FFF2-40B4-BE49-F238E27FC236}">
                      <a16:creationId xmlns:a16="http://schemas.microsoft.com/office/drawing/2014/main" id="{9A0A5FDA-7500-450A-9FFC-72BE6C5B61E9}"/>
                    </a:ext>
                  </a:extLst>
                </p:cNvPr>
                <p:cNvSpPr txBox="1"/>
                <p:nvPr/>
              </p:nvSpPr>
              <p:spPr>
                <a:xfrm>
                  <a:off x="2732486" y="4340155"/>
                  <a:ext cx="2863681" cy="334502"/>
                </a:xfrm>
                <a:prstGeom prst="rect">
                  <a:avLst/>
                </a:prstGeom>
                <a:noFill/>
                <a:ln>
                  <a:solidFill>
                    <a:srgbClr val="4BACC6"/>
                  </a:solidFill>
                </a:ln>
              </p:spPr>
              <p:txBody>
                <a:bodyPr wrap="square" rtlCol="0">
                  <a:spAutoFit/>
                </a:bodyPr>
                <a:lstStyle/>
                <a:p>
                  <a:pPr algn="ctr" defTabSz="514350">
                    <a:defRPr/>
                  </a:pPr>
                  <a:r>
                    <a:rPr lang="en-US" altLang="ko-KR" sz="1400" b="1" kern="0" dirty="0">
                      <a:solidFill>
                        <a:prstClr val="black">
                          <a:lumMod val="75000"/>
                          <a:lumOff val="25000"/>
                        </a:prstClr>
                      </a:solidFill>
                      <a:latin typeface="Calibri"/>
                      <a:ea typeface="Arial Unicode MS"/>
                      <a:cs typeface="Arial" pitchFamily="34" charset="0"/>
                    </a:rPr>
                    <a:t>98</a:t>
                  </a:r>
                  <a:endParaRPr lang="ko-KR" altLang="en-US" sz="1400" b="1" kern="0" dirty="0">
                    <a:solidFill>
                      <a:prstClr val="black">
                        <a:lumMod val="75000"/>
                        <a:lumOff val="25000"/>
                      </a:prstClr>
                    </a:solidFill>
                    <a:latin typeface="Calibri"/>
                    <a:ea typeface="Arial Unicode MS"/>
                    <a:cs typeface="Arial" pitchFamily="34" charset="0"/>
                  </a:endParaRPr>
                </a:p>
              </p:txBody>
            </p:sp>
          </p:grpSp>
          <p:grpSp>
            <p:nvGrpSpPr>
              <p:cNvPr id="136" name="Group 135">
                <a:extLst>
                  <a:ext uri="{FF2B5EF4-FFF2-40B4-BE49-F238E27FC236}">
                    <a16:creationId xmlns:a16="http://schemas.microsoft.com/office/drawing/2014/main" id="{42BE67CF-D82E-48C6-B5F5-21E0980CE88A}"/>
                  </a:ext>
                </a:extLst>
              </p:cNvPr>
              <p:cNvGrpSpPr/>
              <p:nvPr/>
            </p:nvGrpSpPr>
            <p:grpSpPr>
              <a:xfrm>
                <a:off x="2416837" y="4374671"/>
                <a:ext cx="1474576" cy="1118512"/>
                <a:chOff x="2519608" y="6643832"/>
                <a:chExt cx="2836578" cy="1167058"/>
              </a:xfrm>
            </p:grpSpPr>
            <p:sp>
              <p:nvSpPr>
                <p:cNvPr id="157" name="TextBox 156">
                  <a:extLst>
                    <a:ext uri="{FF2B5EF4-FFF2-40B4-BE49-F238E27FC236}">
                      <a16:creationId xmlns:a16="http://schemas.microsoft.com/office/drawing/2014/main" id="{5A9ACD0D-D42B-46E6-97E3-005423608362}"/>
                    </a:ext>
                  </a:extLst>
                </p:cNvPr>
                <p:cNvSpPr txBox="1"/>
                <p:nvPr/>
              </p:nvSpPr>
              <p:spPr>
                <a:xfrm>
                  <a:off x="2542463" y="7033171"/>
                  <a:ext cx="2792856" cy="777719"/>
                </a:xfrm>
                <a:prstGeom prst="rect">
                  <a:avLst/>
                </a:prstGeom>
                <a:solidFill>
                  <a:srgbClr val="0E7FB7"/>
                </a:solidFill>
                <a:ln>
                  <a:solidFill>
                    <a:srgbClr val="0070C0"/>
                  </a:solidFill>
                </a:ln>
              </p:spPr>
              <p:txBody>
                <a:bodyPr wrap="square" rtlCol="0">
                  <a:spAutoFit/>
                </a:bodyPr>
                <a:lstStyle/>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ko-KR" altLang="en-US" sz="675" kern="0" dirty="0">
                    <a:solidFill>
                      <a:prstClr val="black">
                        <a:lumMod val="75000"/>
                        <a:lumOff val="25000"/>
                      </a:prstClr>
                    </a:solidFill>
                    <a:latin typeface="Arial"/>
                    <a:ea typeface="Arial Unicode MS"/>
                    <a:cs typeface="Arial" pitchFamily="34" charset="0"/>
                  </a:endParaRPr>
                </a:p>
              </p:txBody>
            </p:sp>
            <p:sp>
              <p:nvSpPr>
                <p:cNvPr id="158" name="TextBox 157">
                  <a:extLst>
                    <a:ext uri="{FF2B5EF4-FFF2-40B4-BE49-F238E27FC236}">
                      <a16:creationId xmlns:a16="http://schemas.microsoft.com/office/drawing/2014/main" id="{B991F57A-03A2-4F0F-8E09-6888A8251DBE}"/>
                    </a:ext>
                  </a:extLst>
                </p:cNvPr>
                <p:cNvSpPr txBox="1"/>
                <p:nvPr/>
              </p:nvSpPr>
              <p:spPr>
                <a:xfrm>
                  <a:off x="2519608" y="6643832"/>
                  <a:ext cx="2836578" cy="334503"/>
                </a:xfrm>
                <a:prstGeom prst="rect">
                  <a:avLst/>
                </a:prstGeom>
                <a:noFill/>
                <a:ln>
                  <a:solidFill>
                    <a:srgbClr val="0070C0"/>
                  </a:solidFill>
                </a:ln>
              </p:spPr>
              <p:txBody>
                <a:bodyPr wrap="square" rtlCol="0">
                  <a:spAutoFit/>
                </a:bodyPr>
                <a:lstStyle/>
                <a:p>
                  <a:pPr algn="ctr" defTabSz="514350">
                    <a:defRPr/>
                  </a:pPr>
                  <a:r>
                    <a:rPr lang="en-US" altLang="ko-KR" sz="1400" b="1" kern="0" dirty="0">
                      <a:solidFill>
                        <a:prstClr val="black">
                          <a:lumMod val="75000"/>
                          <a:lumOff val="25000"/>
                        </a:prstClr>
                      </a:solidFill>
                      <a:latin typeface="Calibri"/>
                      <a:ea typeface="Arial Unicode MS"/>
                      <a:cs typeface="Arial" pitchFamily="34" charset="0"/>
                    </a:rPr>
                    <a:t>282</a:t>
                  </a:r>
                  <a:endParaRPr lang="ko-KR" altLang="en-US" sz="1400" b="1" kern="0" dirty="0">
                    <a:solidFill>
                      <a:prstClr val="black">
                        <a:lumMod val="75000"/>
                        <a:lumOff val="25000"/>
                      </a:prstClr>
                    </a:solidFill>
                    <a:latin typeface="Calibri"/>
                    <a:ea typeface="Arial Unicode MS"/>
                    <a:cs typeface="Arial" pitchFamily="34" charset="0"/>
                  </a:endParaRPr>
                </a:p>
              </p:txBody>
            </p:sp>
          </p:grpSp>
          <p:grpSp>
            <p:nvGrpSpPr>
              <p:cNvPr id="138" name="Group 137">
                <a:extLst>
                  <a:ext uri="{FF2B5EF4-FFF2-40B4-BE49-F238E27FC236}">
                    <a16:creationId xmlns:a16="http://schemas.microsoft.com/office/drawing/2014/main" id="{30831B51-88E1-4E9D-A196-600844D77F62}"/>
                  </a:ext>
                </a:extLst>
              </p:cNvPr>
              <p:cNvGrpSpPr/>
              <p:nvPr/>
            </p:nvGrpSpPr>
            <p:grpSpPr>
              <a:xfrm>
                <a:off x="5737201" y="4373975"/>
                <a:ext cx="1406596" cy="1120643"/>
                <a:chOff x="3135988" y="6618819"/>
                <a:chExt cx="2705809" cy="1169280"/>
              </a:xfrm>
            </p:grpSpPr>
            <p:sp>
              <p:nvSpPr>
                <p:cNvPr id="155" name="TextBox 154">
                  <a:extLst>
                    <a:ext uri="{FF2B5EF4-FFF2-40B4-BE49-F238E27FC236}">
                      <a16:creationId xmlns:a16="http://schemas.microsoft.com/office/drawing/2014/main" id="{6B03796C-EF58-49F9-9859-62214C22CE00}"/>
                    </a:ext>
                  </a:extLst>
                </p:cNvPr>
                <p:cNvSpPr txBox="1"/>
                <p:nvPr/>
              </p:nvSpPr>
              <p:spPr>
                <a:xfrm>
                  <a:off x="3135988" y="7010382"/>
                  <a:ext cx="2699938" cy="777717"/>
                </a:xfrm>
                <a:prstGeom prst="rect">
                  <a:avLst/>
                </a:prstGeom>
                <a:solidFill>
                  <a:srgbClr val="45C1A4"/>
                </a:solidFill>
                <a:ln>
                  <a:solidFill>
                    <a:srgbClr val="45C1A4"/>
                  </a:solidFill>
                </a:ln>
              </p:spPr>
              <p:txBody>
                <a:bodyPr wrap="square" rtlCol="0">
                  <a:spAutoFit/>
                </a:bodyPr>
                <a:lstStyle/>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675" kern="0" dirty="0">
                    <a:solidFill>
                      <a:prstClr val="black">
                        <a:lumMod val="75000"/>
                        <a:lumOff val="25000"/>
                      </a:prstClr>
                    </a:solidFill>
                    <a:latin typeface="Arial"/>
                    <a:ea typeface="Arial Unicode MS"/>
                    <a:cs typeface="Arial" pitchFamily="34" charset="0"/>
                  </a:endParaRPr>
                </a:p>
                <a:p>
                  <a:pPr algn="ctr" defTabSz="514350">
                    <a:defRPr/>
                  </a:pPr>
                  <a:endParaRPr lang="ko-KR" altLang="en-US" sz="675" kern="0" dirty="0">
                    <a:solidFill>
                      <a:prstClr val="black">
                        <a:lumMod val="75000"/>
                        <a:lumOff val="25000"/>
                      </a:prstClr>
                    </a:solidFill>
                    <a:latin typeface="Arial"/>
                    <a:ea typeface="Arial Unicode MS"/>
                    <a:cs typeface="Arial" pitchFamily="34" charset="0"/>
                  </a:endParaRPr>
                </a:p>
              </p:txBody>
            </p:sp>
            <p:sp>
              <p:nvSpPr>
                <p:cNvPr id="156" name="TextBox 155">
                  <a:extLst>
                    <a:ext uri="{FF2B5EF4-FFF2-40B4-BE49-F238E27FC236}">
                      <a16:creationId xmlns:a16="http://schemas.microsoft.com/office/drawing/2014/main" id="{FABAB751-2444-4E6E-8DFB-3C2E8B4B6DB0}"/>
                    </a:ext>
                  </a:extLst>
                </p:cNvPr>
                <p:cNvSpPr txBox="1"/>
                <p:nvPr/>
              </p:nvSpPr>
              <p:spPr>
                <a:xfrm>
                  <a:off x="3135988" y="6618819"/>
                  <a:ext cx="2705809" cy="334502"/>
                </a:xfrm>
                <a:prstGeom prst="rect">
                  <a:avLst/>
                </a:prstGeom>
                <a:noFill/>
                <a:ln>
                  <a:solidFill>
                    <a:srgbClr val="45C1A4"/>
                  </a:solidFill>
                </a:ln>
              </p:spPr>
              <p:txBody>
                <a:bodyPr wrap="square" rtlCol="0">
                  <a:spAutoFit/>
                </a:bodyPr>
                <a:lstStyle/>
                <a:p>
                  <a:pPr algn="ctr" defTabSz="514350">
                    <a:defRPr/>
                  </a:pPr>
                  <a:r>
                    <a:rPr lang="en-US" altLang="ko-KR" sz="1400" b="1" kern="0" dirty="0">
                      <a:solidFill>
                        <a:prstClr val="black">
                          <a:lumMod val="75000"/>
                          <a:lumOff val="25000"/>
                        </a:prstClr>
                      </a:solidFill>
                      <a:latin typeface="Calibri"/>
                      <a:ea typeface="Arial Unicode MS"/>
                      <a:cs typeface="Arial" pitchFamily="34" charset="0"/>
                    </a:rPr>
                    <a:t>473</a:t>
                  </a:r>
                  <a:endParaRPr lang="ko-KR" altLang="en-US" sz="1400" b="1" kern="0" dirty="0">
                    <a:solidFill>
                      <a:prstClr val="black">
                        <a:lumMod val="75000"/>
                        <a:lumOff val="25000"/>
                      </a:prstClr>
                    </a:solidFill>
                    <a:latin typeface="Calibri"/>
                    <a:ea typeface="Arial Unicode MS"/>
                    <a:cs typeface="Arial" pitchFamily="34" charset="0"/>
                  </a:endParaRPr>
                </a:p>
              </p:txBody>
            </p:sp>
          </p:grpSp>
          <p:grpSp>
            <p:nvGrpSpPr>
              <p:cNvPr id="139" name="Group 42">
                <a:extLst>
                  <a:ext uri="{FF2B5EF4-FFF2-40B4-BE49-F238E27FC236}">
                    <a16:creationId xmlns:a16="http://schemas.microsoft.com/office/drawing/2014/main" id="{7EE19C0F-EF34-449E-A494-39E7E8C0C217}"/>
                  </a:ext>
                </a:extLst>
              </p:cNvPr>
              <p:cNvGrpSpPr/>
              <p:nvPr/>
            </p:nvGrpSpPr>
            <p:grpSpPr>
              <a:xfrm flipV="1">
                <a:off x="365432" y="2692557"/>
                <a:ext cx="1438726" cy="1537431"/>
                <a:chOff x="7868546" y="3054713"/>
                <a:chExt cx="1918301" cy="2049907"/>
              </a:xfrm>
              <a:solidFill>
                <a:srgbClr val="F79646"/>
              </a:solidFill>
            </p:grpSpPr>
            <p:sp>
              <p:nvSpPr>
                <p:cNvPr id="153" name="Pentagon 43">
                  <a:extLst>
                    <a:ext uri="{FF2B5EF4-FFF2-40B4-BE49-F238E27FC236}">
                      <a16:creationId xmlns:a16="http://schemas.microsoft.com/office/drawing/2014/main" id="{DA1AF55C-865B-4696-817F-B64A50D57280}"/>
                    </a:ext>
                  </a:extLst>
                </p:cNvPr>
                <p:cNvSpPr/>
                <p:nvPr/>
              </p:nvSpPr>
              <p:spPr>
                <a:xfrm>
                  <a:off x="7868546" y="3054713"/>
                  <a:ext cx="1918301" cy="763690"/>
                </a:xfrm>
                <a:prstGeom prst="homePlate">
                  <a:avLst>
                    <a:gd name="adj" fmla="val 0"/>
                  </a:avLst>
                </a:prstGeom>
                <a:grpFill/>
                <a:ln w="12700" cap="flat" cmpd="sng" algn="ctr">
                  <a:noFill/>
                  <a:prstDash val="solid"/>
                  <a:miter lim="800000"/>
                </a:ln>
                <a:effectLst/>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defTabSz="514350">
                    <a:defRPr/>
                  </a:pPr>
                  <a:endParaRPr lang="ko-KR" altLang="en-US" sz="1519" kern="0" dirty="0">
                    <a:solidFill>
                      <a:prstClr val="black">
                        <a:lumMod val="75000"/>
                        <a:lumOff val="25000"/>
                      </a:prstClr>
                    </a:solidFill>
                    <a:latin typeface="Arial"/>
                    <a:ea typeface="Arial Unicode MS"/>
                  </a:endParaRPr>
                </a:p>
              </p:txBody>
            </p:sp>
            <p:sp>
              <p:nvSpPr>
                <p:cNvPr id="154" name="Donut 44">
                  <a:extLst>
                    <a:ext uri="{FF2B5EF4-FFF2-40B4-BE49-F238E27FC236}">
                      <a16:creationId xmlns:a16="http://schemas.microsoft.com/office/drawing/2014/main" id="{C5A24ABE-58A9-4BFF-A7F8-FA8D5595B5D3}"/>
                    </a:ext>
                  </a:extLst>
                </p:cNvPr>
                <p:cNvSpPr/>
                <p:nvPr/>
              </p:nvSpPr>
              <p:spPr>
                <a:xfrm>
                  <a:off x="8142741" y="3652885"/>
                  <a:ext cx="1451735" cy="1451735"/>
                </a:xfrm>
                <a:prstGeom prst="donut">
                  <a:avLst>
                    <a:gd name="adj" fmla="val 17620"/>
                  </a:avLst>
                </a:prstGeom>
                <a:grpFill/>
                <a:ln w="12700" cap="flat" cmpd="sng" algn="ctr">
                  <a:noFill/>
                  <a:prstDash val="solid"/>
                  <a:miter lim="800000"/>
                </a:ln>
                <a:effectLst/>
              </p:spPr>
              <p:txBody>
                <a:bodyPr rtlCol="0" anchor="ctr"/>
                <a:lstStyle/>
                <a:p>
                  <a:pPr algn="ctr" defTabSz="514350">
                    <a:defRPr/>
                  </a:pPr>
                  <a:endParaRPr lang="ko-KR" altLang="en-US" sz="1519" kern="0" dirty="0">
                    <a:solidFill>
                      <a:prstClr val="black">
                        <a:lumMod val="75000"/>
                        <a:lumOff val="25000"/>
                      </a:prstClr>
                    </a:solidFill>
                    <a:latin typeface="Arial"/>
                    <a:ea typeface="Arial Unicode MS"/>
                  </a:endParaRPr>
                </a:p>
              </p:txBody>
            </p:sp>
          </p:grpSp>
          <p:sp>
            <p:nvSpPr>
              <p:cNvPr id="141" name="직사각형 113">
                <a:extLst>
                  <a:ext uri="{FF2B5EF4-FFF2-40B4-BE49-F238E27FC236}">
                    <a16:creationId xmlns:a16="http://schemas.microsoft.com/office/drawing/2014/main" id="{7E1721EB-C2D1-47F7-ADE4-E49FDC2D7C1C}"/>
                  </a:ext>
                </a:extLst>
              </p:cNvPr>
              <p:cNvSpPr>
                <a:spLocks noChangeArrowheads="1"/>
              </p:cNvSpPr>
              <p:nvPr/>
            </p:nvSpPr>
            <p:spPr bwMode="auto">
              <a:xfrm>
                <a:off x="365430" y="3687188"/>
                <a:ext cx="1438727" cy="480882"/>
              </a:xfrm>
              <a:prstGeom prst="rect">
                <a:avLst/>
              </a:prstGeom>
              <a:noFill/>
              <a:ln w="9525">
                <a:noFill/>
                <a:miter lim="800000"/>
                <a:headEnd/>
                <a:tailEnd/>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defTabSz="514350">
                  <a:defRPr/>
                </a:pPr>
                <a:r>
                  <a:rPr lang="en-US" altLang="ko-KR" sz="1200" b="1" dirty="0">
                    <a:solidFill>
                      <a:prstClr val="white"/>
                    </a:solidFill>
                    <a:latin typeface="Arial"/>
                    <a:ea typeface="Arial Unicode MS"/>
                    <a:cs typeface="Arial" charset="0"/>
                  </a:rPr>
                  <a:t>Identification &amp; Feasibility</a:t>
                </a:r>
                <a:endParaRPr lang="ko-KR" altLang="en-US" sz="1200" dirty="0">
                  <a:solidFill>
                    <a:prstClr val="white"/>
                  </a:solidFill>
                  <a:latin typeface="Arial"/>
                  <a:ea typeface="Arial Unicode MS"/>
                </a:endParaRPr>
              </a:p>
            </p:txBody>
          </p:sp>
          <p:grpSp>
            <p:nvGrpSpPr>
              <p:cNvPr id="142" name="Group 55">
                <a:extLst>
                  <a:ext uri="{FF2B5EF4-FFF2-40B4-BE49-F238E27FC236}">
                    <a16:creationId xmlns:a16="http://schemas.microsoft.com/office/drawing/2014/main" id="{6D11F5FC-8A9D-4011-A8D1-0EA465EE0829}"/>
                  </a:ext>
                </a:extLst>
              </p:cNvPr>
              <p:cNvGrpSpPr/>
              <p:nvPr/>
            </p:nvGrpSpPr>
            <p:grpSpPr>
              <a:xfrm>
                <a:off x="332768" y="4371065"/>
                <a:ext cx="1457793" cy="1144316"/>
                <a:chOff x="1510633" y="4361600"/>
                <a:chExt cx="2603309" cy="1193981"/>
              </a:xfrm>
            </p:grpSpPr>
            <p:sp>
              <p:nvSpPr>
                <p:cNvPr id="151" name="TextBox 150">
                  <a:extLst>
                    <a:ext uri="{FF2B5EF4-FFF2-40B4-BE49-F238E27FC236}">
                      <a16:creationId xmlns:a16="http://schemas.microsoft.com/office/drawing/2014/main" id="{8E335708-CEA1-4316-B3B5-4A6ED2FB0B04}"/>
                    </a:ext>
                  </a:extLst>
                </p:cNvPr>
                <p:cNvSpPr txBox="1"/>
                <p:nvPr/>
              </p:nvSpPr>
              <p:spPr>
                <a:xfrm>
                  <a:off x="1510633" y="4765320"/>
                  <a:ext cx="2569259" cy="790261"/>
                </a:xfrm>
                <a:prstGeom prst="rect">
                  <a:avLst/>
                </a:prstGeom>
                <a:solidFill>
                  <a:srgbClr val="F79646"/>
                </a:solidFill>
                <a:ln>
                  <a:solidFill>
                    <a:srgbClr val="F79646"/>
                  </a:solidFill>
                </a:ln>
              </p:spPr>
              <p:txBody>
                <a:bodyPr wrap="square" rtlCol="0">
                  <a:spAutoFit/>
                </a:bodyPr>
                <a:lstStyle/>
                <a:p>
                  <a:pPr algn="ctr" defTabSz="514350">
                    <a:defRPr/>
                  </a:pPr>
                  <a:endParaRPr lang="en-US" altLang="ko-KR" sz="82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82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825" kern="0" dirty="0">
                    <a:solidFill>
                      <a:prstClr val="black">
                        <a:lumMod val="75000"/>
                        <a:lumOff val="25000"/>
                      </a:prstClr>
                    </a:solidFill>
                    <a:latin typeface="Arial"/>
                    <a:ea typeface="Arial Unicode MS"/>
                    <a:cs typeface="Arial" pitchFamily="34" charset="0"/>
                  </a:endParaRPr>
                </a:p>
                <a:p>
                  <a:pPr algn="ctr" defTabSz="514350">
                    <a:defRPr/>
                  </a:pPr>
                  <a:endParaRPr lang="en-US" altLang="ko-KR" sz="825" kern="0" dirty="0">
                    <a:solidFill>
                      <a:prstClr val="black">
                        <a:lumMod val="75000"/>
                        <a:lumOff val="25000"/>
                      </a:prstClr>
                    </a:solidFill>
                    <a:latin typeface="Arial"/>
                    <a:ea typeface="Arial Unicode MS"/>
                    <a:cs typeface="Arial" pitchFamily="34" charset="0"/>
                  </a:endParaRPr>
                </a:p>
                <a:p>
                  <a:pPr algn="ctr" defTabSz="514350">
                    <a:defRPr/>
                  </a:pPr>
                  <a:endParaRPr lang="ko-KR" altLang="en-US" sz="825" kern="0" dirty="0">
                    <a:solidFill>
                      <a:prstClr val="black">
                        <a:lumMod val="75000"/>
                        <a:lumOff val="25000"/>
                      </a:prstClr>
                    </a:solidFill>
                    <a:latin typeface="Arial"/>
                    <a:ea typeface="Arial Unicode MS"/>
                    <a:cs typeface="Arial" pitchFamily="34" charset="0"/>
                  </a:endParaRPr>
                </a:p>
              </p:txBody>
            </p:sp>
            <p:sp>
              <p:nvSpPr>
                <p:cNvPr id="152" name="TextBox 151">
                  <a:extLst>
                    <a:ext uri="{FF2B5EF4-FFF2-40B4-BE49-F238E27FC236}">
                      <a16:creationId xmlns:a16="http://schemas.microsoft.com/office/drawing/2014/main" id="{0F07177D-52FD-48D1-B1F5-11DE13D7E1D5}"/>
                    </a:ext>
                  </a:extLst>
                </p:cNvPr>
                <p:cNvSpPr txBox="1"/>
                <p:nvPr/>
              </p:nvSpPr>
              <p:spPr>
                <a:xfrm>
                  <a:off x="1536178" y="4361600"/>
                  <a:ext cx="2577764" cy="334503"/>
                </a:xfrm>
                <a:prstGeom prst="rect">
                  <a:avLst/>
                </a:prstGeom>
                <a:noFill/>
                <a:ln>
                  <a:solidFill>
                    <a:srgbClr val="F79646"/>
                  </a:solidFill>
                </a:ln>
              </p:spPr>
              <p:txBody>
                <a:bodyPr wrap="square" rtlCol="0">
                  <a:spAutoFit/>
                </a:bodyPr>
                <a:lstStyle/>
                <a:p>
                  <a:pPr algn="ctr" defTabSz="342900">
                    <a:defRPr/>
                  </a:pPr>
                  <a:r>
                    <a:rPr lang="en-ZA" sz="1400" b="1" kern="0" dirty="0">
                      <a:solidFill>
                        <a:prstClr val="black"/>
                      </a:solidFill>
                      <a:latin typeface="Calibri"/>
                    </a:rPr>
                    <a:t>526</a:t>
                  </a:r>
                </a:p>
              </p:txBody>
            </p:sp>
          </p:grpSp>
          <p:sp>
            <p:nvSpPr>
              <p:cNvPr id="143" name="Oval 21">
                <a:extLst>
                  <a:ext uri="{FF2B5EF4-FFF2-40B4-BE49-F238E27FC236}">
                    <a16:creationId xmlns:a16="http://schemas.microsoft.com/office/drawing/2014/main" id="{0FD62C00-9F10-4FA1-9B2C-A21ED3055D45}"/>
                  </a:ext>
                </a:extLst>
              </p:cNvPr>
              <p:cNvSpPr>
                <a:spLocks noChangeAspect="1"/>
              </p:cNvSpPr>
              <p:nvPr/>
            </p:nvSpPr>
            <p:spPr>
              <a:xfrm>
                <a:off x="6243843" y="2996917"/>
                <a:ext cx="353082" cy="356031"/>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45C1A4"/>
              </a:solidFill>
              <a:ln w="12700" cap="flat" cmpd="sng" algn="ctr">
                <a:noFill/>
                <a:prstDash val="solid"/>
                <a:miter lim="800000"/>
              </a:ln>
              <a:effectLst/>
            </p:spPr>
            <p:txBody>
              <a:bodyPr rot="0" spcFirstLastPara="0" vert="horz" wrap="square" lIns="51435" tIns="25718" rIns="51435" bIns="25718"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514350">
                  <a:defRPr/>
                </a:pPr>
                <a:endParaRPr lang="ko-KR" altLang="en-US" sz="1013" dirty="0">
                  <a:solidFill>
                    <a:prstClr val="white"/>
                  </a:solidFill>
                  <a:latin typeface="Arial"/>
                  <a:ea typeface="Arial Unicode MS"/>
                </a:endParaRPr>
              </a:p>
            </p:txBody>
          </p:sp>
          <p:sp>
            <p:nvSpPr>
              <p:cNvPr id="144" name="Rounded Rectangle 10">
                <a:extLst>
                  <a:ext uri="{FF2B5EF4-FFF2-40B4-BE49-F238E27FC236}">
                    <a16:creationId xmlns:a16="http://schemas.microsoft.com/office/drawing/2014/main" id="{A34D91F6-305D-4904-9776-CE1D28149799}"/>
                  </a:ext>
                </a:extLst>
              </p:cNvPr>
              <p:cNvSpPr/>
              <p:nvPr/>
            </p:nvSpPr>
            <p:spPr>
              <a:xfrm>
                <a:off x="4574143" y="3104596"/>
                <a:ext cx="343350" cy="328588"/>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rgbClr val="4BACC6"/>
              </a:solidFill>
              <a:ln w="12700" cap="flat" cmpd="sng" algn="ctr">
                <a:noFill/>
                <a:prstDash val="solid"/>
                <a:miter lim="800000"/>
              </a:ln>
              <a:effectLst/>
            </p:spPr>
            <p:txBody>
              <a:bodyPr rot="0" spcFirstLastPara="0" vert="horz" wrap="square" lIns="51435" tIns="25718" rIns="51435" bIns="25718"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514350">
                  <a:defRPr/>
                </a:pPr>
                <a:endParaRPr lang="ko-KR" altLang="en-US" sz="1013" dirty="0">
                  <a:solidFill>
                    <a:prstClr val="white"/>
                  </a:solidFill>
                  <a:latin typeface="Arial"/>
                  <a:ea typeface="Arial Unicode MS"/>
                </a:endParaRPr>
              </a:p>
            </p:txBody>
          </p:sp>
          <p:sp>
            <p:nvSpPr>
              <p:cNvPr id="145" name="Rectangle 7">
                <a:extLst>
                  <a:ext uri="{FF2B5EF4-FFF2-40B4-BE49-F238E27FC236}">
                    <a16:creationId xmlns:a16="http://schemas.microsoft.com/office/drawing/2014/main" id="{85F7AE27-2E5A-4A2A-B13D-26A891545640}"/>
                  </a:ext>
                </a:extLst>
              </p:cNvPr>
              <p:cNvSpPr/>
              <p:nvPr/>
            </p:nvSpPr>
            <p:spPr>
              <a:xfrm rot="18900000" flipH="1">
                <a:off x="1019248" y="3090954"/>
                <a:ext cx="192461" cy="355293"/>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rgbClr val="F79646"/>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defRPr/>
                </a:pPr>
                <a:endParaRPr lang="ko-KR" altLang="en-US" sz="2025" kern="0" dirty="0">
                  <a:solidFill>
                    <a:prstClr val="white"/>
                  </a:solidFill>
                  <a:latin typeface="Arial"/>
                  <a:ea typeface="Arial Unicode MS"/>
                </a:endParaRPr>
              </a:p>
            </p:txBody>
          </p:sp>
          <p:sp>
            <p:nvSpPr>
              <p:cNvPr id="146" name="Oval 21">
                <a:extLst>
                  <a:ext uri="{FF2B5EF4-FFF2-40B4-BE49-F238E27FC236}">
                    <a16:creationId xmlns:a16="http://schemas.microsoft.com/office/drawing/2014/main" id="{BF7A522B-FBE3-4770-8B49-EE2E20E1C60B}"/>
                  </a:ext>
                </a:extLst>
              </p:cNvPr>
              <p:cNvSpPr>
                <a:spLocks noChangeAspect="1"/>
              </p:cNvSpPr>
              <p:nvPr/>
            </p:nvSpPr>
            <p:spPr>
              <a:xfrm rot="20700000">
                <a:off x="2973370" y="3080092"/>
                <a:ext cx="399981" cy="324907"/>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rgbClr val="0E7FB7"/>
              </a:solidFill>
              <a:ln w="12700"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defRPr/>
                </a:pPr>
                <a:endParaRPr lang="ko-KR" altLang="en-US" sz="1350" kern="0" dirty="0">
                  <a:solidFill>
                    <a:prstClr val="white"/>
                  </a:solidFill>
                  <a:latin typeface="Arial"/>
                  <a:ea typeface="Arial Unicode MS"/>
                </a:endParaRPr>
              </a:p>
            </p:txBody>
          </p:sp>
          <p:sp>
            <p:nvSpPr>
              <p:cNvPr id="147" name="Oval 6">
                <a:extLst>
                  <a:ext uri="{FF2B5EF4-FFF2-40B4-BE49-F238E27FC236}">
                    <a16:creationId xmlns:a16="http://schemas.microsoft.com/office/drawing/2014/main" id="{B39287A9-9391-4B11-8022-E604BDEB667C}"/>
                  </a:ext>
                </a:extLst>
              </p:cNvPr>
              <p:cNvSpPr/>
              <p:nvPr/>
            </p:nvSpPr>
            <p:spPr>
              <a:xfrm>
                <a:off x="7912417" y="3061925"/>
                <a:ext cx="463987" cy="350070"/>
              </a:xfrm>
              <a:custGeom>
                <a:avLst/>
                <a:gdLst/>
                <a:ahLst/>
                <a:cxnLst/>
                <a:rect l="l" t="t" r="r" b="b"/>
                <a:pathLst>
                  <a:path w="3220460" h="3186731">
                    <a:moveTo>
                      <a:pt x="1762834" y="1282034"/>
                    </a:moveTo>
                    <a:lnTo>
                      <a:pt x="273698" y="2771171"/>
                    </a:lnTo>
                    <a:cubicBezTo>
                      <a:pt x="253145" y="2791724"/>
                      <a:pt x="253145" y="2825048"/>
                      <a:pt x="273698" y="2845601"/>
                    </a:cubicBezTo>
                    <a:cubicBezTo>
                      <a:pt x="294251" y="2866154"/>
                      <a:pt x="327575" y="2866154"/>
                      <a:pt x="348128" y="2845601"/>
                    </a:cubicBezTo>
                    <a:lnTo>
                      <a:pt x="1830131" y="1363598"/>
                    </a:lnTo>
                    <a:close/>
                    <a:moveTo>
                      <a:pt x="2703218" y="237332"/>
                    </a:moveTo>
                    <a:cubicBezTo>
                      <a:pt x="2623680" y="237332"/>
                      <a:pt x="2559202" y="301810"/>
                      <a:pt x="2559202" y="381348"/>
                    </a:cubicBezTo>
                    <a:cubicBezTo>
                      <a:pt x="2559202" y="460886"/>
                      <a:pt x="2623680" y="525364"/>
                      <a:pt x="2703218" y="525364"/>
                    </a:cubicBezTo>
                    <a:cubicBezTo>
                      <a:pt x="2782756" y="525364"/>
                      <a:pt x="2847234" y="460886"/>
                      <a:pt x="2847234" y="381348"/>
                    </a:cubicBezTo>
                    <a:cubicBezTo>
                      <a:pt x="2847234" y="301810"/>
                      <a:pt x="2782756" y="237332"/>
                      <a:pt x="2703218" y="237332"/>
                    </a:cubicBezTo>
                    <a:close/>
                    <a:moveTo>
                      <a:pt x="2413103" y="0"/>
                    </a:moveTo>
                    <a:cubicBezTo>
                      <a:pt x="2858994" y="0"/>
                      <a:pt x="3220460" y="361466"/>
                      <a:pt x="3220460" y="807357"/>
                    </a:cubicBezTo>
                    <a:cubicBezTo>
                      <a:pt x="3220460" y="1253248"/>
                      <a:pt x="2858994" y="1614714"/>
                      <a:pt x="2413103" y="1614714"/>
                    </a:cubicBezTo>
                    <a:cubicBezTo>
                      <a:pt x="2305542" y="1614714"/>
                      <a:pt x="2202893" y="1593680"/>
                      <a:pt x="2109223" y="1555067"/>
                    </a:cubicBezTo>
                    <a:lnTo>
                      <a:pt x="2191945" y="1637789"/>
                    </a:lnTo>
                    <a:cubicBezTo>
                      <a:pt x="2226856" y="1672699"/>
                      <a:pt x="2226855" y="1729300"/>
                      <a:pt x="2191945" y="1764210"/>
                    </a:cubicBezTo>
                    <a:lnTo>
                      <a:pt x="2045068" y="1911087"/>
                    </a:lnTo>
                    <a:cubicBezTo>
                      <a:pt x="2010158" y="1945998"/>
                      <a:pt x="1953557" y="1945998"/>
                      <a:pt x="1918647" y="1911087"/>
                    </a:cubicBezTo>
                    <a:lnTo>
                      <a:pt x="1799123" y="1791564"/>
                    </a:lnTo>
                    <a:lnTo>
                      <a:pt x="1749496" y="1841190"/>
                    </a:lnTo>
                    <a:lnTo>
                      <a:pt x="1832980" y="1924673"/>
                    </a:lnTo>
                    <a:lnTo>
                      <a:pt x="1761893" y="1995760"/>
                    </a:lnTo>
                    <a:lnTo>
                      <a:pt x="1678410" y="1912277"/>
                    </a:lnTo>
                    <a:lnTo>
                      <a:pt x="1650246" y="1940441"/>
                    </a:lnTo>
                    <a:lnTo>
                      <a:pt x="1735612" y="2025807"/>
                    </a:lnTo>
                    <a:lnTo>
                      <a:pt x="1573330" y="2188089"/>
                    </a:lnTo>
                    <a:lnTo>
                      <a:pt x="1487964" y="2102723"/>
                    </a:lnTo>
                    <a:lnTo>
                      <a:pt x="1451742" y="2138944"/>
                    </a:lnTo>
                    <a:lnTo>
                      <a:pt x="1537109" y="2224311"/>
                    </a:lnTo>
                    <a:lnTo>
                      <a:pt x="1374830" y="2386590"/>
                    </a:lnTo>
                    <a:lnTo>
                      <a:pt x="1289463" y="2301223"/>
                    </a:lnTo>
                    <a:lnTo>
                      <a:pt x="1225079" y="2365608"/>
                    </a:lnTo>
                    <a:lnTo>
                      <a:pt x="1310445" y="2450974"/>
                    </a:lnTo>
                    <a:lnTo>
                      <a:pt x="1239358" y="2522061"/>
                    </a:lnTo>
                    <a:lnTo>
                      <a:pt x="1153992" y="2436695"/>
                    </a:lnTo>
                    <a:lnTo>
                      <a:pt x="1104364" y="2486322"/>
                    </a:lnTo>
                    <a:lnTo>
                      <a:pt x="1189730" y="2571689"/>
                    </a:lnTo>
                    <a:lnTo>
                      <a:pt x="1034153" y="2727266"/>
                    </a:lnTo>
                    <a:lnTo>
                      <a:pt x="948787" y="2641900"/>
                    </a:lnTo>
                    <a:lnTo>
                      <a:pt x="905863" y="2684824"/>
                    </a:lnTo>
                    <a:lnTo>
                      <a:pt x="991230" y="2770191"/>
                    </a:lnTo>
                    <a:lnTo>
                      <a:pt x="842353" y="2919067"/>
                    </a:lnTo>
                    <a:lnTo>
                      <a:pt x="756986" y="2833700"/>
                    </a:lnTo>
                    <a:lnTo>
                      <a:pt x="692119" y="2898567"/>
                    </a:lnTo>
                    <a:lnTo>
                      <a:pt x="777486" y="2983934"/>
                    </a:lnTo>
                    <a:lnTo>
                      <a:pt x="628610" y="3132811"/>
                    </a:lnTo>
                    <a:lnTo>
                      <a:pt x="618557" y="3122757"/>
                    </a:lnTo>
                    <a:lnTo>
                      <a:pt x="622830" y="3134825"/>
                    </a:lnTo>
                    <a:lnTo>
                      <a:pt x="346551" y="3150831"/>
                    </a:lnTo>
                    <a:lnTo>
                      <a:pt x="0" y="3186731"/>
                    </a:lnTo>
                    <a:lnTo>
                      <a:pt x="51749" y="2750557"/>
                    </a:lnTo>
                    <a:lnTo>
                      <a:pt x="48979" y="2747788"/>
                    </a:lnTo>
                    <a:lnTo>
                      <a:pt x="52495" y="2744272"/>
                    </a:lnTo>
                    <a:lnTo>
                      <a:pt x="52938" y="2740533"/>
                    </a:lnTo>
                    <a:lnTo>
                      <a:pt x="54575" y="2742192"/>
                    </a:lnTo>
                    <a:lnTo>
                      <a:pt x="1671288" y="1125479"/>
                    </a:lnTo>
                    <a:cubicBezTo>
                      <a:pt x="1628971" y="1027979"/>
                      <a:pt x="1605746" y="920380"/>
                      <a:pt x="1605746" y="807357"/>
                    </a:cubicBezTo>
                    <a:cubicBezTo>
                      <a:pt x="1605746" y="361466"/>
                      <a:pt x="1967212" y="0"/>
                      <a:pt x="2413103" y="0"/>
                    </a:cubicBezTo>
                    <a:close/>
                  </a:path>
                </a:pathLst>
              </a:custGeom>
              <a:solidFill>
                <a:srgbClr val="B9D533"/>
              </a:solidFill>
              <a:ln w="12700" cap="flat" cmpd="sng" algn="ctr">
                <a:noFill/>
                <a:prstDash val="solid"/>
                <a:miter lim="800000"/>
              </a:ln>
              <a:effectLst/>
            </p:spPr>
            <p:txBody>
              <a:bodyPr rtlCol="0" anchor="ctr"/>
              <a:lstStyle/>
              <a:p>
                <a:pPr algn="ctr">
                  <a:defRPr/>
                </a:pPr>
                <a:endParaRPr lang="ko-KR" altLang="en-US" sz="2025" kern="0">
                  <a:solidFill>
                    <a:prstClr val="white"/>
                  </a:solidFill>
                  <a:latin typeface="Arial"/>
                  <a:ea typeface="Arial Unicode MS"/>
                </a:endParaRPr>
              </a:p>
            </p:txBody>
          </p:sp>
          <p:sp>
            <p:nvSpPr>
              <p:cNvPr id="148" name="Rectangle 147">
                <a:extLst>
                  <a:ext uri="{FF2B5EF4-FFF2-40B4-BE49-F238E27FC236}">
                    <a16:creationId xmlns:a16="http://schemas.microsoft.com/office/drawing/2014/main" id="{03062F25-388A-400A-9F41-3C74F08EE1CC}"/>
                  </a:ext>
                </a:extLst>
              </p:cNvPr>
              <p:cNvSpPr/>
              <p:nvPr/>
            </p:nvSpPr>
            <p:spPr>
              <a:xfrm>
                <a:off x="39209" y="6304156"/>
                <a:ext cx="2107443" cy="1343284"/>
              </a:xfrm>
              <a:prstGeom prst="rect">
                <a:avLst/>
              </a:prstGeom>
              <a:solidFill>
                <a:schemeClr val="bg1">
                  <a:lumMod val="65000"/>
                </a:schemeClr>
              </a:solidFill>
              <a:ln w="12700" cap="flat" cmpd="sng" algn="ctr">
                <a:noFill/>
                <a:prstDash val="solid"/>
                <a:miter lim="800000"/>
              </a:ln>
              <a:effectLst/>
            </p:spPr>
            <p:txBody>
              <a:bodyPr rtlCol="0" anchor="ctr"/>
              <a:lstStyle/>
              <a:p>
                <a:pPr algn="ctr" defTabSz="342900">
                  <a:defRPr/>
                </a:pPr>
                <a:endParaRPr lang="en-ZA" sz="1400" b="1" kern="0" dirty="0">
                  <a:solidFill>
                    <a:prstClr val="white"/>
                  </a:solidFill>
                  <a:latin typeface="Calibri"/>
                </a:endParaRPr>
              </a:p>
              <a:p>
                <a:pPr algn="ctr" defTabSz="342900">
                  <a:defRPr/>
                </a:pPr>
                <a:r>
                  <a:rPr lang="en-ZA" sz="1400" b="1" kern="0" dirty="0">
                    <a:solidFill>
                      <a:prstClr val="white"/>
                    </a:solidFill>
                    <a:latin typeface="Calibri"/>
                  </a:rPr>
                  <a:t>Other * = Cancelled, Non Infrastructure, Terminated, Delayed, Blank</a:t>
                </a:r>
              </a:p>
              <a:p>
                <a:pPr algn="ctr">
                  <a:defRPr/>
                </a:pPr>
                <a:endParaRPr lang="en-ZA" sz="1400" kern="0" dirty="0">
                  <a:solidFill>
                    <a:prstClr val="white"/>
                  </a:solidFill>
                  <a:latin typeface="Arial"/>
                  <a:ea typeface="Arial Unicode MS"/>
                </a:endParaRPr>
              </a:p>
            </p:txBody>
          </p:sp>
          <p:sp>
            <p:nvSpPr>
              <p:cNvPr id="149" name="Rectangle 148">
                <a:extLst>
                  <a:ext uri="{FF2B5EF4-FFF2-40B4-BE49-F238E27FC236}">
                    <a16:creationId xmlns:a16="http://schemas.microsoft.com/office/drawing/2014/main" id="{A2E03492-2A25-4251-8BC6-9360214F59C9}"/>
                  </a:ext>
                </a:extLst>
              </p:cNvPr>
              <p:cNvSpPr/>
              <p:nvPr/>
            </p:nvSpPr>
            <p:spPr>
              <a:xfrm>
                <a:off x="53785" y="7720722"/>
                <a:ext cx="1109215" cy="460641"/>
              </a:xfrm>
              <a:prstGeom prst="rect">
                <a:avLst/>
              </a:prstGeom>
              <a:solidFill>
                <a:sysClr val="window" lastClr="FFFFFF"/>
              </a:solidFill>
              <a:ln w="15875" cap="flat" cmpd="sng" algn="ctr">
                <a:solidFill>
                  <a:sysClr val="windowText" lastClr="000000">
                    <a:lumMod val="65000"/>
                    <a:lumOff val="35000"/>
                  </a:sysClr>
                </a:solidFill>
                <a:prstDash val="solid"/>
                <a:miter lim="800000"/>
              </a:ln>
              <a:effectLst/>
            </p:spPr>
            <p:txBody>
              <a:bodyPr rtlCol="0" anchor="ctr"/>
              <a:lstStyle/>
              <a:p>
                <a:pPr algn="ctr">
                  <a:defRPr/>
                </a:pPr>
                <a:r>
                  <a:rPr lang="en-US" sz="1400" b="1" kern="0" dirty="0">
                    <a:solidFill>
                      <a:prstClr val="black"/>
                    </a:solidFill>
                    <a:latin typeface="Calibri"/>
                    <a:ea typeface="Arial Unicode MS"/>
                  </a:rPr>
                  <a:t>3513</a:t>
                </a:r>
                <a:endParaRPr lang="en-ZA" sz="1400" b="1" kern="0" dirty="0">
                  <a:solidFill>
                    <a:prstClr val="black"/>
                  </a:solidFill>
                  <a:latin typeface="Calibri"/>
                  <a:ea typeface="Arial Unicode MS"/>
                </a:endParaRPr>
              </a:p>
            </p:txBody>
          </p:sp>
          <p:sp>
            <p:nvSpPr>
              <p:cNvPr id="150" name="Rectangle 149">
                <a:extLst>
                  <a:ext uri="{FF2B5EF4-FFF2-40B4-BE49-F238E27FC236}">
                    <a16:creationId xmlns:a16="http://schemas.microsoft.com/office/drawing/2014/main" id="{7E114788-E03D-4443-BC75-9610FE9DA338}"/>
                  </a:ext>
                </a:extLst>
              </p:cNvPr>
              <p:cNvSpPr/>
              <p:nvPr/>
            </p:nvSpPr>
            <p:spPr>
              <a:xfrm>
                <a:off x="1195045" y="7720720"/>
                <a:ext cx="951606" cy="460641"/>
              </a:xfrm>
              <a:prstGeom prst="rect">
                <a:avLst/>
              </a:prstGeom>
              <a:noFill/>
              <a:ln w="15875" cap="flat" cmpd="sng" algn="ctr">
                <a:solidFill>
                  <a:sysClr val="windowText" lastClr="000000">
                    <a:lumMod val="65000"/>
                    <a:lumOff val="35000"/>
                  </a:sysClr>
                </a:solidFill>
                <a:prstDash val="solid"/>
                <a:miter lim="800000"/>
              </a:ln>
              <a:effectLst/>
            </p:spPr>
            <p:txBody>
              <a:bodyPr rtlCol="0" anchor="ctr"/>
              <a:lstStyle/>
              <a:p>
                <a:pPr algn="ctr">
                  <a:defRPr/>
                </a:pPr>
                <a:endParaRPr lang="en-ZA" sz="1350" kern="0">
                  <a:solidFill>
                    <a:prstClr val="white"/>
                  </a:solidFill>
                  <a:latin typeface="Arial"/>
                  <a:ea typeface="Arial Unicode MS"/>
                </a:endParaRPr>
              </a:p>
            </p:txBody>
          </p:sp>
        </p:grpSp>
        <p:sp>
          <p:nvSpPr>
            <p:cNvPr id="105" name="Rectangle 104">
              <a:extLst>
                <a:ext uri="{FF2B5EF4-FFF2-40B4-BE49-F238E27FC236}">
                  <a16:creationId xmlns:a16="http://schemas.microsoft.com/office/drawing/2014/main" id="{AAA684D2-A2FF-4098-87D5-7BA4BFBE3D0C}"/>
                </a:ext>
              </a:extLst>
            </p:cNvPr>
            <p:cNvSpPr/>
            <p:nvPr/>
          </p:nvSpPr>
          <p:spPr>
            <a:xfrm>
              <a:off x="11378" y="4375960"/>
              <a:ext cx="1412569" cy="384706"/>
            </a:xfrm>
            <a:prstGeom prst="rect">
              <a:avLst/>
            </a:prstGeom>
          </p:spPr>
          <p:txBody>
            <a:bodyPr wrap="square">
              <a:spAutoFit/>
            </a:bodyPr>
            <a:lstStyle/>
            <a:p>
              <a:pPr algn="ctr" defTabSz="342900"/>
              <a:r>
                <a:rPr lang="en-ZA" b="1" kern="0" dirty="0">
                  <a:solidFill>
                    <a:prstClr val="white"/>
                  </a:solidFill>
                  <a:latin typeface="Calibri"/>
                </a:rPr>
                <a:t>10.7%</a:t>
              </a:r>
              <a:endParaRPr lang="en-ZA" dirty="0">
                <a:solidFill>
                  <a:prstClr val="white"/>
                </a:solidFill>
                <a:latin typeface="Calibri"/>
              </a:endParaRPr>
            </a:p>
          </p:txBody>
        </p:sp>
        <p:sp>
          <p:nvSpPr>
            <p:cNvPr id="106" name="Rectangle 105">
              <a:extLst>
                <a:ext uri="{FF2B5EF4-FFF2-40B4-BE49-F238E27FC236}">
                  <a16:creationId xmlns:a16="http://schemas.microsoft.com/office/drawing/2014/main" id="{FABA9664-AFDA-4593-9B48-243E4D5B82B4}"/>
                </a:ext>
              </a:extLst>
            </p:cNvPr>
            <p:cNvSpPr/>
            <p:nvPr/>
          </p:nvSpPr>
          <p:spPr>
            <a:xfrm>
              <a:off x="2440290" y="4375960"/>
              <a:ext cx="923422" cy="384706"/>
            </a:xfrm>
            <a:prstGeom prst="rect">
              <a:avLst/>
            </a:prstGeom>
          </p:spPr>
          <p:txBody>
            <a:bodyPr wrap="square">
              <a:spAutoFit/>
            </a:bodyPr>
            <a:lstStyle/>
            <a:p>
              <a:pPr defTabSz="342900"/>
              <a:r>
                <a:rPr lang="en-ZA" b="1" kern="0" dirty="0">
                  <a:solidFill>
                    <a:prstClr val="white"/>
                  </a:solidFill>
                  <a:latin typeface="Calibri"/>
                </a:rPr>
                <a:t>31.8%</a:t>
              </a:r>
              <a:endParaRPr lang="en-ZA" dirty="0">
                <a:solidFill>
                  <a:prstClr val="white"/>
                </a:solidFill>
                <a:latin typeface="Calibri"/>
              </a:endParaRPr>
            </a:p>
          </p:txBody>
        </p:sp>
        <p:sp>
          <p:nvSpPr>
            <p:cNvPr id="107" name="Rectangle 106">
              <a:extLst>
                <a:ext uri="{FF2B5EF4-FFF2-40B4-BE49-F238E27FC236}">
                  <a16:creationId xmlns:a16="http://schemas.microsoft.com/office/drawing/2014/main" id="{8D458B73-63C2-4AEA-AC95-19D9CACA1736}"/>
                </a:ext>
              </a:extLst>
            </p:cNvPr>
            <p:cNvSpPr/>
            <p:nvPr/>
          </p:nvSpPr>
          <p:spPr>
            <a:xfrm>
              <a:off x="4205076" y="4371555"/>
              <a:ext cx="897852" cy="384706"/>
            </a:xfrm>
            <a:prstGeom prst="rect">
              <a:avLst/>
            </a:prstGeom>
          </p:spPr>
          <p:txBody>
            <a:bodyPr wrap="square">
              <a:spAutoFit/>
            </a:bodyPr>
            <a:lstStyle/>
            <a:p>
              <a:pPr defTabSz="342900"/>
              <a:r>
                <a:rPr lang="en-ZA" b="1" kern="0" dirty="0">
                  <a:solidFill>
                    <a:prstClr val="white"/>
                  </a:solidFill>
                  <a:latin typeface="Calibri"/>
                </a:rPr>
                <a:t>11.1%</a:t>
              </a:r>
              <a:endParaRPr lang="en-ZA" dirty="0">
                <a:solidFill>
                  <a:prstClr val="white"/>
                </a:solidFill>
                <a:latin typeface="Calibri"/>
              </a:endParaRPr>
            </a:p>
          </p:txBody>
        </p:sp>
        <p:sp>
          <p:nvSpPr>
            <p:cNvPr id="108" name="Rectangle 107">
              <a:extLst>
                <a:ext uri="{FF2B5EF4-FFF2-40B4-BE49-F238E27FC236}">
                  <a16:creationId xmlns:a16="http://schemas.microsoft.com/office/drawing/2014/main" id="{6721D7B6-CA9A-4E21-B920-09E4E2481D90}"/>
                </a:ext>
              </a:extLst>
            </p:cNvPr>
            <p:cNvSpPr/>
            <p:nvPr/>
          </p:nvSpPr>
          <p:spPr>
            <a:xfrm>
              <a:off x="5861860" y="4320086"/>
              <a:ext cx="960639" cy="384706"/>
            </a:xfrm>
            <a:prstGeom prst="rect">
              <a:avLst/>
            </a:prstGeom>
          </p:spPr>
          <p:txBody>
            <a:bodyPr wrap="square">
              <a:spAutoFit/>
            </a:bodyPr>
            <a:lstStyle/>
            <a:p>
              <a:pPr defTabSz="342900"/>
              <a:r>
                <a:rPr lang="en-ZA" b="1" kern="0" dirty="0">
                  <a:solidFill>
                    <a:prstClr val="white"/>
                  </a:solidFill>
                  <a:latin typeface="Calibri"/>
                </a:rPr>
                <a:t>53.4%</a:t>
              </a:r>
              <a:endParaRPr lang="en-ZA" dirty="0">
                <a:solidFill>
                  <a:prstClr val="white"/>
                </a:solidFill>
                <a:latin typeface="Calibri"/>
              </a:endParaRPr>
            </a:p>
          </p:txBody>
        </p:sp>
        <p:sp>
          <p:nvSpPr>
            <p:cNvPr id="109" name="Rectangle 108">
              <a:extLst>
                <a:ext uri="{FF2B5EF4-FFF2-40B4-BE49-F238E27FC236}">
                  <a16:creationId xmlns:a16="http://schemas.microsoft.com/office/drawing/2014/main" id="{AF54B31D-3BEA-4B2B-9014-7EF973FDF3F8}"/>
                </a:ext>
              </a:extLst>
            </p:cNvPr>
            <p:cNvSpPr/>
            <p:nvPr/>
          </p:nvSpPr>
          <p:spPr>
            <a:xfrm>
              <a:off x="7634430" y="4332557"/>
              <a:ext cx="770865" cy="384706"/>
            </a:xfrm>
            <a:prstGeom prst="rect">
              <a:avLst/>
            </a:prstGeom>
          </p:spPr>
          <p:txBody>
            <a:bodyPr wrap="square">
              <a:spAutoFit/>
            </a:bodyPr>
            <a:lstStyle/>
            <a:p>
              <a:pPr defTabSz="342900"/>
              <a:r>
                <a:rPr lang="en-ZA" b="1" kern="0" dirty="0">
                  <a:solidFill>
                    <a:prstClr val="white"/>
                  </a:solidFill>
                  <a:latin typeface="Calibri"/>
                </a:rPr>
                <a:t>3.7%</a:t>
              </a:r>
              <a:endParaRPr lang="en-ZA" dirty="0">
                <a:solidFill>
                  <a:prstClr val="white"/>
                </a:solidFill>
                <a:latin typeface="Calibri"/>
              </a:endParaRPr>
            </a:p>
          </p:txBody>
        </p:sp>
        <p:sp>
          <p:nvSpPr>
            <p:cNvPr id="115" name="Rectangle 114">
              <a:extLst>
                <a:ext uri="{FF2B5EF4-FFF2-40B4-BE49-F238E27FC236}">
                  <a16:creationId xmlns:a16="http://schemas.microsoft.com/office/drawing/2014/main" id="{7437A69F-C403-4C4B-B54B-A2002E00B285}"/>
                </a:ext>
              </a:extLst>
            </p:cNvPr>
            <p:cNvSpPr/>
            <p:nvPr/>
          </p:nvSpPr>
          <p:spPr>
            <a:xfrm>
              <a:off x="912798" y="7144357"/>
              <a:ext cx="856469" cy="336617"/>
            </a:xfrm>
            <a:prstGeom prst="rect">
              <a:avLst/>
            </a:prstGeom>
          </p:spPr>
          <p:txBody>
            <a:bodyPr wrap="square">
              <a:spAutoFit/>
            </a:bodyPr>
            <a:lstStyle/>
            <a:p>
              <a:pPr defTabSz="342900"/>
              <a:r>
                <a:rPr lang="en-ZA" sz="1500" b="1" kern="0" dirty="0">
                  <a:latin typeface="Calibri"/>
                </a:rPr>
                <a:t>71.3%</a:t>
              </a:r>
              <a:endParaRPr lang="en-ZA" sz="1500" dirty="0">
                <a:latin typeface="Calibri"/>
              </a:endParaRPr>
            </a:p>
          </p:txBody>
        </p:sp>
      </p:grpSp>
      <p:sp>
        <p:nvSpPr>
          <p:cNvPr id="174" name="Slide Number Placeholder 15">
            <a:extLst>
              <a:ext uri="{FF2B5EF4-FFF2-40B4-BE49-F238E27FC236}">
                <a16:creationId xmlns:a16="http://schemas.microsoft.com/office/drawing/2014/main" id="{3F247E69-EE69-4D1F-BBA0-A586B366C002}"/>
              </a:ext>
            </a:extLst>
          </p:cNvPr>
          <p:cNvSpPr>
            <a:spLocks noGrp="1"/>
          </p:cNvSpPr>
          <p:nvPr>
            <p:ph type="sldNum" sz="quarter" idx="12"/>
          </p:nvPr>
        </p:nvSpPr>
        <p:spPr>
          <a:xfrm>
            <a:off x="10234261" y="6505116"/>
            <a:ext cx="455062" cy="365125"/>
          </a:xfrm>
        </p:spPr>
        <p:txBody>
          <a:bodyPr/>
          <a:lstStyle/>
          <a:p>
            <a:pPr defTabSz="457200">
              <a:defRPr/>
            </a:pPr>
            <a:fld id="{093862CD-2CE4-D846-9F15-15300DCE1BBC}" type="slidenum">
              <a:rPr lang="en-US" sz="1600">
                <a:solidFill>
                  <a:prstClr val="black"/>
                </a:solidFill>
                <a:latin typeface="Calibri"/>
              </a:rPr>
              <a:pPr defTabSz="457200">
                <a:defRPr/>
              </a:pPr>
              <a:t>23</a:t>
            </a:fld>
            <a:endParaRPr lang="en-US" sz="1600" dirty="0">
              <a:solidFill>
                <a:prstClr val="black"/>
              </a:solidFill>
              <a:latin typeface="Calibri"/>
            </a:endParaRPr>
          </a:p>
        </p:txBody>
      </p:sp>
      <p:grpSp>
        <p:nvGrpSpPr>
          <p:cNvPr id="177" name="Group 176">
            <a:extLst>
              <a:ext uri="{FF2B5EF4-FFF2-40B4-BE49-F238E27FC236}">
                <a16:creationId xmlns:a16="http://schemas.microsoft.com/office/drawing/2014/main" id="{FE4EDB8F-4C40-40B8-8D69-66105F0D8FD6}"/>
              </a:ext>
            </a:extLst>
          </p:cNvPr>
          <p:cNvGrpSpPr/>
          <p:nvPr/>
        </p:nvGrpSpPr>
        <p:grpSpPr>
          <a:xfrm>
            <a:off x="7662372" y="4361135"/>
            <a:ext cx="2789759" cy="1845380"/>
            <a:chOff x="7036752" y="4830799"/>
            <a:chExt cx="1851344" cy="909728"/>
          </a:xfrm>
        </p:grpSpPr>
        <p:sp>
          <p:nvSpPr>
            <p:cNvPr id="178" name="TextBox 177">
              <a:extLst>
                <a:ext uri="{FF2B5EF4-FFF2-40B4-BE49-F238E27FC236}">
                  <a16:creationId xmlns:a16="http://schemas.microsoft.com/office/drawing/2014/main" id="{3EA7D6AC-FCFC-4664-9E31-D84D9E347F26}"/>
                </a:ext>
              </a:extLst>
            </p:cNvPr>
            <p:cNvSpPr txBox="1"/>
            <p:nvPr/>
          </p:nvSpPr>
          <p:spPr>
            <a:xfrm>
              <a:off x="7036752" y="4830799"/>
              <a:ext cx="1851344" cy="781391"/>
            </a:xfrm>
            <a:prstGeom prst="rect">
              <a:avLst/>
            </a:prstGeom>
            <a:solidFill>
              <a:schemeClr val="tx1"/>
            </a:solidFill>
            <a:ln>
              <a:solidFill>
                <a:schemeClr val="tx1"/>
              </a:solidFill>
            </a:ln>
          </p:spPr>
          <p:txBody>
            <a:bodyPr wrap="square" rtlCol="0">
              <a:spAutoFit/>
            </a:bodyPr>
            <a:lstStyle/>
            <a:p>
              <a:pPr algn="ctr">
                <a:defRPr/>
              </a:pPr>
              <a:r>
                <a:rPr lang="en-ZA" b="1" kern="0" dirty="0">
                  <a:solidFill>
                    <a:prstClr val="white"/>
                  </a:solidFill>
                  <a:latin typeface="Calibri"/>
                </a:rPr>
                <a:t>Overall “Projects” </a:t>
              </a:r>
            </a:p>
            <a:p>
              <a:pPr algn="ctr">
                <a:defRPr/>
              </a:pPr>
              <a:r>
                <a:rPr lang="en-ZA" b="1" kern="0" dirty="0">
                  <a:solidFill>
                    <a:prstClr val="white"/>
                  </a:solidFill>
                  <a:latin typeface="Calibri"/>
                </a:rPr>
                <a:t>Received</a:t>
              </a:r>
            </a:p>
            <a:p>
              <a:pPr algn="ctr">
                <a:defRPr/>
              </a:pPr>
              <a:r>
                <a:rPr lang="en-ZA" sz="2000" b="1" kern="0" dirty="0">
                  <a:solidFill>
                    <a:prstClr val="white"/>
                  </a:solidFill>
                  <a:latin typeface="Calibri"/>
                </a:rPr>
                <a:t> </a:t>
              </a:r>
            </a:p>
            <a:p>
              <a:pPr algn="ctr">
                <a:defRPr/>
              </a:pPr>
              <a:endParaRPr lang="en-ZA" b="1" kern="0" dirty="0">
                <a:solidFill>
                  <a:prstClr val="white"/>
                </a:solidFill>
                <a:latin typeface="Calibri"/>
              </a:endParaRPr>
            </a:p>
            <a:p>
              <a:pPr algn="ctr">
                <a:defRPr/>
              </a:pPr>
              <a:endParaRPr lang="en-ZA" sz="1400" b="1" kern="0" dirty="0">
                <a:solidFill>
                  <a:prstClr val="white"/>
                </a:solidFill>
                <a:latin typeface="Calibri"/>
              </a:endParaRPr>
            </a:p>
            <a:p>
              <a:pPr algn="ctr">
                <a:defRPr/>
              </a:pPr>
              <a:endParaRPr lang="en-ZA" sz="900" b="1" kern="0" dirty="0">
                <a:solidFill>
                  <a:prstClr val="white"/>
                </a:solidFill>
                <a:latin typeface="Calibri"/>
              </a:endParaRPr>
            </a:p>
          </p:txBody>
        </p:sp>
        <p:sp>
          <p:nvSpPr>
            <p:cNvPr id="179" name="Rounded Rectangle 56">
              <a:extLst>
                <a:ext uri="{FF2B5EF4-FFF2-40B4-BE49-F238E27FC236}">
                  <a16:creationId xmlns:a16="http://schemas.microsoft.com/office/drawing/2014/main" id="{C368DC40-D015-42FF-82EF-F8F16959AD3C}"/>
                </a:ext>
              </a:extLst>
            </p:cNvPr>
            <p:cNvSpPr/>
            <p:nvPr/>
          </p:nvSpPr>
          <p:spPr>
            <a:xfrm>
              <a:off x="7283628" y="5243571"/>
              <a:ext cx="1430462" cy="496956"/>
            </a:xfrm>
            <a:prstGeom prst="roundRect">
              <a:avLst/>
            </a:prstGeom>
            <a:solidFill>
              <a:srgbClr val="F7FDFF"/>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wrap="none" anchor="ctr"/>
            <a:lstStyle/>
            <a:p>
              <a:pPr algn="ctr" defTabSz="342900">
                <a:defRPr/>
              </a:pPr>
              <a:r>
                <a:rPr lang="en-ZA" sz="2400" b="1" kern="0" dirty="0">
                  <a:solidFill>
                    <a:prstClr val="black"/>
                  </a:solidFill>
                  <a:latin typeface="Calibri"/>
                </a:rPr>
                <a:t>4926</a:t>
              </a:r>
            </a:p>
          </p:txBody>
        </p:sp>
      </p:grpSp>
      <p:sp>
        <p:nvSpPr>
          <p:cNvPr id="2" name="Rectangle 1"/>
          <p:cNvSpPr/>
          <p:nvPr/>
        </p:nvSpPr>
        <p:spPr>
          <a:xfrm>
            <a:off x="1680196" y="870228"/>
            <a:ext cx="2089874" cy="3404102"/>
          </a:xfrm>
          <a:prstGeom prst="rect">
            <a:avLst/>
          </a:prstGeom>
          <a:noFill/>
          <a:ln w="28575">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1725171" y="3955571"/>
            <a:ext cx="2118933" cy="369332"/>
          </a:xfrm>
          <a:prstGeom prst="rect">
            <a:avLst/>
          </a:prstGeom>
          <a:noFill/>
        </p:spPr>
        <p:txBody>
          <a:bodyPr wrap="square" rtlCol="0">
            <a:spAutoFit/>
          </a:bodyPr>
          <a:lstStyle/>
          <a:p>
            <a:pPr algn="ctr"/>
            <a:r>
              <a:rPr lang="en-US" b="1" dirty="0"/>
              <a:t>INITIATIVES =526</a:t>
            </a:r>
          </a:p>
        </p:txBody>
      </p:sp>
      <p:sp>
        <p:nvSpPr>
          <p:cNvPr id="61" name="Rectangle 60"/>
          <p:cNvSpPr/>
          <p:nvPr/>
        </p:nvSpPr>
        <p:spPr>
          <a:xfrm>
            <a:off x="3857928" y="881305"/>
            <a:ext cx="6594202" cy="3393025"/>
          </a:xfrm>
          <a:prstGeom prst="rect">
            <a:avLst/>
          </a:prstGeom>
          <a:noFill/>
          <a:ln w="28575">
            <a:solidFill>
              <a:srgbClr val="00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820641" y="3926543"/>
            <a:ext cx="4587882" cy="377986"/>
          </a:xfrm>
          <a:prstGeom prst="rect">
            <a:avLst/>
          </a:prstGeom>
          <a:noFill/>
        </p:spPr>
        <p:txBody>
          <a:bodyPr wrap="square" rtlCol="0">
            <a:spAutoFit/>
          </a:bodyPr>
          <a:lstStyle/>
          <a:p>
            <a:pPr algn="ctr"/>
            <a:r>
              <a:rPr lang="en-US" b="1" dirty="0"/>
              <a:t>PROJECTS  =  886</a:t>
            </a:r>
          </a:p>
        </p:txBody>
      </p:sp>
      <p:sp>
        <p:nvSpPr>
          <p:cNvPr id="5" name="Rectangle 4"/>
          <p:cNvSpPr/>
          <p:nvPr/>
        </p:nvSpPr>
        <p:spPr>
          <a:xfrm>
            <a:off x="3905163" y="4390636"/>
            <a:ext cx="3670209" cy="2187795"/>
          </a:xfrm>
          <a:prstGeom prst="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3935332" y="4562547"/>
            <a:ext cx="3722133" cy="1169551"/>
          </a:xfrm>
          <a:prstGeom prst="rect">
            <a:avLst/>
          </a:prstGeom>
          <a:noFill/>
          <a:ln>
            <a:noFill/>
          </a:ln>
        </p:spPr>
        <p:txBody>
          <a:bodyPr wrap="square" rtlCol="0">
            <a:spAutoFit/>
          </a:bodyPr>
          <a:lstStyle/>
          <a:p>
            <a:pPr algn="ctr"/>
            <a:r>
              <a:rPr lang="en-US" sz="1400" b="1" dirty="0">
                <a:solidFill>
                  <a:schemeClr val="bg1"/>
                </a:solidFill>
              </a:rPr>
              <a:t>  </a:t>
            </a:r>
            <a:r>
              <a:rPr lang="en-US" sz="1400" b="1" u="sng" dirty="0">
                <a:solidFill>
                  <a:schemeClr val="bg1"/>
                </a:solidFill>
              </a:rPr>
              <a:t>Notes</a:t>
            </a:r>
          </a:p>
          <a:p>
            <a:pPr marL="285750" indent="-285750">
              <a:buFont typeface="Arial" panose="020B0604020202020204" pitchFamily="34" charset="0"/>
              <a:buChar char="•"/>
            </a:pPr>
            <a:r>
              <a:rPr lang="en-US" sz="1400" b="1" dirty="0">
                <a:solidFill>
                  <a:schemeClr val="bg1"/>
                </a:solidFill>
              </a:rPr>
              <a:t>E-Gov –  The GBN Phase 2 project is to be rolled out at 2012 sites</a:t>
            </a:r>
          </a:p>
          <a:p>
            <a:pPr marL="285750" indent="-285750">
              <a:buFont typeface="Arial" panose="020B0604020202020204" pitchFamily="34" charset="0"/>
              <a:buChar char="•"/>
            </a:pPr>
            <a:r>
              <a:rPr lang="en-US" sz="1400" b="1" dirty="0">
                <a:solidFill>
                  <a:schemeClr val="bg1"/>
                </a:solidFill>
              </a:rPr>
              <a:t>Human Settlements – has 3064 nr. of projects with no status </a:t>
            </a:r>
          </a:p>
        </p:txBody>
      </p:sp>
      <p:sp>
        <p:nvSpPr>
          <p:cNvPr id="66" name="TextBox 65">
            <a:extLst>
              <a:ext uri="{FF2B5EF4-FFF2-40B4-BE49-F238E27FC236}">
                <a16:creationId xmlns:a16="http://schemas.microsoft.com/office/drawing/2014/main" id="{9FBA182B-DA92-4937-8FA4-EC77457E24C9}"/>
              </a:ext>
            </a:extLst>
          </p:cNvPr>
          <p:cNvSpPr txBox="1"/>
          <p:nvPr/>
        </p:nvSpPr>
        <p:spPr>
          <a:xfrm>
            <a:off x="1478850" y="6608630"/>
            <a:ext cx="6221462" cy="261610"/>
          </a:xfrm>
          <a:prstGeom prst="rect">
            <a:avLst/>
          </a:prstGeom>
          <a:noFill/>
        </p:spPr>
        <p:txBody>
          <a:bodyPr wrap="square" rtlCol="0">
            <a:spAutoFit/>
          </a:bodyPr>
          <a:lstStyle/>
          <a:p>
            <a:r>
              <a:rPr lang="en-US" sz="1100" dirty="0"/>
              <a:t>*</a:t>
            </a:r>
            <a:r>
              <a:rPr lang="en-US" sz="1100" b="1" dirty="0"/>
              <a:t>*Note: Overall Pipeline includes Projects and Maintenance Projects</a:t>
            </a:r>
          </a:p>
        </p:txBody>
      </p:sp>
      <p:sp>
        <p:nvSpPr>
          <p:cNvPr id="67" name="Title 1">
            <a:extLst>
              <a:ext uri="{FF2B5EF4-FFF2-40B4-BE49-F238E27FC236}">
                <a16:creationId xmlns:a16="http://schemas.microsoft.com/office/drawing/2014/main" id="{DCB2D249-02F4-4DDE-91A0-209DAA31C9DC}"/>
              </a:ext>
            </a:extLst>
          </p:cNvPr>
          <p:cNvSpPr txBox="1">
            <a:spLocks/>
          </p:cNvSpPr>
          <p:nvPr/>
        </p:nvSpPr>
        <p:spPr>
          <a:xfrm>
            <a:off x="1509146" y="140339"/>
            <a:ext cx="9166816" cy="555135"/>
          </a:xfrm>
          <a:prstGeom prst="rect">
            <a:avLst/>
          </a:prstGeom>
          <a:solidFill>
            <a:srgbClr val="002060"/>
          </a:solidFill>
        </p:spPr>
        <p:txBody>
          <a:bodyPr rtlCol="0">
            <a:noAutofit/>
          </a:bodyPr>
          <a:lstStyle>
            <a:lvl1pPr algn="ctr" defTabSz="457200" rtl="0" eaLnBrk="1" latinLnBrk="0" hangingPunct="1">
              <a:spcBef>
                <a:spcPct val="0"/>
              </a:spcBef>
              <a:buNone/>
              <a:defRPr sz="3200" kern="1200">
                <a:solidFill>
                  <a:srgbClr val="FFFFFF"/>
                </a:solidFill>
                <a:latin typeface="+mj-lt"/>
                <a:ea typeface="+mj-ea"/>
                <a:cs typeface="+mj-cs"/>
              </a:defRPr>
            </a:lvl1pPr>
          </a:lstStyle>
          <a:p>
            <a:pPr>
              <a:lnSpc>
                <a:spcPct val="150000"/>
              </a:lnSpc>
              <a:defRPr/>
            </a:pPr>
            <a:r>
              <a:rPr lang="en-US" altLang="en-US" sz="2000" b="1" dirty="0">
                <a:solidFill>
                  <a:prstClr val="white"/>
                </a:solidFill>
                <a:latin typeface="Arial Narrow" panose="020B0606020202030204" pitchFamily="34" charset="0"/>
                <a:cs typeface="Arial" panose="020B0604020202020204" pitchFamily="34" charset="0"/>
              </a:rPr>
              <a:t>Overall Infrastructure </a:t>
            </a:r>
            <a:r>
              <a:rPr lang="en-ZA" altLang="en-US" sz="2000" b="1" dirty="0">
                <a:solidFill>
                  <a:prstClr val="white"/>
                </a:solidFill>
                <a:latin typeface="Arial Narrow" panose="020B0606020202030204" pitchFamily="34" charset="0"/>
                <a:cs typeface="Arial" panose="020B0604020202020204" pitchFamily="34" charset="0"/>
              </a:rPr>
              <a:t>Project Pipeline by Stages </a:t>
            </a:r>
            <a:endParaRPr lang="en-US" altLang="en-US" sz="2000" b="1" dirty="0">
              <a:solidFill>
                <a:prstClr val="white"/>
              </a:solidFill>
              <a:latin typeface="Arial Narrow" panose="020B0606020202030204" pitchFamily="34" charset="0"/>
              <a:cs typeface="Arial" panose="020B0604020202020204" pitchFamily="34" charset="0"/>
            </a:endParaRPr>
          </a:p>
        </p:txBody>
      </p:sp>
      <p:sp>
        <p:nvSpPr>
          <p:cNvPr id="68" name="Rectangle 67">
            <a:extLst>
              <a:ext uri="{FF2B5EF4-FFF2-40B4-BE49-F238E27FC236}">
                <a16:creationId xmlns:a16="http://schemas.microsoft.com/office/drawing/2014/main" id="{46EC07C9-A7F2-4383-A98F-5F6C525A4923}"/>
              </a:ext>
            </a:extLst>
          </p:cNvPr>
          <p:cNvSpPr/>
          <p:nvPr/>
        </p:nvSpPr>
        <p:spPr>
          <a:xfrm>
            <a:off x="1680197" y="4358837"/>
            <a:ext cx="2118933" cy="2199220"/>
          </a:xfrm>
          <a:prstGeom prst="rect">
            <a:avLst/>
          </a:prstGeom>
          <a:noFill/>
          <a:ln w="28575">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506E84BB-8CF3-4EE6-998E-A123C81473B6}"/>
              </a:ext>
            </a:extLst>
          </p:cNvPr>
          <p:cNvSpPr txBox="1"/>
          <p:nvPr/>
        </p:nvSpPr>
        <p:spPr>
          <a:xfrm>
            <a:off x="1574164" y="6216842"/>
            <a:ext cx="2048563" cy="369332"/>
          </a:xfrm>
          <a:prstGeom prst="rect">
            <a:avLst/>
          </a:prstGeom>
          <a:noFill/>
        </p:spPr>
        <p:txBody>
          <a:bodyPr wrap="square" rtlCol="0">
            <a:spAutoFit/>
          </a:bodyPr>
          <a:lstStyle/>
          <a:p>
            <a:pPr algn="ctr"/>
            <a:r>
              <a:rPr lang="en-US" b="1" dirty="0"/>
              <a:t>OTHER  =  3513</a:t>
            </a:r>
          </a:p>
        </p:txBody>
      </p:sp>
    </p:spTree>
    <p:extLst>
      <p:ext uri="{BB962C8B-B14F-4D97-AF65-F5344CB8AC3E}">
        <p14:creationId xmlns:p14="http://schemas.microsoft.com/office/powerpoint/2010/main" val="3701447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79C8-299F-4A70-825E-E911AAB9E9E4}"/>
              </a:ext>
            </a:extLst>
          </p:cNvPr>
          <p:cNvSpPr>
            <a:spLocks noGrp="1"/>
          </p:cNvSpPr>
          <p:nvPr>
            <p:ph type="title"/>
          </p:nvPr>
        </p:nvSpPr>
        <p:spPr>
          <a:xfrm>
            <a:off x="1334530" y="1152712"/>
            <a:ext cx="10585326" cy="414834"/>
          </a:xfrm>
        </p:spPr>
        <p:txBody>
          <a:bodyPr/>
          <a:lstStyle/>
          <a:p>
            <a:pPr lvl="0" algn="ctr">
              <a:lnSpc>
                <a:spcPct val="120000"/>
              </a:lnSpc>
              <a:spcBef>
                <a:spcPts val="372"/>
              </a:spcBef>
              <a:buClr>
                <a:prstClr val="black"/>
              </a:buClr>
              <a:buSzPts val="1860"/>
            </a:pPr>
            <a:r>
              <a:rPr lang="en-ZA" sz="2000" dirty="0">
                <a:latin typeface="+mn-lt"/>
                <a:ea typeface="+mn-ea"/>
              </a:rPr>
              <a:t>High level </a:t>
            </a:r>
            <a:r>
              <a:rPr lang="en-ZA" sz="2000" dirty="0">
                <a:latin typeface="+mn-lt"/>
              </a:rPr>
              <a:t>impact departmental impact due to COVID-19</a:t>
            </a:r>
          </a:p>
        </p:txBody>
      </p:sp>
      <p:sp>
        <p:nvSpPr>
          <p:cNvPr id="3" name="Content Placeholder 2">
            <a:extLst>
              <a:ext uri="{FF2B5EF4-FFF2-40B4-BE49-F238E27FC236}">
                <a16:creationId xmlns:a16="http://schemas.microsoft.com/office/drawing/2014/main" id="{86E3130C-0EA0-4B6A-934C-7B36C01D6356}"/>
              </a:ext>
            </a:extLst>
          </p:cNvPr>
          <p:cNvSpPr>
            <a:spLocks noGrp="1"/>
          </p:cNvSpPr>
          <p:nvPr>
            <p:ph idx="1"/>
          </p:nvPr>
        </p:nvSpPr>
        <p:spPr>
          <a:xfrm>
            <a:off x="1334529" y="1567546"/>
            <a:ext cx="10585327" cy="5100883"/>
          </a:xfrm>
          <a:ln>
            <a:solidFill>
              <a:schemeClr val="accent1"/>
            </a:solidFill>
            <a:prstDash val="sysDash"/>
          </a:ln>
        </p:spPr>
        <p:txBody>
          <a:bodyPr>
            <a:noAutofit/>
          </a:bodyPr>
          <a:lstStyle/>
          <a:p>
            <a:pPr marL="230188" lvl="0" indent="-230188" algn="just" defTabSz="457200">
              <a:lnSpc>
                <a:spcPct val="150000"/>
              </a:lnSpc>
              <a:spcBef>
                <a:spcPts val="0"/>
              </a:spcBef>
              <a:buFont typeface="Wingdings" panose="05000000000000000000" pitchFamily="2" charset="2"/>
              <a:buChar char="q"/>
            </a:pPr>
            <a:r>
              <a:rPr lang="en-ZA" sz="1600" kern="1400" dirty="0">
                <a:solidFill>
                  <a:prstClr val="black"/>
                </a:solidFill>
                <a:ea typeface="Times New Roman" panose="02020603050405020304" pitchFamily="18" charset="0"/>
                <a:cs typeface="Times New Roman" panose="02020603050405020304" pitchFamily="18" charset="0"/>
                <a:sym typeface="Arial"/>
              </a:rPr>
              <a:t>COVID-19 pandemic had a significant social and economic impact that goes beyond the public health system, GPG formulated its COVID-19 Response Plan and DID implemented measures to ensure continuity in the planning, design and delivery of infrastructure.</a:t>
            </a:r>
          </a:p>
          <a:p>
            <a:pPr marL="230188" lvl="0" indent="-230188" algn="just" defTabSz="457200">
              <a:lnSpc>
                <a:spcPct val="150000"/>
              </a:lnSpc>
              <a:spcBef>
                <a:spcPts val="0"/>
              </a:spcBef>
              <a:buFont typeface="Wingdings" panose="05000000000000000000" pitchFamily="2" charset="2"/>
              <a:buChar char="q"/>
            </a:pPr>
            <a:r>
              <a:rPr lang="en-ZA" sz="1600" kern="1400" dirty="0">
                <a:solidFill>
                  <a:srgbClr val="000000"/>
                </a:solidFill>
                <a:ea typeface="Times New Roman" panose="02020603050405020304" pitchFamily="18" charset="0"/>
                <a:cs typeface="Times New Roman" panose="02020603050405020304" pitchFamily="18" charset="0"/>
                <a:sym typeface="Arial"/>
              </a:rPr>
              <a:t>The impact of the national state of disaster and the nation-wide lockdown resulted in a need to review departmental plans, to ensure that plans respond to the COVID-19 pandemic and continued service delivery in the 2020/21 financial year.</a:t>
            </a:r>
          </a:p>
          <a:p>
            <a:pPr marL="230188" lvl="0" indent="-230188" algn="just" defTabSz="457200">
              <a:lnSpc>
                <a:spcPct val="150000"/>
              </a:lnSpc>
              <a:spcBef>
                <a:spcPts val="0"/>
              </a:spcBef>
              <a:buFont typeface="Wingdings" panose="05000000000000000000" pitchFamily="2" charset="2"/>
              <a:buChar char="q"/>
            </a:pPr>
            <a:r>
              <a:rPr lang="en-ZA" sz="1600" kern="0" dirty="0">
                <a:solidFill>
                  <a:srgbClr val="000000"/>
                </a:solidFill>
                <a:cs typeface="Arial"/>
                <a:sym typeface="Arial"/>
              </a:rPr>
              <a:t>The Department </a:t>
            </a:r>
            <a:r>
              <a:rPr lang="en-ZA" sz="1600" kern="1400" dirty="0">
                <a:solidFill>
                  <a:prstClr val="black"/>
                </a:solidFill>
                <a:ea typeface="Times New Roman" panose="02020603050405020304" pitchFamily="18" charset="0"/>
                <a:cs typeface="Times New Roman" panose="02020603050405020304" pitchFamily="18" charset="0"/>
                <a:sym typeface="Arial"/>
              </a:rPr>
              <a:t>established </a:t>
            </a:r>
            <a:r>
              <a:rPr lang="en-ZA" sz="1600" kern="0" dirty="0">
                <a:solidFill>
                  <a:srgbClr val="000000"/>
                </a:solidFill>
                <a:ea typeface="Times New Roman" panose="02020603050405020304" pitchFamily="18" charset="0"/>
                <a:cs typeface="Arial"/>
                <a:sym typeface="Arial"/>
              </a:rPr>
              <a:t>COVID-19 Steering Committee</a:t>
            </a:r>
            <a:r>
              <a:rPr lang="en-ZA" sz="1600" kern="0" dirty="0">
                <a:solidFill>
                  <a:srgbClr val="000000"/>
                </a:solidFill>
                <a:cs typeface="Arial"/>
                <a:sym typeface="Arial"/>
              </a:rPr>
              <a:t> in compliance with the DPSA Circular 15 of 2020, </a:t>
            </a:r>
            <a:r>
              <a:rPr lang="en-ZA" sz="1600" kern="0" dirty="0">
                <a:solidFill>
                  <a:srgbClr val="000000"/>
                </a:solidFill>
                <a:ea typeface="Times New Roman" panose="02020603050405020304" pitchFamily="18" charset="0"/>
                <a:cs typeface="Arial"/>
                <a:sym typeface="Arial"/>
              </a:rPr>
              <a:t>whose focus is on implementing measures to mitigate the spread of the virus, while sustaining the service delivery commitments of the Department. </a:t>
            </a:r>
          </a:p>
          <a:p>
            <a:pPr marL="230188" indent="-230188" algn="just" defTabSz="457200">
              <a:lnSpc>
                <a:spcPct val="150000"/>
              </a:lnSpc>
              <a:spcBef>
                <a:spcPts val="0"/>
              </a:spcBef>
              <a:buClr>
                <a:schemeClr val="dk1"/>
              </a:buClr>
              <a:buSzPts val="1860"/>
              <a:buFont typeface="Wingdings" panose="05000000000000000000" pitchFamily="2" charset="2"/>
              <a:buChar char="q"/>
            </a:pPr>
            <a:r>
              <a:rPr lang="en-US" sz="1600" kern="0" dirty="0">
                <a:solidFill>
                  <a:srgbClr val="000000"/>
                </a:solidFill>
                <a:cs typeface="Arial"/>
              </a:rPr>
              <a:t>Construction sites had to be closed under level 5, however, </a:t>
            </a:r>
            <a:r>
              <a:rPr lang="en-US" sz="1600" dirty="0"/>
              <a:t>construction services for Covid-19 health projects had to continue . Beyond level 5 other construction projects resumed, with broad economic impacts on suppliers.</a:t>
            </a:r>
          </a:p>
        </p:txBody>
      </p:sp>
    </p:spTree>
    <p:extLst>
      <p:ext uri="{BB962C8B-B14F-4D97-AF65-F5344CB8AC3E}">
        <p14:creationId xmlns:p14="http://schemas.microsoft.com/office/powerpoint/2010/main" val="1483970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304143" y="1055329"/>
            <a:ext cx="10846023" cy="51863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1867" b="1"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9pPr>
          </a:lstStyle>
          <a:p>
            <a:pPr marL="203195"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ZA" sz="1800" b="1" i="0" u="none" strike="noStrike" kern="0" cap="none" spc="0" normalizeH="0" baseline="0" noProof="0" dirty="0">
                <a:ln>
                  <a:noFill/>
                </a:ln>
                <a:solidFill>
                  <a:srgbClr val="FFFFFF"/>
                </a:solidFill>
                <a:effectLst/>
                <a:uLnTx/>
                <a:uFillTx/>
                <a:latin typeface="+mj-lt"/>
                <a:cs typeface="Arial"/>
                <a:sym typeface="Arial"/>
              </a:rPr>
              <a:t>Outcome 1: Facilities and Maintenance Management: Functional, reliable and compliant infrastructure</a:t>
            </a:r>
          </a:p>
        </p:txBody>
      </p:sp>
      <p:graphicFrame>
        <p:nvGraphicFramePr>
          <p:cNvPr id="5" name="Table 4"/>
          <p:cNvGraphicFramePr>
            <a:graphicFrameLocks noGrp="1"/>
          </p:cNvGraphicFramePr>
          <p:nvPr>
            <p:extLst>
              <p:ext uri="{D42A27DB-BD31-4B8C-83A1-F6EECF244321}">
                <p14:modId xmlns:p14="http://schemas.microsoft.com/office/powerpoint/2010/main" val="4279024124"/>
              </p:ext>
            </p:extLst>
          </p:nvPr>
        </p:nvGraphicFramePr>
        <p:xfrm>
          <a:off x="1304143" y="1805778"/>
          <a:ext cx="10806286" cy="3615113"/>
        </p:xfrm>
        <a:graphic>
          <a:graphicData uri="http://schemas.openxmlformats.org/drawingml/2006/table">
            <a:tbl>
              <a:tblPr firstRow="1" bandRow="1"/>
              <a:tblGrid>
                <a:gridCol w="1213988">
                  <a:extLst>
                    <a:ext uri="{9D8B030D-6E8A-4147-A177-3AD203B41FA5}">
                      <a16:colId xmlns:a16="http://schemas.microsoft.com/office/drawing/2014/main" val="985073975"/>
                    </a:ext>
                  </a:extLst>
                </a:gridCol>
                <a:gridCol w="3265449">
                  <a:extLst>
                    <a:ext uri="{9D8B030D-6E8A-4147-A177-3AD203B41FA5}">
                      <a16:colId xmlns:a16="http://schemas.microsoft.com/office/drawing/2014/main" val="1881648521"/>
                    </a:ext>
                  </a:extLst>
                </a:gridCol>
                <a:gridCol w="1041569">
                  <a:extLst>
                    <a:ext uri="{9D8B030D-6E8A-4147-A177-3AD203B41FA5}">
                      <a16:colId xmlns:a16="http://schemas.microsoft.com/office/drawing/2014/main" val="1518218007"/>
                    </a:ext>
                  </a:extLst>
                </a:gridCol>
                <a:gridCol w="880880">
                  <a:extLst>
                    <a:ext uri="{9D8B030D-6E8A-4147-A177-3AD203B41FA5}">
                      <a16:colId xmlns:a16="http://schemas.microsoft.com/office/drawing/2014/main" val="1899177545"/>
                    </a:ext>
                  </a:extLst>
                </a:gridCol>
                <a:gridCol w="880880">
                  <a:extLst>
                    <a:ext uri="{9D8B030D-6E8A-4147-A177-3AD203B41FA5}">
                      <a16:colId xmlns:a16="http://schemas.microsoft.com/office/drawing/2014/main" val="3898926128"/>
                    </a:ext>
                  </a:extLst>
                </a:gridCol>
                <a:gridCol w="880880">
                  <a:extLst>
                    <a:ext uri="{9D8B030D-6E8A-4147-A177-3AD203B41FA5}">
                      <a16:colId xmlns:a16="http://schemas.microsoft.com/office/drawing/2014/main" val="1746413168"/>
                    </a:ext>
                  </a:extLst>
                </a:gridCol>
                <a:gridCol w="880880">
                  <a:extLst>
                    <a:ext uri="{9D8B030D-6E8A-4147-A177-3AD203B41FA5}">
                      <a16:colId xmlns:a16="http://schemas.microsoft.com/office/drawing/2014/main" val="1436597299"/>
                    </a:ext>
                  </a:extLst>
                </a:gridCol>
                <a:gridCol w="880880">
                  <a:extLst>
                    <a:ext uri="{9D8B030D-6E8A-4147-A177-3AD203B41FA5}">
                      <a16:colId xmlns:a16="http://schemas.microsoft.com/office/drawing/2014/main" val="19119347"/>
                    </a:ext>
                  </a:extLst>
                </a:gridCol>
                <a:gridCol w="880880">
                  <a:extLst>
                    <a:ext uri="{9D8B030D-6E8A-4147-A177-3AD203B41FA5}">
                      <a16:colId xmlns:a16="http://schemas.microsoft.com/office/drawing/2014/main" val="298363242"/>
                    </a:ext>
                  </a:extLst>
                </a:gridCol>
              </a:tblGrid>
              <a:tr h="39045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Outcome</a:t>
                      </a:r>
                    </a:p>
                  </a:txBody>
                  <a:tcP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300" b="1" dirty="0">
                          <a:latin typeface="Exo" panose="020B0604020202020204" charset="0"/>
                          <a:ea typeface="Tahoma" panose="020B0604030504040204" pitchFamily="34" charset="0"/>
                          <a:cs typeface="Tahoma" panose="020B0604030504040204" pitchFamily="34" charset="0"/>
                        </a:rPr>
                        <a:t>Outcome Indicators</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Baselines</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gridSpan="6">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ZA" sz="1300" b="1" dirty="0">
                          <a:latin typeface="Exo" panose="020B0604020202020204" charset="0"/>
                        </a:rPr>
                        <a:t>Targets</a:t>
                      </a:r>
                    </a:p>
                  </a:txBody>
                  <a:tcPr marL="121920" marR="121920" marT="60960" marB="60960">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ctr"/>
                      <a:endParaRPr lang="en-ZA" sz="1000" b="1" dirty="0">
                        <a:latin typeface="Exo" panose="020B0604020202020204" charset="0"/>
                      </a:endParaRPr>
                    </a:p>
                  </a:txBody>
                  <a:tcPr>
                    <a:solidFill>
                      <a:srgbClr val="144A98"/>
                    </a:solidFill>
                  </a:tcPr>
                </a:tc>
                <a:extLst>
                  <a:ext uri="{0D108BD9-81ED-4DB2-BD59-A6C34878D82A}">
                    <a16:rowId xmlns:a16="http://schemas.microsoft.com/office/drawing/2014/main" val="3171706729"/>
                  </a:ext>
                </a:extLst>
              </a:tr>
              <a:tr h="597883">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Y1</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Y2</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Y3</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Y4</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Y5</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5 Yr Target</a:t>
                      </a:r>
                    </a:p>
                  </a:txBody>
                  <a:tcP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extLst>
                  <a:ext uri="{0D108BD9-81ED-4DB2-BD59-A6C34878D82A}">
                    <a16:rowId xmlns:a16="http://schemas.microsoft.com/office/drawing/2014/main" val="2789903869"/>
                  </a:ext>
                </a:extLst>
              </a:tr>
              <a:tr h="1135532">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ZA" sz="1300" b="1" dirty="0">
                          <a:latin typeface="Exo" panose="020B0604020202020204" charset="0"/>
                        </a:rPr>
                        <a:t>Facilities and Maintenance Management</a:t>
                      </a:r>
                      <a:r>
                        <a:rPr lang="en-ZA" sz="1300" b="0" dirty="0">
                          <a:latin typeface="Exo" panose="020B0604020202020204" charset="0"/>
                        </a:rPr>
                        <a:t>: Functional, reliable and compliant infrastructure</a:t>
                      </a:r>
                    </a:p>
                    <a:p>
                      <a:endParaRPr lang="en-ZA" sz="1300" b="0" dirty="0">
                        <a:latin typeface="Exo" panose="020B0604020202020204" charset="0"/>
                      </a:endParaRPr>
                    </a:p>
                    <a:p>
                      <a:pPr lvl="0" defTabSz="913526">
                        <a:buClr>
                          <a:srgbClr val="000000"/>
                        </a:buClr>
                        <a:defRPr/>
                      </a:pPr>
                      <a:endParaRPr lang="en-US" sz="1300" b="0" i="1" kern="0" dirty="0">
                        <a:latin typeface="Exo" panose="020B0604020202020204" charset="0"/>
                        <a:ea typeface="Tahoma" panose="020B0604030504040204" pitchFamily="34" charset="0"/>
                        <a:cs typeface="Tahoma" panose="020B0604030504040204" pitchFamily="34" charset="0"/>
                      </a:endParaRPr>
                    </a:p>
                  </a:txBody>
                  <a:tcP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28600" indent="-228600">
                        <a:buFont typeface="+mj-lt"/>
                        <a:buAutoNum type="arabicPeriod"/>
                      </a:pPr>
                      <a:r>
                        <a:rPr lang="en-ZA" sz="1300" b="0" dirty="0">
                          <a:latin typeface="Exo" panose="020B0604020202020204" charset="0"/>
                        </a:rPr>
                        <a:t>Number of Prioritised</a:t>
                      </a:r>
                      <a:r>
                        <a:rPr lang="en-ZA" sz="1300" b="0" baseline="30000" dirty="0">
                          <a:latin typeface="Exo" panose="020B0604020202020204" charset="0"/>
                        </a:rPr>
                        <a:t>1</a:t>
                      </a:r>
                      <a:r>
                        <a:rPr lang="en-ZA" sz="1300" b="0" dirty="0">
                          <a:latin typeface="Exo" panose="020B0604020202020204" charset="0"/>
                        </a:rPr>
                        <a:t> Hospitals with a condition-based assessment rating of at least 3 or above</a:t>
                      </a:r>
                    </a:p>
                  </a:txBody>
                  <a:tcPr marL="121920" marR="121920" marT="60960" marB="60960">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spcAft>
                          <a:spcPts val="800"/>
                        </a:spcAft>
                        <a:tabLst>
                          <a:tab pos="228600" algn="l"/>
                        </a:tabLst>
                      </a:pPr>
                      <a:r>
                        <a:rPr lang="en-ZA" sz="1300" b="0" dirty="0">
                          <a:effectLst/>
                          <a:latin typeface="Exo" panose="020B0604020202020204" charset="0"/>
                          <a:ea typeface="Calibri" panose="020F0502020204030204" pitchFamily="34" charset="0"/>
                          <a:cs typeface="Times New Roman" panose="02020603050405020304" pitchFamily="18" charset="0"/>
                        </a:rPr>
                        <a:t>0</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ZA" sz="2500" b="0" dirty="0"/>
                        <a:t>-</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7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tabLst>
                          <a:tab pos="228600" algn="l"/>
                        </a:tabLst>
                      </a:pPr>
                      <a:r>
                        <a:rPr lang="en-ZA" sz="1300" b="0" dirty="0">
                          <a:effectLst/>
                          <a:latin typeface="Exo" panose="020B0604020202020204" charset="0"/>
                        </a:rPr>
                        <a:t>1</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tabLst>
                          <a:tab pos="228600" algn="l"/>
                        </a:tabLst>
                      </a:pPr>
                      <a:r>
                        <a:rPr lang="en-ZA" sz="1300" b="0" dirty="0">
                          <a:effectLst/>
                          <a:latin typeface="Exo" panose="020B0604020202020204" charset="0"/>
                        </a:rPr>
                        <a:t>2</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tabLst>
                          <a:tab pos="228600" algn="l"/>
                        </a:tabLst>
                      </a:pPr>
                      <a:r>
                        <a:rPr lang="en-ZA" sz="1300" b="0" dirty="0">
                          <a:effectLst/>
                          <a:latin typeface="Exo" panose="020B0604020202020204" charset="0"/>
                        </a:rPr>
                        <a:t>3</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tabLst>
                          <a:tab pos="228600" algn="l"/>
                        </a:tabLst>
                      </a:pPr>
                      <a:r>
                        <a:rPr lang="en-ZA" sz="1300" b="0" dirty="0">
                          <a:effectLst/>
                          <a:latin typeface="Exo" panose="020B0604020202020204" charset="0"/>
                        </a:rPr>
                        <a:t>4</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tabLst>
                          <a:tab pos="228600" algn="l"/>
                        </a:tabLst>
                      </a:pPr>
                      <a:r>
                        <a:rPr lang="en-ZA" sz="1300" b="0" dirty="0">
                          <a:effectLst/>
                          <a:latin typeface="Exo" panose="020B0604020202020204" charset="0"/>
                        </a:rPr>
                        <a:t>10</a:t>
                      </a:r>
                    </a:p>
                  </a:txBody>
                  <a:tcPr marT="0"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09454714"/>
                  </a:ext>
                </a:extLst>
              </a:tr>
              <a:tr h="1491243">
                <a:tc vMerge="1">
                  <a:txBody>
                    <a:bodyPr/>
                    <a:lstStyle/>
                    <a:p>
                      <a:endParaRPr lang="en-ZA"/>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30188" marR="0" indent="-230188" algn="l" rtl="0">
                        <a:lnSpc>
                          <a:spcPct val="100000"/>
                        </a:lnSpc>
                        <a:spcBef>
                          <a:spcPts val="0"/>
                        </a:spcBef>
                        <a:spcAft>
                          <a:spcPts val="0"/>
                        </a:spcAft>
                        <a:buClr>
                          <a:srgbClr val="000000"/>
                        </a:buClr>
                        <a:buFont typeface="+mj-lt"/>
                        <a:buNone/>
                      </a:pPr>
                      <a:r>
                        <a:rPr lang="en-ZA" sz="1300" b="0" i="0" u="none" strike="noStrike" cap="none" dirty="0">
                          <a:solidFill>
                            <a:schemeClr val="dk1"/>
                          </a:solidFill>
                          <a:latin typeface="Exo" panose="020B0604020202020204" charset="0"/>
                          <a:ea typeface="+mn-ea"/>
                          <a:cs typeface="+mn-cs"/>
                          <a:sym typeface="Arial"/>
                        </a:rPr>
                        <a:t>2.    Number of Gauteng Provincial Government (GPG) hospitals that are compliant with OHS regulations</a:t>
                      </a:r>
                    </a:p>
                  </a:txBody>
                  <a:tcPr marL="121920" marR="121920" marT="60960" marB="60960">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spcAft>
                          <a:spcPts val="800"/>
                        </a:spcAft>
                        <a:tabLst>
                          <a:tab pos="228600" algn="l"/>
                        </a:tabLst>
                      </a:pPr>
                      <a:r>
                        <a:rPr lang="en-ZA" sz="1300" b="0" dirty="0">
                          <a:effectLst/>
                          <a:latin typeface="Exo" panose="020B0604020202020204" charset="0"/>
                          <a:ea typeface="Calibri" panose="020F0502020204030204" pitchFamily="34" charset="0"/>
                          <a:cs typeface="Times New Roman" panose="02020603050405020304" pitchFamily="18" charset="0"/>
                        </a:rPr>
                        <a:t>0</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Finalise OHS Work Packages</a:t>
                      </a:r>
                    </a:p>
                    <a:p>
                      <a:pPr marR="0" algn="ctr" rtl="0">
                        <a:lnSpc>
                          <a:spcPct val="107000"/>
                        </a:lnSpc>
                        <a:spcBef>
                          <a:spcPts val="0"/>
                        </a:spcBef>
                        <a:spcAft>
                          <a:spcPts val="0"/>
                        </a:spcAft>
                        <a:buClr>
                          <a:srgbClr val="000000"/>
                        </a:buClr>
                        <a:buFont typeface="Arial"/>
                        <a:tabLst>
                          <a:tab pos="228600" algn="l"/>
                        </a:tabLst>
                      </a:pPr>
                      <a:endParaRPr lang="en-ZA" sz="1100" b="0" i="0" u="none" strike="noStrike" cap="none" dirty="0">
                        <a:solidFill>
                          <a:schemeClr val="dk1"/>
                        </a:solidFill>
                        <a:effectLst/>
                        <a:latin typeface="Exo" panose="020B0604020202020204" charset="0"/>
                        <a:ea typeface="+mn-ea"/>
                        <a:cs typeface="+mn-cs"/>
                        <a:sym typeface="Arial"/>
                      </a:endParaRPr>
                    </a:p>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Advertise Tender</a:t>
                      </a:r>
                    </a:p>
                  </a:txBody>
                  <a:tcPr marL="152400" marR="152400" marT="0" marB="0">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1</a:t>
                      </a:r>
                    </a:p>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 </a:t>
                      </a:r>
                    </a:p>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Site handover </a:t>
                      </a:r>
                    </a:p>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Initiate</a:t>
                      </a:r>
                    </a:p>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Construction</a:t>
                      </a:r>
                    </a:p>
                  </a:txBody>
                  <a:tcPr marL="152400" marR="152400" marT="0" marB="0">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tabLst>
                          <a:tab pos="228600" algn="l"/>
                        </a:tabLst>
                      </a:pPr>
                      <a:r>
                        <a:rPr lang="en-ZA" sz="1300" b="0" dirty="0">
                          <a:effectLst/>
                          <a:latin typeface="Exo" panose="020B0604020202020204" charset="0"/>
                        </a:rPr>
                        <a:t>3</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tabLst>
                          <a:tab pos="228600" algn="l"/>
                        </a:tabLst>
                      </a:pPr>
                      <a:r>
                        <a:rPr lang="en-ZA" sz="1300" b="0" dirty="0">
                          <a:effectLst/>
                          <a:latin typeface="Exo" panose="020B0604020202020204" charset="0"/>
                        </a:rPr>
                        <a:t>10</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tabLst>
                          <a:tab pos="228600" algn="l"/>
                        </a:tabLst>
                      </a:pPr>
                      <a:r>
                        <a:rPr lang="en-ZA" sz="1300" b="0" dirty="0">
                          <a:effectLst/>
                          <a:latin typeface="Exo" panose="020B0604020202020204" charset="0"/>
                        </a:rPr>
                        <a:t>-</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14</a:t>
                      </a:r>
                      <a:r>
                        <a:rPr lang="en-ZA" sz="1100" b="0" i="0" u="none" strike="noStrike" cap="none" baseline="30000" dirty="0">
                          <a:solidFill>
                            <a:schemeClr val="dk1"/>
                          </a:solidFill>
                          <a:effectLst/>
                          <a:latin typeface="Exo" panose="020B0604020202020204" charset="0"/>
                          <a:ea typeface="+mn-ea"/>
                          <a:cs typeface="+mn-cs"/>
                          <a:sym typeface="Arial"/>
                        </a:rPr>
                        <a:t>2</a:t>
                      </a:r>
                      <a:r>
                        <a:rPr lang="en-ZA" sz="1100" b="0" i="0" u="none" strike="noStrike" cap="none" dirty="0">
                          <a:solidFill>
                            <a:schemeClr val="dk1"/>
                          </a:solidFill>
                          <a:effectLst/>
                          <a:latin typeface="Exo" panose="020B0604020202020204" charset="0"/>
                          <a:ea typeface="+mn-ea"/>
                          <a:cs typeface="+mn-cs"/>
                          <a:sym typeface="Arial"/>
                        </a:rPr>
                        <a:t> of the 32  GPG hospitals that are compliant with OHS regulations</a:t>
                      </a:r>
                    </a:p>
                  </a:txBody>
                  <a:tcPr marT="0"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75539291"/>
                  </a:ext>
                </a:extLst>
              </a:tr>
            </a:tbl>
          </a:graphicData>
        </a:graphic>
      </p:graphicFrame>
      <p:sp>
        <p:nvSpPr>
          <p:cNvPr id="6" name="TextBox 5"/>
          <p:cNvSpPr txBox="1"/>
          <p:nvPr/>
        </p:nvSpPr>
        <p:spPr>
          <a:xfrm>
            <a:off x="1304143" y="5471543"/>
            <a:ext cx="10806287" cy="666593"/>
          </a:xfrm>
          <a:prstGeom prst="rect">
            <a:avLst/>
          </a:prstGeom>
          <a:noFill/>
          <a:ln>
            <a:solidFill>
              <a:srgbClr val="0070C0"/>
            </a:solidFill>
            <a:prstDash val="dash"/>
          </a:ln>
        </p:spPr>
        <p:txBody>
          <a:bodyPr wrap="square" rtlCol="0">
            <a:spAutoFit/>
          </a:bodyPr>
          <a:lstStyle/>
          <a:p>
            <a:pPr marL="118530" indent="-118530" algn="just" defTabSz="1219170">
              <a:buClr>
                <a:srgbClr val="000000"/>
              </a:buClr>
            </a:pPr>
            <a:r>
              <a:rPr lang="en-ZA" sz="933" kern="0" dirty="0">
                <a:solidFill>
                  <a:srgbClr val="000000"/>
                </a:solidFill>
                <a:cs typeface="Arial"/>
                <a:sym typeface="Arial"/>
              </a:rPr>
              <a:t>1. The 10 prioritised hospitals are: Bheki Mlangeni Hospital, Jubilee Hospital, Mamelodi Hospital (Excluding Gateway Clinic), Tambo Memorial Hospital, Tembisa Hospital, Edenvale Hospital, Dr George Mukhari   Hospital, Kopanong Hospital, Sebokeng Hospital and Thelle Mogoerane Hospital.</a:t>
            </a:r>
          </a:p>
          <a:p>
            <a:pPr marL="118530" indent="-118530" algn="just" defTabSz="1219170">
              <a:buClr>
                <a:srgbClr val="000000"/>
              </a:buClr>
            </a:pPr>
            <a:r>
              <a:rPr lang="en-ZA" sz="933" kern="0" dirty="0">
                <a:solidFill>
                  <a:srgbClr val="000000"/>
                </a:solidFill>
                <a:cs typeface="Arial"/>
                <a:sym typeface="Arial"/>
              </a:rPr>
              <a:t>2. The target of 32 hospitals that are compliant with OHS regulations, is informed by budget allocations and the construction duration to implement projects. The 14 hospitals will be completed within the term and the remainder will be completed after 2024/25 Financial years</a:t>
            </a:r>
          </a:p>
        </p:txBody>
      </p:sp>
      <p:sp>
        <p:nvSpPr>
          <p:cNvPr id="7" name="Rectangle 6"/>
          <p:cNvSpPr/>
          <p:nvPr/>
        </p:nvSpPr>
        <p:spPr>
          <a:xfrm>
            <a:off x="11167705" y="2187252"/>
            <a:ext cx="927727" cy="3222208"/>
          </a:xfrm>
          <a:prstGeom prst="rect">
            <a:avLst/>
          </a:prstGeom>
          <a:solidFill>
            <a:srgbClr val="FF0000">
              <a:alpha val="20000"/>
            </a:srgbClr>
          </a:solidFill>
          <a:ln w="12700" cap="flat" cmpd="sng" algn="ctr">
            <a:solidFill>
              <a:srgbClr val="FF0000"/>
            </a:solid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
                <a:srgbClr val="000000"/>
              </a:buClr>
              <a:buSzTx/>
              <a:buFontTx/>
              <a:buNone/>
              <a:tabLst/>
              <a:defRPr/>
            </a:pPr>
            <a:endParaRPr kumimoji="0" lang="en-ZA" sz="1867" b="0" i="0" u="none" strike="noStrike" kern="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3663033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nvGraphicFramePr>
        <p:xfrm>
          <a:off x="1316798" y="1670708"/>
          <a:ext cx="4832542" cy="502727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6404610" y="1670708"/>
            <a:ext cx="5557156" cy="5124480"/>
          </a:xfrm>
          <a:prstGeom prst="rect">
            <a:avLst/>
          </a:prstGeom>
        </p:spPr>
        <p:txBody>
          <a:bodyPr wrap="square">
            <a:spAutoFit/>
          </a:bodyPr>
          <a:lstStyle/>
          <a:p>
            <a:pPr lvl="0">
              <a:buClr>
                <a:srgbClr val="000000"/>
              </a:buClr>
            </a:pPr>
            <a:r>
              <a:rPr lang="en-ZA" sz="1600" b="1" kern="0" dirty="0">
                <a:solidFill>
                  <a:srgbClr val="000000"/>
                </a:solidFill>
                <a:latin typeface="Exo" panose="020B0604020202020204" charset="0"/>
                <a:sym typeface="Arial"/>
              </a:rPr>
              <a:t>Progress to date:</a:t>
            </a:r>
          </a:p>
          <a:p>
            <a:pPr marL="228600" indent="-228600" algn="just">
              <a:lnSpc>
                <a:spcPct val="150000"/>
              </a:lnSpc>
              <a:buClr>
                <a:srgbClr val="000000"/>
              </a:buClr>
              <a:buFont typeface="Wingdings" panose="05000000000000000000" pitchFamily="2" charset="2"/>
              <a:buChar char="§"/>
            </a:pPr>
            <a:r>
              <a:rPr lang="en-ZA" sz="1400" dirty="0">
                <a:solidFill>
                  <a:prstClr val="black"/>
                </a:solidFill>
                <a:latin typeface="Exo" panose="020B0604020202020204" charset="0"/>
                <a:sym typeface="Arial"/>
              </a:rPr>
              <a:t>Procurement tenders for the remaining hospitals, (that have work focusing on not only OHS issues but overall infrastructure maintenance including, refurbishments </a:t>
            </a:r>
            <a:r>
              <a:rPr lang="en-ZA" sz="1400" dirty="0" err="1">
                <a:solidFill>
                  <a:prstClr val="black"/>
                </a:solidFill>
                <a:latin typeface="Exo" panose="020B0604020202020204" charset="0"/>
                <a:sym typeface="Arial"/>
              </a:rPr>
              <a:t>etc</a:t>
            </a:r>
            <a:r>
              <a:rPr lang="en-ZA" sz="1400" dirty="0">
                <a:solidFill>
                  <a:prstClr val="black"/>
                </a:solidFill>
                <a:latin typeface="Exo" panose="020B0604020202020204" charset="0"/>
                <a:sym typeface="Arial"/>
              </a:rPr>
              <a:t> which will together improve the overall conditional assessments ratings) 08 Hospital has been advertised, Namely:</a:t>
            </a:r>
          </a:p>
          <a:p>
            <a:pPr marL="400050" indent="-228600" algn="just">
              <a:lnSpc>
                <a:spcPct val="150000"/>
              </a:lnSpc>
              <a:buClr>
                <a:srgbClr val="000000"/>
              </a:buClr>
              <a:buFont typeface="+mj-lt"/>
              <a:buAutoNum type="arabicPeriod"/>
            </a:pPr>
            <a:r>
              <a:rPr lang="en-ZA" sz="1400" dirty="0">
                <a:solidFill>
                  <a:prstClr val="black"/>
                </a:solidFill>
                <a:latin typeface="Exo" panose="020B0604020202020204" charset="0"/>
                <a:sym typeface="Arial"/>
              </a:rPr>
              <a:t>Carletonville, Sterkfontein, Yusuf </a:t>
            </a:r>
            <a:r>
              <a:rPr lang="en-ZA" sz="1400" dirty="0" err="1">
                <a:solidFill>
                  <a:prstClr val="black"/>
                </a:solidFill>
                <a:latin typeface="Exo" panose="020B0604020202020204" charset="0"/>
                <a:sym typeface="Arial"/>
              </a:rPr>
              <a:t>Dadoo</a:t>
            </a:r>
            <a:r>
              <a:rPr lang="en-ZA" sz="1400" dirty="0">
                <a:solidFill>
                  <a:prstClr val="black"/>
                </a:solidFill>
                <a:latin typeface="Exo" panose="020B0604020202020204" charset="0"/>
                <a:sym typeface="Arial"/>
              </a:rPr>
              <a:t> &amp; </a:t>
            </a:r>
            <a:r>
              <a:rPr lang="en-ZA" sz="1400" dirty="0" err="1">
                <a:solidFill>
                  <a:prstClr val="black"/>
                </a:solidFill>
                <a:latin typeface="Exo" panose="020B0604020202020204" charset="0"/>
                <a:sym typeface="Arial"/>
              </a:rPr>
              <a:t>Leratong</a:t>
            </a:r>
            <a:r>
              <a:rPr lang="en-ZA" sz="1400" dirty="0">
                <a:solidFill>
                  <a:prstClr val="black"/>
                </a:solidFill>
                <a:latin typeface="Exo" panose="020B0604020202020204" charset="0"/>
                <a:sym typeface="Arial"/>
              </a:rPr>
              <a:t> – Advertised on the 13th December 2019</a:t>
            </a:r>
          </a:p>
          <a:p>
            <a:pPr marL="400050" indent="-228600" algn="just">
              <a:lnSpc>
                <a:spcPct val="150000"/>
              </a:lnSpc>
              <a:buClr>
                <a:srgbClr val="000000"/>
              </a:buClr>
              <a:buFont typeface="+mj-lt"/>
              <a:buAutoNum type="arabicPeriod"/>
            </a:pPr>
            <a:r>
              <a:rPr lang="en-ZA" sz="1400" dirty="0">
                <a:solidFill>
                  <a:prstClr val="black"/>
                </a:solidFill>
                <a:latin typeface="Exo" panose="020B0604020202020204" charset="0"/>
                <a:sym typeface="Arial"/>
              </a:rPr>
              <a:t>Dr George </a:t>
            </a:r>
            <a:r>
              <a:rPr lang="en-ZA" sz="1400" dirty="0" err="1">
                <a:solidFill>
                  <a:prstClr val="black"/>
                </a:solidFill>
                <a:latin typeface="Exo" panose="020B0604020202020204" charset="0"/>
                <a:sym typeface="Arial"/>
              </a:rPr>
              <a:t>Mukhari</a:t>
            </a:r>
            <a:r>
              <a:rPr lang="en-ZA" sz="1400" dirty="0">
                <a:solidFill>
                  <a:prstClr val="black"/>
                </a:solidFill>
                <a:latin typeface="Exo" panose="020B0604020202020204" charset="0"/>
                <a:sym typeface="Arial"/>
              </a:rPr>
              <a:t> Academic and Jubilee – Advertised on the 21st August 2020</a:t>
            </a:r>
          </a:p>
          <a:p>
            <a:pPr marL="400050" indent="-228600" algn="just">
              <a:lnSpc>
                <a:spcPct val="150000"/>
              </a:lnSpc>
              <a:buClr>
                <a:srgbClr val="000000"/>
              </a:buClr>
              <a:buFont typeface="+mj-lt"/>
              <a:buAutoNum type="arabicPeriod"/>
            </a:pPr>
            <a:r>
              <a:rPr lang="en-ZA" sz="1400" dirty="0" err="1">
                <a:solidFill>
                  <a:prstClr val="black"/>
                </a:solidFill>
                <a:latin typeface="Exo" panose="020B0604020202020204" charset="0"/>
                <a:sym typeface="Arial"/>
              </a:rPr>
              <a:t>Weskoppies</a:t>
            </a:r>
            <a:r>
              <a:rPr lang="en-ZA" sz="1400" dirty="0">
                <a:solidFill>
                  <a:prstClr val="black"/>
                </a:solidFill>
                <a:latin typeface="Exo" panose="020B0604020202020204" charset="0"/>
                <a:sym typeface="Arial"/>
              </a:rPr>
              <a:t> and Bheki Mlangeni – Advertised on the 09th October 2020</a:t>
            </a:r>
          </a:p>
          <a:p>
            <a:pPr lvl="0"/>
            <a:endParaRPr lang="en-ZA" sz="1600" dirty="0">
              <a:solidFill>
                <a:prstClr val="black"/>
              </a:solidFill>
              <a:latin typeface="Exo" panose="020B0604020202020204" charset="0"/>
            </a:endParaRPr>
          </a:p>
          <a:p>
            <a:pPr lvl="0"/>
            <a:r>
              <a:rPr lang="en-ZA" sz="1600" b="1" dirty="0">
                <a:solidFill>
                  <a:prstClr val="black"/>
                </a:solidFill>
                <a:latin typeface="Exo" panose="020B0604020202020204" charset="0"/>
              </a:rPr>
              <a:t>Key Next Steps</a:t>
            </a:r>
          </a:p>
          <a:p>
            <a:pPr lvl="0"/>
            <a:endParaRPr lang="en-ZA" sz="1600" dirty="0">
              <a:solidFill>
                <a:prstClr val="black"/>
              </a:solidFill>
              <a:latin typeface="Exo" panose="020B0604020202020204" charset="0"/>
            </a:endParaRPr>
          </a:p>
          <a:p>
            <a:pPr marL="285750" lvl="0" indent="-285750">
              <a:buFont typeface="Wingdings" panose="05000000000000000000" pitchFamily="2" charset="2"/>
              <a:buChar char="§"/>
            </a:pPr>
            <a:r>
              <a:rPr lang="en-ZA" sz="1400" dirty="0">
                <a:solidFill>
                  <a:prstClr val="black"/>
                </a:solidFill>
                <a:latin typeface="Exo" panose="020B0604020202020204" charset="0"/>
              </a:rPr>
              <a:t>To fast track the advertisement of the remaining seven of the 10 priority hospitals </a:t>
            </a:r>
          </a:p>
        </p:txBody>
      </p:sp>
      <p:sp>
        <p:nvSpPr>
          <p:cNvPr id="8" name="Title 2"/>
          <p:cNvSpPr txBox="1">
            <a:spLocks noGrp="1"/>
          </p:cNvSpPr>
          <p:nvPr>
            <p:ph type="title"/>
          </p:nvPr>
        </p:nvSpPr>
        <p:spPr>
          <a:prstGeom prst="rect">
            <a:avLst/>
          </a:prstGeom>
          <a:noFill/>
          <a:ln>
            <a:noFill/>
          </a:ln>
        </p:spPr>
        <p:txBody>
          <a:bodyPr spcFirstLastPara="1" wrap="square" lIns="121900" tIns="121900" rIns="121900" bIns="121900"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1400" b="1"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9pPr>
          </a:lstStyle>
          <a:p>
            <a:pPr algn="ctr" defTabSz="1219170">
              <a:buClr>
                <a:srgbClr val="000000"/>
              </a:buClr>
              <a:defRPr/>
            </a:pPr>
            <a:r>
              <a:rPr lang="en-ZA" sz="1800" kern="0" dirty="0">
                <a:latin typeface="+mj-lt"/>
              </a:rPr>
              <a:t>The 10 Prioritised Hospitals with a condition-based assessment rating of at least 3 or above</a:t>
            </a:r>
          </a:p>
        </p:txBody>
      </p:sp>
    </p:spTree>
    <p:extLst>
      <p:ext uri="{BB962C8B-B14F-4D97-AF65-F5344CB8AC3E}">
        <p14:creationId xmlns:p14="http://schemas.microsoft.com/office/powerpoint/2010/main" val="3646835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311771" y="1120140"/>
            <a:ext cx="10633913" cy="400387"/>
          </a:xfrm>
          <a:prstGeom prst="rect">
            <a:avLst/>
          </a:prstGeom>
          <a:noFill/>
          <a:ln>
            <a:noFill/>
          </a:ln>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1400" b="1"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9pPr>
          </a:lstStyle>
          <a:p>
            <a:pPr algn="ctr" defTabSz="914377">
              <a:buClr>
                <a:srgbClr val="000000"/>
              </a:buClr>
            </a:pPr>
            <a:r>
              <a:rPr lang="en-ZA" sz="2000" kern="0" dirty="0">
                <a:latin typeface="+mj-lt"/>
                <a:ea typeface="+mn-ea"/>
              </a:rPr>
              <a:t>Number of GPG hospitals that are compliant with OHS regulations</a:t>
            </a:r>
            <a:endParaRPr lang="en-ZA" sz="2000" kern="0"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442343864"/>
              </p:ext>
            </p:extLst>
          </p:nvPr>
        </p:nvGraphicFramePr>
        <p:xfrm>
          <a:off x="1311771" y="1618263"/>
          <a:ext cx="10633913" cy="3379524"/>
        </p:xfrm>
        <a:graphic>
          <a:graphicData uri="http://schemas.openxmlformats.org/drawingml/2006/table">
            <a:tbl>
              <a:tblPr firstRow="1" bandRow="1"/>
              <a:tblGrid>
                <a:gridCol w="1996040">
                  <a:extLst>
                    <a:ext uri="{9D8B030D-6E8A-4147-A177-3AD203B41FA5}">
                      <a16:colId xmlns:a16="http://schemas.microsoft.com/office/drawing/2014/main" val="3835239158"/>
                    </a:ext>
                  </a:extLst>
                </a:gridCol>
                <a:gridCol w="1744249">
                  <a:extLst>
                    <a:ext uri="{9D8B030D-6E8A-4147-A177-3AD203B41FA5}">
                      <a16:colId xmlns:a16="http://schemas.microsoft.com/office/drawing/2014/main" val="700335439"/>
                    </a:ext>
                  </a:extLst>
                </a:gridCol>
                <a:gridCol w="1617222">
                  <a:extLst>
                    <a:ext uri="{9D8B030D-6E8A-4147-A177-3AD203B41FA5}">
                      <a16:colId xmlns:a16="http://schemas.microsoft.com/office/drawing/2014/main" val="1101676350"/>
                    </a:ext>
                  </a:extLst>
                </a:gridCol>
                <a:gridCol w="1498703">
                  <a:extLst>
                    <a:ext uri="{9D8B030D-6E8A-4147-A177-3AD203B41FA5}">
                      <a16:colId xmlns:a16="http://schemas.microsoft.com/office/drawing/2014/main" val="2013337324"/>
                    </a:ext>
                  </a:extLst>
                </a:gridCol>
                <a:gridCol w="1983455">
                  <a:extLst>
                    <a:ext uri="{9D8B030D-6E8A-4147-A177-3AD203B41FA5}">
                      <a16:colId xmlns:a16="http://schemas.microsoft.com/office/drawing/2014/main" val="959279326"/>
                    </a:ext>
                  </a:extLst>
                </a:gridCol>
                <a:gridCol w="1794244">
                  <a:extLst>
                    <a:ext uri="{9D8B030D-6E8A-4147-A177-3AD203B41FA5}">
                      <a16:colId xmlns:a16="http://schemas.microsoft.com/office/drawing/2014/main" val="4131203611"/>
                    </a:ext>
                  </a:extLst>
                </a:gridCol>
              </a:tblGrid>
              <a:tr h="354015">
                <a:tc row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Key Performance Indicator</a:t>
                      </a:r>
                    </a:p>
                  </a:txBody>
                  <a:tcPr marL="121920" marR="121920" marT="60960" marB="60960">
                    <a:lnL w="12700" cmpd="sng">
                      <a:solidFill>
                        <a:srgbClr val="0097A7"/>
                      </a:solidFill>
                    </a:lnL>
                    <a:lnR w="12700" cap="flat" cmpd="sng" algn="ctr">
                      <a:solidFill>
                        <a:srgbClr val="0097A7"/>
                      </a:solidFill>
                      <a:prstDash val="solid"/>
                      <a:round/>
                      <a:headEnd type="none" w="med" len="med"/>
                      <a:tailEnd type="none" w="med" len="med"/>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tc grid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2019/20 Reported data </a:t>
                      </a: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mpd="sng">
                      <a:solidFill>
                        <a:srgbClr val="0097A7"/>
                      </a:solidFill>
                    </a:lnT>
                    <a:lnB w="25400" cap="flat" cmpd="sng" algn="ctr">
                      <a:solidFill>
                        <a:srgbClr val="0097A7"/>
                      </a:solidFill>
                      <a:prstDash val="solid"/>
                      <a:round/>
                      <a:headEnd type="none" w="med" len="med"/>
                      <a:tailEnd type="none" w="med" len="med"/>
                    </a:lnB>
                    <a:lnTlToBr w="12700" cmpd="sng">
                      <a:noFill/>
                      <a:prstDash val="solid"/>
                    </a:lnTlToBr>
                    <a:lnBlToTr w="12700" cmpd="sng">
                      <a:noFill/>
                      <a:prstDash val="solid"/>
                    </a:lnBlToTr>
                    <a:solidFill>
                      <a:srgbClr val="144A98"/>
                    </a:solid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050" dirty="0">
                        <a:solidFill>
                          <a:schemeClr val="bg1"/>
                        </a:solidFill>
                        <a:latin typeface="Exco"/>
                      </a:endParaRPr>
                    </a:p>
                  </a:txBody>
                  <a:tcPr>
                    <a:solidFill>
                      <a:srgbClr val="144A98"/>
                    </a:solidFill>
                  </a:tcPr>
                </a:tc>
                <a:tc grid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2020/21 Current</a:t>
                      </a:r>
                      <a:r>
                        <a:rPr lang="en-US" sz="1400" baseline="0" dirty="0">
                          <a:solidFill>
                            <a:schemeClr val="bg1"/>
                          </a:solidFill>
                          <a:latin typeface="Exco"/>
                        </a:rPr>
                        <a:t> status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tc hMerge="1">
                  <a:txBody>
                    <a:bodyPr/>
                    <a:lstStyle/>
                    <a:p>
                      <a:pPr algn="ctr"/>
                      <a:endParaRPr lang="en-US" sz="1050" dirty="0">
                        <a:solidFill>
                          <a:schemeClr val="bg1"/>
                        </a:solidFill>
                        <a:latin typeface="Exco"/>
                      </a:endParaRPr>
                    </a:p>
                  </a:txBody>
                  <a:tcPr>
                    <a:solidFill>
                      <a:srgbClr val="144A98"/>
                    </a:solid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2024/25</a:t>
                      </a: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extLst>
                  <a:ext uri="{0D108BD9-81ED-4DB2-BD59-A6C34878D82A}">
                    <a16:rowId xmlns:a16="http://schemas.microsoft.com/office/drawing/2014/main" val="2237933553"/>
                  </a:ext>
                </a:extLst>
              </a:tr>
              <a:tr h="343269">
                <a:tc vMerge="1">
                  <a:txBody>
                    <a:bodyPr/>
                    <a:lstStyle/>
                    <a:p>
                      <a:pPr algn="ctr"/>
                      <a:endParaRPr lang="en-US" sz="1050" dirty="0">
                        <a:solidFill>
                          <a:schemeClr val="bg1"/>
                        </a:solidFill>
                        <a:latin typeface="Exco"/>
                      </a:endParaRPr>
                    </a:p>
                  </a:txBody>
                  <a:tcP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Target </a:t>
                      </a:r>
                    </a:p>
                  </a:txBody>
                  <a:tcPr marL="121920" marR="121920" marT="60960" marB="60960">
                    <a:lnL w="25400" cmpd="sng">
                      <a:solidFill>
                        <a:srgbClr val="0097A7"/>
                      </a:solidFill>
                    </a:lnL>
                    <a:lnR w="12700" cmpd="sng">
                      <a:solidFill>
                        <a:srgbClr val="0097A7"/>
                      </a:solidFill>
                    </a:lnR>
                    <a:lnT w="25400" cap="flat" cmpd="sng" algn="ctr">
                      <a:solidFill>
                        <a:srgbClr val="0097A7"/>
                      </a:solidFill>
                      <a:prstDash val="solid"/>
                      <a:round/>
                      <a:headEnd type="none" w="med" len="med"/>
                      <a:tailEnd type="none" w="med" len="med"/>
                    </a:lnT>
                    <a:lnB w="12700" cap="flat" cmpd="sng" algn="ctr">
                      <a:solidFill>
                        <a:srgbClr val="0097A7"/>
                      </a:solidFill>
                      <a:prstDash val="solid"/>
                      <a:round/>
                      <a:headEnd type="none" w="med" len="med"/>
                      <a:tailEnd type="none" w="med" len="med"/>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chemeClr val="bg1"/>
                          </a:solidFill>
                          <a:latin typeface="Exco"/>
                        </a:rPr>
                        <a:t>Actual</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Target</a:t>
                      </a:r>
                      <a:r>
                        <a:rPr lang="en-US" sz="1400" baseline="0" dirty="0">
                          <a:solidFill>
                            <a:schemeClr val="bg1"/>
                          </a:solidFill>
                          <a:latin typeface="Exco"/>
                        </a:rPr>
                        <a:t>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25400" cap="flat" cmpd="sng" algn="ctr">
                      <a:solidFill>
                        <a:srgbClr val="0097A7"/>
                      </a:solidFill>
                      <a:prstDash val="solid"/>
                      <a:round/>
                      <a:headEnd type="none" w="med" len="med"/>
                      <a:tailEnd type="none" w="med" len="med"/>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Actual </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5 YEAR</a:t>
                      </a:r>
                      <a:r>
                        <a:rPr lang="en-US" sz="1400" baseline="0" dirty="0">
                          <a:solidFill>
                            <a:schemeClr val="bg1"/>
                          </a:solidFill>
                          <a:latin typeface="Exco"/>
                        </a:rPr>
                        <a:t> TARGET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extLst>
                  <a:ext uri="{0D108BD9-81ED-4DB2-BD59-A6C34878D82A}">
                    <a16:rowId xmlns:a16="http://schemas.microsoft.com/office/drawing/2014/main" val="1721888110"/>
                  </a:ext>
                </a:extLst>
              </a:tr>
              <a:tr h="158496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400" b="0" i="0" u="none" strike="noStrike" kern="0" cap="none" spc="0" normalizeH="0" baseline="0" noProof="0" dirty="0">
                          <a:ln>
                            <a:noFill/>
                          </a:ln>
                          <a:solidFill>
                            <a:srgbClr val="000000"/>
                          </a:solidFill>
                          <a:effectLst/>
                          <a:uLnTx/>
                          <a:uFillTx/>
                          <a:latin typeface="+mj-lt"/>
                          <a:ea typeface="+mn-ea"/>
                          <a:cs typeface="+mn-cs"/>
                          <a:sym typeface="Arial"/>
                        </a:rPr>
                        <a:t>Number of Gauteng Provincial Government (GPG) hospitals that are compliant with OHS regulations</a:t>
                      </a: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400" b="0" i="0" u="none" strike="noStrike" kern="0" cap="none" spc="0" normalizeH="0" baseline="0" noProof="0" dirty="0">
                        <a:ln>
                          <a:noFill/>
                        </a:ln>
                        <a:solidFill>
                          <a:srgbClr val="000000"/>
                        </a:solidFill>
                        <a:effectLst/>
                        <a:uLnTx/>
                        <a:uFillTx/>
                        <a:latin typeface="+mj-lt"/>
                        <a:ea typeface="+mn-ea"/>
                        <a:cs typeface="+mn-cs"/>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400" b="0" i="0" u="none" strike="noStrike" kern="0" cap="none" spc="0" normalizeH="0" baseline="0" noProof="0" dirty="0">
                        <a:ln>
                          <a:noFill/>
                        </a:ln>
                        <a:solidFill>
                          <a:srgbClr val="000000"/>
                        </a:solidFill>
                        <a:effectLst/>
                        <a:uLnTx/>
                        <a:uFillTx/>
                        <a:latin typeface="+mj-lt"/>
                        <a:ea typeface="+mn-ea"/>
                        <a:cs typeface="+mn-cs"/>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400" b="0" i="0" u="none" strike="noStrike" kern="0" cap="none" spc="0" normalizeH="0" baseline="0" noProof="0" dirty="0">
                        <a:ln>
                          <a:noFill/>
                        </a:ln>
                        <a:solidFill>
                          <a:srgbClr val="000000"/>
                        </a:solidFill>
                        <a:effectLst/>
                        <a:uLnTx/>
                        <a:uFillTx/>
                        <a:latin typeface="+mj-lt"/>
                        <a:ea typeface="+mn-ea"/>
                        <a:cs typeface="+mn-cs"/>
                        <a:sym typeface="Arial"/>
                      </a:endParaRP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400" b="0" i="0" u="none" strike="noStrike" kern="0" cap="none" spc="0" normalizeH="0" baseline="0" noProof="0" dirty="0">
                          <a:ln>
                            <a:noFill/>
                          </a:ln>
                          <a:solidFill>
                            <a:srgbClr val="000000"/>
                          </a:solidFill>
                          <a:effectLst/>
                          <a:uLnTx/>
                          <a:uFillTx/>
                          <a:latin typeface="+mj-lt"/>
                          <a:ea typeface="+mn-ea"/>
                          <a:cs typeface="+mn-cs"/>
                          <a:sym typeface="Arial"/>
                        </a:rPr>
                        <a:t>Finalise OHS Work Packages</a:t>
                      </a: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400" b="0" i="0" u="none" strike="noStrike" kern="0" cap="none" spc="0" normalizeH="0" baseline="0" noProof="0" dirty="0">
                        <a:ln>
                          <a:noFill/>
                        </a:ln>
                        <a:solidFill>
                          <a:srgbClr val="000000"/>
                        </a:solidFill>
                        <a:effectLst/>
                        <a:uLnTx/>
                        <a:uFillTx/>
                        <a:latin typeface="+mj-lt"/>
                        <a:ea typeface="+mn-ea"/>
                        <a:cs typeface="+mn-cs"/>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400" b="0" i="0" u="none" strike="noStrike" kern="0" cap="none" spc="0" normalizeH="0" baseline="0" noProof="0" dirty="0">
                          <a:ln>
                            <a:noFill/>
                          </a:ln>
                          <a:solidFill>
                            <a:srgbClr val="000000"/>
                          </a:solidFill>
                          <a:effectLst/>
                          <a:uLnTx/>
                          <a:uFillTx/>
                          <a:latin typeface="+mj-lt"/>
                          <a:ea typeface="+mn-ea"/>
                          <a:cs typeface="+mn-cs"/>
                          <a:sym typeface="Arial"/>
                        </a:rPr>
                        <a:t>Advertise Tender</a:t>
                      </a: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US" sz="1400" b="0" i="0" u="none" strike="noStrike" kern="0" cap="none" spc="0" normalizeH="0" baseline="0" dirty="0">
                        <a:ln>
                          <a:noFill/>
                        </a:ln>
                        <a:solidFill>
                          <a:srgbClr val="000000"/>
                        </a:solidFill>
                        <a:effectLst/>
                        <a:uLnTx/>
                        <a:uFillTx/>
                        <a:latin typeface="+mj-lt"/>
                        <a:ea typeface="+mn-ea"/>
                        <a:cs typeface="+mn-cs"/>
                        <a:sym typeface="Arial"/>
                      </a:endParaRP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ap="flat" cmpd="sng" algn="ctr">
                      <a:solidFill>
                        <a:srgbClr val="0097A7"/>
                      </a:solidFill>
                      <a:prstDash val="solid"/>
                      <a:round/>
                      <a:headEnd type="none" w="med" len="med"/>
                      <a:tailEnd type="none" w="med" len="med"/>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4 hospitals has been advertised.</a:t>
                      </a: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4 in Western corridor (Carletonville, Sterkfontein, Dr Yusuf </a:t>
                      </a: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Dadoo</a:t>
                      </a: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 &amp; </a:t>
                      </a: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Leratong</a:t>
                      </a: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 Hospitals)</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ZA" sz="1400" b="0" i="0" u="none" strike="noStrike" kern="0" cap="none" spc="0" normalizeH="0" baseline="0" noProof="0" dirty="0">
                          <a:ln>
                            <a:noFill/>
                          </a:ln>
                          <a:solidFill>
                            <a:schemeClr val="tx1"/>
                          </a:solidFill>
                          <a:effectLst/>
                          <a:uLnTx/>
                          <a:uFillTx/>
                          <a:latin typeface="+mj-lt"/>
                          <a:ea typeface="+mn-ea"/>
                          <a:cs typeface="+mn-cs"/>
                          <a:sym typeface="Arial"/>
                        </a:rPr>
                        <a:t>Site handover Initiate Construction</a:t>
                      </a: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ZA" sz="1400" b="0" i="0" u="none" strike="noStrike" kern="0" cap="none" spc="0" normalizeH="0" baseline="0" noProof="0" dirty="0">
                        <a:ln>
                          <a:noFill/>
                        </a:ln>
                        <a:solidFill>
                          <a:schemeClr val="tx1"/>
                        </a:solidFill>
                        <a:effectLst/>
                        <a:uLnTx/>
                        <a:uFillTx/>
                        <a:latin typeface="+mj-lt"/>
                        <a:ea typeface="+mn-ea"/>
                        <a:cs typeface="+mn-cs"/>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US" sz="1400" b="0" i="0" u="none" strike="noStrike" kern="0" cap="none" spc="0" normalizeH="0" baseline="0" dirty="0">
                        <a:ln>
                          <a:noFill/>
                        </a:ln>
                        <a:solidFill>
                          <a:schemeClr val="tx1"/>
                        </a:solidFill>
                        <a:effectLst/>
                        <a:uLnTx/>
                        <a:uFillTx/>
                        <a:latin typeface="+mj-lt"/>
                        <a:ea typeface="+mn-ea"/>
                        <a:cs typeface="+mn-cs"/>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endParaRPr kumimoji="0" lang="en-US" sz="1400" b="0" i="0" u="none" strike="noStrike" kern="0" cap="none" spc="0" normalizeH="0" baseline="0" dirty="0">
                        <a:ln>
                          <a:noFill/>
                        </a:ln>
                        <a:solidFill>
                          <a:schemeClr val="tx1"/>
                        </a:solidFill>
                        <a:effectLst/>
                        <a:uLnTx/>
                        <a:uFillTx/>
                        <a:latin typeface="+mj-lt"/>
                        <a:ea typeface="+mn-ea"/>
                        <a:cs typeface="+mn-cs"/>
                        <a:sym typeface="Arial"/>
                      </a:endParaRP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noProof="0" dirty="0">
                          <a:ln>
                            <a:noFill/>
                          </a:ln>
                          <a:solidFill>
                            <a:schemeClr val="tx1"/>
                          </a:solidFill>
                          <a:effectLst/>
                          <a:uLnTx/>
                          <a:uFillTx/>
                          <a:latin typeface="Arial"/>
                          <a:ea typeface="+mn-ea"/>
                          <a:cs typeface="+mn-cs"/>
                          <a:sym typeface="Arial"/>
                        </a:rPr>
                        <a:t>Tender has been advertised, and the site briefings in progress</a:t>
                      </a: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a:ea typeface="+mn-ea"/>
                          <a:cs typeface="+mn-cs"/>
                          <a:sym typeface="Arial"/>
                        </a:rPr>
                        <a:t>4 hospitals has been advertised to date.</a:t>
                      </a: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a:ea typeface="+mn-ea"/>
                          <a:cs typeface="+mn-cs"/>
                          <a:sym typeface="Arial"/>
                        </a:rPr>
                        <a:t>3 in Northern Corridor (Dr George </a:t>
                      </a:r>
                      <a:r>
                        <a:rPr kumimoji="0" lang="en-US" sz="1400" b="0" i="0" u="none" strike="noStrike" kern="0" cap="none" spc="0" normalizeH="0" baseline="0" noProof="0" dirty="0" err="1">
                          <a:ln>
                            <a:noFill/>
                          </a:ln>
                          <a:solidFill>
                            <a:srgbClr val="000000"/>
                          </a:solidFill>
                          <a:effectLst/>
                          <a:uLnTx/>
                          <a:uFillTx/>
                          <a:latin typeface="Arial" panose="020B0604020202020204"/>
                          <a:ea typeface="+mn-ea"/>
                          <a:cs typeface="+mn-cs"/>
                          <a:sym typeface="Arial"/>
                        </a:rPr>
                        <a:t>Mukhari</a:t>
                      </a:r>
                      <a:r>
                        <a:rPr kumimoji="0" lang="en-US" sz="1400" b="0" i="0" u="none" strike="noStrike" kern="0" cap="none" spc="0" normalizeH="0" baseline="0" noProof="0" dirty="0">
                          <a:ln>
                            <a:noFill/>
                          </a:ln>
                          <a:solidFill>
                            <a:srgbClr val="000000"/>
                          </a:solidFill>
                          <a:effectLst/>
                          <a:uLnTx/>
                          <a:uFillTx/>
                          <a:latin typeface="Arial" panose="020B0604020202020204"/>
                          <a:ea typeface="+mn-ea"/>
                          <a:cs typeface="+mn-cs"/>
                          <a:sym typeface="Arial"/>
                        </a:rPr>
                        <a:t>, Jubilee &amp; </a:t>
                      </a:r>
                      <a:r>
                        <a:rPr kumimoji="0" lang="en-US" sz="1400" b="0" i="0" u="none" strike="noStrike" kern="0" cap="none" spc="0" normalizeH="0" baseline="0" noProof="0" dirty="0" err="1">
                          <a:ln>
                            <a:noFill/>
                          </a:ln>
                          <a:solidFill>
                            <a:srgbClr val="000000"/>
                          </a:solidFill>
                          <a:effectLst/>
                          <a:uLnTx/>
                          <a:uFillTx/>
                          <a:latin typeface="Arial" panose="020B0604020202020204"/>
                          <a:ea typeface="+mn-ea"/>
                          <a:cs typeface="+mn-cs"/>
                          <a:sym typeface="Arial"/>
                        </a:rPr>
                        <a:t>Weskoppies</a:t>
                      </a:r>
                      <a:r>
                        <a:rPr kumimoji="0" lang="en-US" sz="1400" b="0" i="0" u="none" strike="noStrike" kern="0" cap="none" spc="0" normalizeH="0" baseline="0" noProof="0" dirty="0">
                          <a:ln>
                            <a:noFill/>
                          </a:ln>
                          <a:solidFill>
                            <a:srgbClr val="000000"/>
                          </a:solidFill>
                          <a:effectLst/>
                          <a:uLnTx/>
                          <a:uFillTx/>
                          <a:latin typeface="Arial" panose="020B0604020202020204"/>
                          <a:ea typeface="+mn-ea"/>
                          <a:cs typeface="+mn-cs"/>
                          <a:sym typeface="Arial"/>
                        </a:rPr>
                        <a:t>)</a:t>
                      </a:r>
                    </a:p>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a:ea typeface="+mn-ea"/>
                          <a:cs typeface="+mn-cs"/>
                          <a:sym typeface="Arial"/>
                        </a:rPr>
                        <a:t>1 in central corridor (Bheki Mlangeni)</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just" defTabSz="914400" rtl="0" eaLnBrk="1" fontAlgn="auto" latinLnBrk="0" hangingPunct="1">
                        <a:lnSpc>
                          <a:spcPct val="100000"/>
                        </a:lnSpc>
                        <a:spcBef>
                          <a:spcPts val="0"/>
                        </a:spcBef>
                        <a:spcAft>
                          <a:spcPts val="0"/>
                        </a:spcAft>
                        <a:buClr>
                          <a:srgbClr val="000000"/>
                        </a:buClr>
                        <a:buSzTx/>
                        <a:buFont typeface="+mj-lt"/>
                        <a:buNone/>
                        <a:tabLst/>
                        <a:defRPr/>
                      </a:pPr>
                      <a:r>
                        <a:rPr kumimoji="0" lang="en-US" sz="1400" b="0" i="0" u="none" strike="noStrike" kern="0" cap="none" spc="0" normalizeH="0" baseline="0" noProof="0" dirty="0">
                          <a:ln>
                            <a:noFill/>
                          </a:ln>
                          <a:solidFill>
                            <a:srgbClr val="000000"/>
                          </a:solidFill>
                          <a:effectLst/>
                          <a:uLnTx/>
                          <a:uFillTx/>
                          <a:latin typeface="+mj-lt"/>
                          <a:ea typeface="+mn-ea"/>
                          <a:cs typeface="+mn-cs"/>
                          <a:sym typeface="Arial"/>
                        </a:rPr>
                        <a:t>14 of 32 GPG Hospitals that are compliant with  OHS regulations </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extLst>
                  <a:ext uri="{0D108BD9-81ED-4DB2-BD59-A6C34878D82A}">
                    <a16:rowId xmlns:a16="http://schemas.microsoft.com/office/drawing/2014/main" val="2531730758"/>
                  </a:ext>
                </a:extLst>
              </a:tr>
            </a:tbl>
          </a:graphicData>
        </a:graphic>
      </p:graphicFrame>
      <p:sp>
        <p:nvSpPr>
          <p:cNvPr id="4" name="Rectangle 3"/>
          <p:cNvSpPr/>
          <p:nvPr/>
        </p:nvSpPr>
        <p:spPr>
          <a:xfrm>
            <a:off x="1311771" y="4859303"/>
            <a:ext cx="10633913" cy="1292662"/>
          </a:xfrm>
          <a:prstGeom prst="rect">
            <a:avLst/>
          </a:prstGeom>
          <a:ln>
            <a:solidFill>
              <a:schemeClr val="accent1"/>
            </a:solidFill>
            <a:prstDash val="sysDash"/>
          </a:ln>
        </p:spPr>
        <p:txBody>
          <a:bodyPr wrap="square">
            <a:spAutoFit/>
          </a:bodyPr>
          <a:lstStyle/>
          <a:p>
            <a:pPr lvl="0"/>
            <a:r>
              <a:rPr lang="en-ZA" sz="1600" b="1" dirty="0">
                <a:solidFill>
                  <a:prstClr val="black"/>
                </a:solidFill>
                <a:latin typeface="Exo" panose="020B0604020202020204" charset="0"/>
              </a:rPr>
              <a:t>Key Next Steps</a:t>
            </a:r>
          </a:p>
          <a:p>
            <a:pPr lvl="0"/>
            <a:endParaRPr lang="en-ZA" sz="1600" dirty="0">
              <a:solidFill>
                <a:prstClr val="black"/>
              </a:solidFill>
              <a:latin typeface="Exo" panose="020B0604020202020204" charset="0"/>
            </a:endParaRPr>
          </a:p>
          <a:p>
            <a:pPr marL="285750" lvl="0" indent="-285750">
              <a:buFont typeface="Wingdings" panose="05000000000000000000" pitchFamily="2" charset="2"/>
              <a:buChar char="§"/>
            </a:pPr>
            <a:r>
              <a:rPr lang="en-ZA" sz="1600" dirty="0">
                <a:solidFill>
                  <a:prstClr val="black"/>
                </a:solidFill>
                <a:latin typeface="Exo" panose="020B0604020202020204" charset="0"/>
              </a:rPr>
              <a:t>To fast track the adjudication process of the 4 hospitals in West Rand , namely: </a:t>
            </a:r>
            <a:r>
              <a:rPr lang="en-ZA" sz="1600" dirty="0" err="1">
                <a:solidFill>
                  <a:prstClr val="black"/>
                </a:solidFill>
                <a:latin typeface="Exo" panose="020B0604020202020204" charset="0"/>
              </a:rPr>
              <a:t>Carltonville</a:t>
            </a:r>
            <a:r>
              <a:rPr lang="en-ZA" sz="1600" dirty="0">
                <a:solidFill>
                  <a:prstClr val="black"/>
                </a:solidFill>
                <a:latin typeface="Exo" panose="020B0604020202020204" charset="0"/>
              </a:rPr>
              <a:t>, Sterkfontein , Yusuf </a:t>
            </a:r>
            <a:r>
              <a:rPr lang="en-ZA" sz="1600" dirty="0" err="1">
                <a:solidFill>
                  <a:prstClr val="black"/>
                </a:solidFill>
                <a:latin typeface="Exo" panose="020B0604020202020204" charset="0"/>
              </a:rPr>
              <a:t>Dadoo</a:t>
            </a:r>
            <a:r>
              <a:rPr lang="en-ZA" sz="1600" dirty="0">
                <a:solidFill>
                  <a:prstClr val="black"/>
                </a:solidFill>
                <a:latin typeface="Exo" panose="020B0604020202020204" charset="0"/>
              </a:rPr>
              <a:t> and </a:t>
            </a:r>
            <a:r>
              <a:rPr lang="en-ZA" sz="1600" dirty="0" err="1">
                <a:solidFill>
                  <a:prstClr val="black"/>
                </a:solidFill>
                <a:latin typeface="Exo" panose="020B0604020202020204" charset="0"/>
              </a:rPr>
              <a:t>Leratong</a:t>
            </a:r>
            <a:r>
              <a:rPr lang="en-ZA" sz="1600" dirty="0">
                <a:solidFill>
                  <a:prstClr val="black"/>
                </a:solidFill>
                <a:latin typeface="Exo" panose="020B0604020202020204" charset="0"/>
              </a:rPr>
              <a:t> Hospitals. </a:t>
            </a:r>
          </a:p>
          <a:p>
            <a:pPr lvl="0" algn="just">
              <a:buClr>
                <a:srgbClr val="000000"/>
              </a:buClr>
              <a:defRPr/>
            </a:pPr>
            <a:r>
              <a:rPr lang="en-US" sz="1400" kern="0" dirty="0">
                <a:solidFill>
                  <a:srgbClr val="FF0000"/>
                </a:solidFill>
                <a:highlight>
                  <a:srgbClr val="FFFF00"/>
                </a:highlight>
                <a:sym typeface="Arial"/>
              </a:rPr>
              <a:t> </a:t>
            </a:r>
          </a:p>
        </p:txBody>
      </p:sp>
    </p:spTree>
    <p:extLst>
      <p:ext uri="{BB962C8B-B14F-4D97-AF65-F5344CB8AC3E}">
        <p14:creationId xmlns:p14="http://schemas.microsoft.com/office/powerpoint/2010/main" val="2434880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331326" y="1026922"/>
            <a:ext cx="10658743" cy="570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1867" b="1"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867" b="0" i="0" u="none" strike="noStrike" cap="none">
                <a:solidFill>
                  <a:schemeClr val="dk1"/>
                </a:solidFill>
                <a:latin typeface="Arial"/>
                <a:ea typeface="Arial"/>
                <a:cs typeface="Arial"/>
                <a:sym typeface="Arial"/>
              </a:defRPr>
            </a:lvl9pPr>
          </a:lstStyle>
          <a:p>
            <a:pPr marL="203195" marR="0" lvl="0" indent="0" algn="ct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n-ZA" sz="1800" b="1" i="0" u="none" strike="noStrike" kern="0" cap="none" spc="0" normalizeH="0" baseline="0" noProof="0" dirty="0">
                <a:ln>
                  <a:noFill/>
                </a:ln>
                <a:solidFill>
                  <a:srgbClr val="FFFFFF"/>
                </a:solidFill>
                <a:effectLst/>
                <a:uLnTx/>
                <a:uFillTx/>
                <a:latin typeface="+mj-lt"/>
                <a:cs typeface="Arial"/>
                <a:sym typeface="Arial"/>
              </a:rPr>
              <a:t>Outcome 2: Property Management:  Optimised public owned fixed property portfolio (to transform property market) </a:t>
            </a:r>
          </a:p>
        </p:txBody>
      </p:sp>
      <p:graphicFrame>
        <p:nvGraphicFramePr>
          <p:cNvPr id="3" name="Table 2"/>
          <p:cNvGraphicFramePr>
            <a:graphicFrameLocks noGrp="1"/>
          </p:cNvGraphicFramePr>
          <p:nvPr/>
        </p:nvGraphicFramePr>
        <p:xfrm>
          <a:off x="1331326" y="1702909"/>
          <a:ext cx="10658743" cy="4792666"/>
        </p:xfrm>
        <a:graphic>
          <a:graphicData uri="http://schemas.openxmlformats.org/drawingml/2006/table">
            <a:tbl>
              <a:tblPr firstRow="1" bandRow="1"/>
              <a:tblGrid>
                <a:gridCol w="1715172">
                  <a:extLst>
                    <a:ext uri="{9D8B030D-6E8A-4147-A177-3AD203B41FA5}">
                      <a16:colId xmlns:a16="http://schemas.microsoft.com/office/drawing/2014/main" val="985073975"/>
                    </a:ext>
                  </a:extLst>
                </a:gridCol>
                <a:gridCol w="2198913">
                  <a:extLst>
                    <a:ext uri="{9D8B030D-6E8A-4147-A177-3AD203B41FA5}">
                      <a16:colId xmlns:a16="http://schemas.microsoft.com/office/drawing/2014/main" val="1881648521"/>
                    </a:ext>
                  </a:extLst>
                </a:gridCol>
                <a:gridCol w="1294915">
                  <a:extLst>
                    <a:ext uri="{9D8B030D-6E8A-4147-A177-3AD203B41FA5}">
                      <a16:colId xmlns:a16="http://schemas.microsoft.com/office/drawing/2014/main" val="1518218007"/>
                    </a:ext>
                  </a:extLst>
                </a:gridCol>
                <a:gridCol w="1105478">
                  <a:extLst>
                    <a:ext uri="{9D8B030D-6E8A-4147-A177-3AD203B41FA5}">
                      <a16:colId xmlns:a16="http://schemas.microsoft.com/office/drawing/2014/main" val="1899177545"/>
                    </a:ext>
                  </a:extLst>
                </a:gridCol>
                <a:gridCol w="868853">
                  <a:extLst>
                    <a:ext uri="{9D8B030D-6E8A-4147-A177-3AD203B41FA5}">
                      <a16:colId xmlns:a16="http://schemas.microsoft.com/office/drawing/2014/main" val="3898926128"/>
                    </a:ext>
                  </a:extLst>
                </a:gridCol>
                <a:gridCol w="868853">
                  <a:extLst>
                    <a:ext uri="{9D8B030D-6E8A-4147-A177-3AD203B41FA5}">
                      <a16:colId xmlns:a16="http://schemas.microsoft.com/office/drawing/2014/main" val="1746413168"/>
                    </a:ext>
                  </a:extLst>
                </a:gridCol>
                <a:gridCol w="868853">
                  <a:extLst>
                    <a:ext uri="{9D8B030D-6E8A-4147-A177-3AD203B41FA5}">
                      <a16:colId xmlns:a16="http://schemas.microsoft.com/office/drawing/2014/main" val="1436597299"/>
                    </a:ext>
                  </a:extLst>
                </a:gridCol>
                <a:gridCol w="868853">
                  <a:extLst>
                    <a:ext uri="{9D8B030D-6E8A-4147-A177-3AD203B41FA5}">
                      <a16:colId xmlns:a16="http://schemas.microsoft.com/office/drawing/2014/main" val="19119347"/>
                    </a:ext>
                  </a:extLst>
                </a:gridCol>
                <a:gridCol w="868853">
                  <a:extLst>
                    <a:ext uri="{9D8B030D-6E8A-4147-A177-3AD203B41FA5}">
                      <a16:colId xmlns:a16="http://schemas.microsoft.com/office/drawing/2014/main" val="298363242"/>
                    </a:ext>
                  </a:extLst>
                </a:gridCol>
              </a:tblGrid>
              <a:tr h="350520">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Outcome</a:t>
                      </a:r>
                    </a:p>
                  </a:txBody>
                  <a:tcP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300" b="1" dirty="0">
                          <a:latin typeface="Exo" panose="020B0604020202020204" charset="0"/>
                          <a:ea typeface="Tahoma" panose="020B0604030504040204" pitchFamily="34" charset="0"/>
                          <a:cs typeface="Tahoma" panose="020B0604030504040204" pitchFamily="34" charset="0"/>
                        </a:rPr>
                        <a:t>Outcome Indicators</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Baselines</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gridSpan="6">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ZA" sz="1300" b="1" dirty="0">
                          <a:latin typeface="Exo" panose="020B0604020202020204" charset="0"/>
                        </a:rPr>
                        <a:t>Targets</a:t>
                      </a:r>
                    </a:p>
                  </a:txBody>
                  <a:tcPr marL="121920" marR="121920" marT="60960" marB="60960">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144A98"/>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ctr"/>
                      <a:endParaRPr lang="en-ZA" sz="1000" b="1" dirty="0">
                        <a:latin typeface="Exo" panose="020B0604020202020204" charset="0"/>
                      </a:endParaRPr>
                    </a:p>
                  </a:txBody>
                  <a:tcPr>
                    <a:solidFill>
                      <a:srgbClr val="144A98"/>
                    </a:solidFill>
                  </a:tcPr>
                </a:tc>
                <a:extLst>
                  <a:ext uri="{0D108BD9-81ED-4DB2-BD59-A6C34878D82A}">
                    <a16:rowId xmlns:a16="http://schemas.microsoft.com/office/drawing/2014/main" val="3171706729"/>
                  </a:ext>
                </a:extLst>
              </a:tr>
              <a:tr h="53673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Y1</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Y2</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Y3</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Y4</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Y5</a:t>
                      </a:r>
                    </a:p>
                  </a:txBody>
                  <a:tcP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GB" sz="1300" b="1" dirty="0">
                          <a:latin typeface="Exo" panose="020B0604020202020204" charset="0"/>
                          <a:ea typeface="Tahoma" panose="020B0604030504040204" pitchFamily="34" charset="0"/>
                          <a:cs typeface="Tahoma" panose="020B0604030504040204" pitchFamily="34" charset="0"/>
                        </a:rPr>
                        <a:t>5 Yr Target</a:t>
                      </a:r>
                    </a:p>
                  </a:txBody>
                  <a:tcP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0000">
                        <a:tint val="20000"/>
                      </a:srgbClr>
                    </a:solidFill>
                  </a:tcPr>
                </a:tc>
                <a:extLst>
                  <a:ext uri="{0D108BD9-81ED-4DB2-BD59-A6C34878D82A}">
                    <a16:rowId xmlns:a16="http://schemas.microsoft.com/office/drawing/2014/main" val="2789903869"/>
                  </a:ext>
                </a:extLst>
              </a:tr>
              <a:tr h="1747520">
                <a:tc rowSpan="2">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ZA" sz="1300" b="1" dirty="0">
                          <a:latin typeface="Exo" panose="020B0604020202020204" charset="0"/>
                        </a:rPr>
                        <a:t>Property Management</a:t>
                      </a:r>
                      <a:r>
                        <a:rPr lang="en-ZA" sz="1300" b="0" dirty="0">
                          <a:latin typeface="Exo" panose="020B0604020202020204" charset="0"/>
                        </a:rPr>
                        <a:t>:  Optimised public owned fixed property portfolio (to transform property market)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ZA" sz="1300" b="0" dirty="0">
                        <a:latin typeface="Exo" panose="020B0604020202020204" charset="0"/>
                      </a:endParaRPr>
                    </a:p>
                    <a:p>
                      <a:endParaRPr lang="en-ZA" sz="1300" b="0" dirty="0">
                        <a:latin typeface="Exo" panose="020B0604020202020204" charset="0"/>
                      </a:endParaRPr>
                    </a:p>
                    <a:p>
                      <a:pPr lvl="0" defTabSz="913526">
                        <a:buClr>
                          <a:srgbClr val="000000"/>
                        </a:buClr>
                        <a:defRPr/>
                      </a:pPr>
                      <a:endParaRPr lang="en-US" sz="1300" b="0" i="1" kern="0" dirty="0">
                        <a:latin typeface="Exo" panose="020B0604020202020204" charset="0"/>
                        <a:ea typeface="Tahoma" panose="020B0604030504040204" pitchFamily="34" charset="0"/>
                        <a:cs typeface="Tahoma" panose="020B0604030504040204" pitchFamily="34" charset="0"/>
                      </a:endParaRPr>
                    </a:p>
                    <a:p>
                      <a:pPr lvl="0" defTabSz="913526">
                        <a:buClr>
                          <a:srgbClr val="000000"/>
                        </a:buClr>
                        <a:defRPr/>
                      </a:pPr>
                      <a:r>
                        <a:rPr lang="en-US" sz="1300" b="1" i="0" kern="0" dirty="0">
                          <a:solidFill>
                            <a:schemeClr val="tx1"/>
                          </a:solidFill>
                          <a:latin typeface="Exo" panose="020B0604020202020204" charset="0"/>
                          <a:ea typeface="Tahoma" panose="020B0604030504040204" pitchFamily="34" charset="0"/>
                          <a:cs typeface="Tahoma" panose="020B0604030504040204" pitchFamily="34" charset="0"/>
                        </a:rPr>
                        <a:t>Owner: DDG:</a:t>
                      </a:r>
                      <a:r>
                        <a:rPr lang="en-US" sz="1300" b="1" i="0" kern="0" baseline="0" dirty="0">
                          <a:solidFill>
                            <a:schemeClr val="tx1"/>
                          </a:solidFill>
                          <a:latin typeface="Exo" panose="020B0604020202020204" charset="0"/>
                          <a:ea typeface="Tahoma" panose="020B0604030504040204" pitchFamily="34" charset="0"/>
                          <a:cs typeface="Tahoma" panose="020B0604030504040204" pitchFamily="34" charset="0"/>
                        </a:rPr>
                        <a:t> Education &amp; acting CD: Property Management </a:t>
                      </a:r>
                      <a:endParaRPr lang="en-US" sz="1300" b="1" i="0" kern="0" dirty="0">
                        <a:solidFill>
                          <a:schemeClr val="tx1"/>
                        </a:solidFill>
                        <a:latin typeface="Exo" panose="020B0604020202020204" charset="0"/>
                        <a:ea typeface="Tahoma" panose="020B0604030504040204" pitchFamily="34" charset="0"/>
                        <a:cs typeface="Tahoma" panose="020B0604030504040204" pitchFamily="34" charset="0"/>
                      </a:endParaRPr>
                    </a:p>
                  </a:txBody>
                  <a:tcPr>
                    <a:lnL w="12700" cmpd="sng">
                      <a:solidFill>
                        <a:srgbClr val="000000"/>
                      </a:solid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28600" indent="-228600">
                        <a:buFont typeface="+mj-lt"/>
                        <a:buAutoNum type="arabicPeriod"/>
                      </a:pPr>
                      <a:r>
                        <a:rPr lang="en-ZA" sz="1300" b="0" dirty="0">
                          <a:latin typeface="Exo" panose="020B0604020202020204" charset="0"/>
                        </a:rPr>
                        <a:t>Number of GPG departmental head offices accommodated in Grade B quality-rated GPG-owned buildings (within the Kopanong Precinct)</a:t>
                      </a:r>
                    </a:p>
                  </a:txBody>
                  <a:tcPr marL="121920" marR="121920" marT="60960" marB="60960">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spcAft>
                          <a:spcPts val="800"/>
                        </a:spcAft>
                        <a:tabLst>
                          <a:tab pos="228600" algn="l"/>
                        </a:tabLst>
                      </a:pPr>
                      <a:r>
                        <a:rPr lang="en-ZA" sz="1300" b="0" dirty="0">
                          <a:effectLst/>
                          <a:latin typeface="Exo" panose="020B0604020202020204" charset="0"/>
                          <a:ea typeface="Calibri" panose="020F0502020204030204" pitchFamily="34" charset="0"/>
                          <a:cs typeface="Times New Roman" panose="02020603050405020304" pitchFamily="18" charset="0"/>
                        </a:rPr>
                        <a:t>0</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Receive Treasury Approval II(a) &amp; TA II(b) </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7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tabLst>
                          <a:tab pos="228600" algn="l"/>
                        </a:tabLst>
                      </a:pPr>
                      <a:r>
                        <a:rPr lang="en-ZA" sz="1100" b="0" dirty="0">
                          <a:effectLst/>
                          <a:latin typeface="Exo" panose="020B0604020202020204" charset="0"/>
                        </a:rPr>
                        <a:t>Treasury Approval III and Procurement </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Construction phase </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tabLst>
                          <a:tab pos="228600" algn="l"/>
                        </a:tabLst>
                      </a:pPr>
                      <a:r>
                        <a:rPr lang="en-ZA" sz="1300" b="0" dirty="0">
                          <a:effectLst/>
                          <a:latin typeface="Exo" panose="020B0604020202020204" charset="0"/>
                        </a:rPr>
                        <a:t>8</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tabLst>
                          <a:tab pos="228600" algn="l"/>
                        </a:tabLst>
                      </a:pPr>
                      <a:r>
                        <a:rPr lang="en-ZA" sz="1300" b="0" dirty="0">
                          <a:effectLst/>
                          <a:latin typeface="Exo" panose="020B0604020202020204" charset="0"/>
                        </a:rPr>
                        <a:t>6</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14 GPG departmental head offices accommodated in  Kopanong</a:t>
                      </a:r>
                    </a:p>
                  </a:txBody>
                  <a:tcPr marT="0"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09454714"/>
                  </a:ext>
                </a:extLst>
              </a:tr>
              <a:tr h="2157891">
                <a:tc vMerge="1">
                  <a:txBody>
                    <a:bodyPr/>
                    <a:lstStyle/>
                    <a:p>
                      <a:endParaRPr lang="en-ZA"/>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28600" marR="0" indent="-228600" algn="l" rtl="0">
                        <a:lnSpc>
                          <a:spcPct val="100000"/>
                        </a:lnSpc>
                        <a:spcBef>
                          <a:spcPts val="0"/>
                        </a:spcBef>
                        <a:spcAft>
                          <a:spcPts val="0"/>
                        </a:spcAft>
                        <a:buClr>
                          <a:srgbClr val="000000"/>
                        </a:buClr>
                        <a:buFont typeface="+mj-lt"/>
                        <a:buAutoNum type="arabicPeriod" startAt="2"/>
                      </a:pPr>
                      <a:r>
                        <a:rPr lang="en-ZA" sz="1300" b="0" i="0" u="none" strike="noStrike" cap="none" dirty="0">
                          <a:solidFill>
                            <a:schemeClr val="dk1"/>
                          </a:solidFill>
                          <a:latin typeface="Exo" panose="020B0604020202020204" charset="0"/>
                          <a:ea typeface="+mn-ea"/>
                          <a:cs typeface="+mn-cs"/>
                          <a:sym typeface="Arial"/>
                        </a:rPr>
                        <a:t>Number properties released for socio-economic infrastructure development or commercialisation</a:t>
                      </a:r>
                      <a:r>
                        <a:rPr lang="en-ZA" sz="1300" b="0" i="0" u="none" strike="noStrike" cap="none" baseline="30000" dirty="0">
                          <a:solidFill>
                            <a:schemeClr val="dk1"/>
                          </a:solidFill>
                          <a:latin typeface="Exo" panose="020B0604020202020204" charset="0"/>
                          <a:ea typeface="+mn-ea"/>
                          <a:cs typeface="+mn-cs"/>
                          <a:sym typeface="Arial"/>
                        </a:rPr>
                        <a:t>3</a:t>
                      </a:r>
                      <a:r>
                        <a:rPr lang="en-ZA" sz="1300" b="0" i="0" u="none" strike="noStrike" cap="none" dirty="0">
                          <a:solidFill>
                            <a:schemeClr val="dk1"/>
                          </a:solidFill>
                          <a:latin typeface="Exo" panose="020B0604020202020204" charset="0"/>
                          <a:ea typeface="+mn-ea"/>
                          <a:cs typeface="+mn-cs"/>
                          <a:sym typeface="Arial"/>
                        </a:rPr>
                        <a:t> </a:t>
                      </a:r>
                    </a:p>
                  </a:txBody>
                  <a:tcPr marL="121920" marR="121920" marT="60960" marB="60960">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ct val="107000"/>
                        </a:lnSpc>
                        <a:spcAft>
                          <a:spcPts val="800"/>
                        </a:spcAft>
                        <a:tabLst>
                          <a:tab pos="228600" algn="l"/>
                        </a:tabLst>
                      </a:pPr>
                      <a:r>
                        <a:rPr lang="en-ZA" sz="1300" b="0" dirty="0">
                          <a:effectLst/>
                          <a:latin typeface="Exo" panose="020B0604020202020204" charset="0"/>
                          <a:ea typeface="Calibri" panose="020F0502020204030204" pitchFamily="34" charset="0"/>
                          <a:cs typeface="Times New Roman" panose="02020603050405020304" pitchFamily="18" charset="0"/>
                        </a:rPr>
                        <a:t>0</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100" b="0" i="0" u="none" strike="noStrike" cap="none" dirty="0">
                          <a:solidFill>
                            <a:schemeClr val="dk1"/>
                          </a:solidFill>
                          <a:effectLst/>
                          <a:latin typeface="Exo" panose="020B0604020202020204" charset="0"/>
                          <a:ea typeface="+mn-ea"/>
                          <a:cs typeface="+mn-cs"/>
                          <a:sym typeface="Arial"/>
                        </a:rPr>
                        <a:t>Property Profiling, compilation of draft RFP docs and initiate procurement process</a:t>
                      </a:r>
                    </a:p>
                  </a:txBody>
                  <a:tcPr marT="0" marB="0">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3</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4</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6</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6</a:t>
                      </a:r>
                    </a:p>
                  </a:txBody>
                  <a:tcPr marT="0" marB="0" anchor="ctr">
                    <a:lnL>
                      <a:noFill/>
                    </a:lnL>
                    <a:lnR>
                      <a:no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R="0" algn="ctr" rtl="0">
                        <a:lnSpc>
                          <a:spcPct val="107000"/>
                        </a:lnSpc>
                        <a:spcBef>
                          <a:spcPts val="0"/>
                        </a:spcBef>
                        <a:spcAft>
                          <a:spcPts val="0"/>
                        </a:spcAft>
                        <a:buClr>
                          <a:srgbClr val="000000"/>
                        </a:buClr>
                        <a:buFont typeface="Arial"/>
                        <a:tabLst>
                          <a:tab pos="228600" algn="l"/>
                        </a:tabLst>
                      </a:pPr>
                      <a:r>
                        <a:rPr lang="en-ZA" sz="1300" b="0" i="0" u="none" strike="noStrike" cap="none" dirty="0">
                          <a:solidFill>
                            <a:schemeClr val="dk1"/>
                          </a:solidFill>
                          <a:effectLst/>
                          <a:latin typeface="Exo" panose="020B0604020202020204" charset="0"/>
                          <a:ea typeface="+mn-ea"/>
                          <a:cs typeface="+mn-cs"/>
                          <a:sym typeface="Arial"/>
                        </a:rPr>
                        <a:t>19</a:t>
                      </a:r>
                    </a:p>
                  </a:txBody>
                  <a:tcPr marT="0" marB="0" anchor="ctr">
                    <a:lnL>
                      <a:no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75539291"/>
                  </a:ext>
                </a:extLst>
              </a:tr>
            </a:tbl>
          </a:graphicData>
        </a:graphic>
      </p:graphicFrame>
      <p:sp>
        <p:nvSpPr>
          <p:cNvPr id="4" name="Rectangle 3"/>
          <p:cNvSpPr/>
          <p:nvPr/>
        </p:nvSpPr>
        <p:spPr>
          <a:xfrm>
            <a:off x="1331326" y="6495575"/>
            <a:ext cx="10658743" cy="297454"/>
          </a:xfrm>
          <a:prstGeom prst="rect">
            <a:avLst/>
          </a:prstGeom>
        </p:spPr>
        <p:txBody>
          <a:bodyPr wrap="square">
            <a:spAutoFit/>
          </a:bodyPr>
          <a:lstStyle/>
          <a:p>
            <a:pPr defTabSz="1219170">
              <a:buClr>
                <a:srgbClr val="000000"/>
              </a:buClr>
            </a:pPr>
            <a:r>
              <a:rPr lang="en-ZA" sz="1333" kern="0" baseline="30000" dirty="0">
                <a:solidFill>
                  <a:srgbClr val="000000"/>
                </a:solidFill>
                <a:ea typeface="Calibri" panose="020F0502020204030204" pitchFamily="34" charset="0"/>
                <a:cs typeface="Times New Roman" panose="02020603050405020304" pitchFamily="18" charset="0"/>
                <a:sym typeface="Arial"/>
              </a:rPr>
              <a:t>3. The strategy seeks to utilise the current GPG property portfolio to transform the property market</a:t>
            </a:r>
            <a:endParaRPr lang="en-ZA" sz="1333" kern="0" dirty="0">
              <a:solidFill>
                <a:srgbClr val="000000"/>
              </a:solidFill>
              <a:cs typeface="Arial"/>
              <a:sym typeface="Arial"/>
            </a:endParaRPr>
          </a:p>
        </p:txBody>
      </p:sp>
      <p:sp>
        <p:nvSpPr>
          <p:cNvPr id="5" name="Rectangle 4"/>
          <p:cNvSpPr/>
          <p:nvPr/>
        </p:nvSpPr>
        <p:spPr>
          <a:xfrm>
            <a:off x="11062342" y="2075100"/>
            <a:ext cx="927727" cy="4420475"/>
          </a:xfrm>
          <a:prstGeom prst="rect">
            <a:avLst/>
          </a:prstGeom>
          <a:solidFill>
            <a:srgbClr val="FF0000">
              <a:alpha val="20000"/>
            </a:srgbClr>
          </a:solidFill>
          <a:ln w="12700" cap="flat" cmpd="sng" algn="ctr">
            <a:solidFill>
              <a:srgbClr val="FF0000"/>
            </a:solid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
                <a:srgbClr val="000000"/>
              </a:buClr>
              <a:buSzTx/>
              <a:buFontTx/>
              <a:buNone/>
              <a:tabLst/>
              <a:defRPr/>
            </a:pPr>
            <a:endParaRPr kumimoji="0" lang="en-ZA" sz="1867" b="0" i="0" u="none" strike="noStrike" kern="0" cap="none" spc="0" normalizeH="0" baseline="0" noProof="0" dirty="0">
              <a:ln>
                <a:noFill/>
              </a:ln>
              <a:solidFill>
                <a:srgbClr val="FFFFFF"/>
              </a:solidFill>
              <a:effectLst/>
              <a:uLnTx/>
              <a:uFillTx/>
              <a:latin typeface="Arial"/>
              <a:ea typeface="+mn-ea"/>
              <a:cs typeface="+mn-cs"/>
              <a:sym typeface="Arial"/>
            </a:endParaRPr>
          </a:p>
        </p:txBody>
      </p:sp>
    </p:spTree>
    <p:extLst>
      <p:ext uri="{BB962C8B-B14F-4D97-AF65-F5344CB8AC3E}">
        <p14:creationId xmlns:p14="http://schemas.microsoft.com/office/powerpoint/2010/main" val="3159945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275910" y="1104719"/>
            <a:ext cx="10653821" cy="491417"/>
          </a:xfrm>
          <a:prstGeom prst="rect">
            <a:avLst/>
          </a:prstGeom>
          <a:noFill/>
          <a:ln>
            <a:noFill/>
          </a:ln>
        </p:spPr>
        <p:txBody>
          <a:bodyPr spcFirstLastPara="1" wrap="square" lIns="121900" tIns="121900" rIns="121900" bIns="121900"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1400" b="1"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400" b="0" i="0" u="none" strike="noStrike" cap="none">
                <a:solidFill>
                  <a:schemeClr val="dk1"/>
                </a:solidFill>
                <a:latin typeface="Arial"/>
                <a:ea typeface="Arial"/>
                <a:cs typeface="Arial"/>
                <a:sym typeface="Arial"/>
              </a:defRPr>
            </a:lvl9pPr>
          </a:lstStyle>
          <a:p>
            <a:pPr algn="ctr" defTabSz="1219170">
              <a:buClr>
                <a:srgbClr val="000000"/>
              </a:buClr>
              <a:buSzTx/>
            </a:pPr>
            <a:r>
              <a:rPr lang="en-ZA" sz="1800" kern="0" dirty="0">
                <a:latin typeface="+mj-lt"/>
                <a:ea typeface="+mn-ea"/>
              </a:rPr>
              <a:t>GPG departmental head offices accommodated in Grade B quality-rated GPG-owned buildings </a:t>
            </a:r>
            <a:endParaRPr lang="en-ZA" sz="1800" kern="0"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4090517879"/>
              </p:ext>
            </p:extLst>
          </p:nvPr>
        </p:nvGraphicFramePr>
        <p:xfrm>
          <a:off x="1275910" y="1687159"/>
          <a:ext cx="10653821" cy="3379524"/>
        </p:xfrm>
        <a:graphic>
          <a:graphicData uri="http://schemas.openxmlformats.org/drawingml/2006/table">
            <a:tbl>
              <a:tblPr firstRow="1" bandRow="1"/>
              <a:tblGrid>
                <a:gridCol w="2000041">
                  <a:extLst>
                    <a:ext uri="{9D8B030D-6E8A-4147-A177-3AD203B41FA5}">
                      <a16:colId xmlns:a16="http://schemas.microsoft.com/office/drawing/2014/main" val="3835239158"/>
                    </a:ext>
                  </a:extLst>
                </a:gridCol>
                <a:gridCol w="1588930">
                  <a:extLst>
                    <a:ext uri="{9D8B030D-6E8A-4147-A177-3AD203B41FA5}">
                      <a16:colId xmlns:a16="http://schemas.microsoft.com/office/drawing/2014/main" val="700335439"/>
                    </a:ext>
                  </a:extLst>
                </a:gridCol>
                <a:gridCol w="1570209">
                  <a:extLst>
                    <a:ext uri="{9D8B030D-6E8A-4147-A177-3AD203B41FA5}">
                      <a16:colId xmlns:a16="http://schemas.microsoft.com/office/drawing/2014/main" val="1101676350"/>
                    </a:ext>
                  </a:extLst>
                </a:gridCol>
                <a:gridCol w="1531620">
                  <a:extLst>
                    <a:ext uri="{9D8B030D-6E8A-4147-A177-3AD203B41FA5}">
                      <a16:colId xmlns:a16="http://schemas.microsoft.com/office/drawing/2014/main" val="2013337324"/>
                    </a:ext>
                  </a:extLst>
                </a:gridCol>
                <a:gridCol w="2326794">
                  <a:extLst>
                    <a:ext uri="{9D8B030D-6E8A-4147-A177-3AD203B41FA5}">
                      <a16:colId xmlns:a16="http://schemas.microsoft.com/office/drawing/2014/main" val="959279326"/>
                    </a:ext>
                  </a:extLst>
                </a:gridCol>
                <a:gridCol w="1636227">
                  <a:extLst>
                    <a:ext uri="{9D8B030D-6E8A-4147-A177-3AD203B41FA5}">
                      <a16:colId xmlns:a16="http://schemas.microsoft.com/office/drawing/2014/main" val="4131203611"/>
                    </a:ext>
                  </a:extLst>
                </a:gridCol>
              </a:tblGrid>
              <a:tr h="354015">
                <a:tc row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Key Performance Indicator</a:t>
                      </a:r>
                    </a:p>
                  </a:txBody>
                  <a:tcPr marL="121920" marR="121920" marT="60960" marB="60960">
                    <a:lnL w="12700" cmpd="sng">
                      <a:solidFill>
                        <a:srgbClr val="0097A7"/>
                      </a:solidFill>
                    </a:lnL>
                    <a:lnR w="12700" cap="flat" cmpd="sng" algn="ctr">
                      <a:solidFill>
                        <a:srgbClr val="0097A7"/>
                      </a:solidFill>
                      <a:prstDash val="solid"/>
                      <a:round/>
                      <a:headEnd type="none" w="med" len="med"/>
                      <a:tailEnd type="none" w="med" len="med"/>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tc grid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2019/20 Reported data </a:t>
                      </a: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mpd="sng">
                      <a:solidFill>
                        <a:srgbClr val="0097A7"/>
                      </a:solidFill>
                    </a:lnT>
                    <a:lnB w="25400" cap="flat" cmpd="sng" algn="ctr">
                      <a:solidFill>
                        <a:srgbClr val="0097A7"/>
                      </a:solidFill>
                      <a:prstDash val="solid"/>
                      <a:round/>
                      <a:headEnd type="none" w="med" len="med"/>
                      <a:tailEnd type="none" w="med" len="med"/>
                    </a:lnB>
                    <a:lnTlToBr w="12700" cmpd="sng">
                      <a:noFill/>
                      <a:prstDash val="solid"/>
                    </a:lnTlToBr>
                    <a:lnBlToTr w="12700" cmpd="sng">
                      <a:noFill/>
                      <a:prstDash val="solid"/>
                    </a:lnBlToTr>
                    <a:solidFill>
                      <a:srgbClr val="144A98"/>
                    </a:solid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1050" dirty="0">
                        <a:solidFill>
                          <a:schemeClr val="bg1"/>
                        </a:solidFill>
                        <a:latin typeface="Exco"/>
                      </a:endParaRPr>
                    </a:p>
                  </a:txBody>
                  <a:tcPr>
                    <a:solidFill>
                      <a:srgbClr val="144A98"/>
                    </a:solidFill>
                  </a:tcPr>
                </a:tc>
                <a:tc gridSpan="2">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2020/21 Current</a:t>
                      </a:r>
                      <a:r>
                        <a:rPr lang="en-US" sz="1400" baseline="0" dirty="0">
                          <a:solidFill>
                            <a:schemeClr val="bg1"/>
                          </a:solidFill>
                          <a:latin typeface="Exco"/>
                        </a:rPr>
                        <a:t> status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tc hMerge="1">
                  <a:txBody>
                    <a:bodyPr/>
                    <a:lstStyle/>
                    <a:p>
                      <a:pPr algn="ctr"/>
                      <a:endParaRPr lang="en-US" sz="1050" dirty="0">
                        <a:solidFill>
                          <a:schemeClr val="bg1"/>
                        </a:solidFill>
                        <a:latin typeface="Exco"/>
                      </a:endParaRPr>
                    </a:p>
                  </a:txBody>
                  <a:tcPr>
                    <a:solidFill>
                      <a:srgbClr val="144A98"/>
                    </a:solidFill>
                  </a:tcPr>
                </a:tc>
                <a:tc>
                  <a:txBody>
                    <a:bodyPr/>
                    <a:lstStyle>
                      <a:lvl1pPr marL="0" algn="l" defTabSz="914400" rtl="0" eaLnBrk="1" latinLnBrk="0" hangingPunct="1">
                        <a:defRPr sz="1800" b="1" kern="1200">
                          <a:solidFill>
                            <a:schemeClr val="tx1"/>
                          </a:solidFill>
                          <a:latin typeface="Arial"/>
                        </a:defRPr>
                      </a:lvl1pPr>
                      <a:lvl2pPr marL="457200" algn="l" defTabSz="914400" rtl="0" eaLnBrk="1" latinLnBrk="0" hangingPunct="1">
                        <a:defRPr sz="1800" b="1" kern="1200">
                          <a:solidFill>
                            <a:schemeClr val="tx1"/>
                          </a:solidFill>
                          <a:latin typeface="Arial"/>
                        </a:defRPr>
                      </a:lvl2pPr>
                      <a:lvl3pPr marL="914400" algn="l" defTabSz="914400" rtl="0" eaLnBrk="1" latinLnBrk="0" hangingPunct="1">
                        <a:defRPr sz="1800" b="1" kern="1200">
                          <a:solidFill>
                            <a:schemeClr val="tx1"/>
                          </a:solidFill>
                          <a:latin typeface="Arial"/>
                        </a:defRPr>
                      </a:lvl3pPr>
                      <a:lvl4pPr marL="1371600" algn="l" defTabSz="914400" rtl="0" eaLnBrk="1" latinLnBrk="0" hangingPunct="1">
                        <a:defRPr sz="1800" b="1" kern="1200">
                          <a:solidFill>
                            <a:schemeClr val="tx1"/>
                          </a:solidFill>
                          <a:latin typeface="Arial"/>
                        </a:defRPr>
                      </a:lvl4pPr>
                      <a:lvl5pPr marL="1828800" algn="l" defTabSz="914400" rtl="0" eaLnBrk="1" latinLnBrk="0" hangingPunct="1">
                        <a:defRPr sz="1800" b="1" kern="1200">
                          <a:solidFill>
                            <a:schemeClr val="tx1"/>
                          </a:solidFill>
                          <a:latin typeface="Arial"/>
                        </a:defRPr>
                      </a:lvl5pPr>
                      <a:lvl6pPr marL="2286000" algn="l" defTabSz="914400" rtl="0" eaLnBrk="1" latinLnBrk="0" hangingPunct="1">
                        <a:defRPr sz="1800" b="1" kern="1200">
                          <a:solidFill>
                            <a:schemeClr val="tx1"/>
                          </a:solidFill>
                          <a:latin typeface="Arial"/>
                        </a:defRPr>
                      </a:lvl6pPr>
                      <a:lvl7pPr marL="2743200" algn="l" defTabSz="914400" rtl="0" eaLnBrk="1" latinLnBrk="0" hangingPunct="1">
                        <a:defRPr sz="1800" b="1" kern="1200">
                          <a:solidFill>
                            <a:schemeClr val="tx1"/>
                          </a:solidFill>
                          <a:latin typeface="Arial"/>
                        </a:defRPr>
                      </a:lvl7pPr>
                      <a:lvl8pPr marL="3200400" algn="l" defTabSz="914400" rtl="0" eaLnBrk="1" latinLnBrk="0" hangingPunct="1">
                        <a:defRPr sz="1800" b="1" kern="1200">
                          <a:solidFill>
                            <a:schemeClr val="tx1"/>
                          </a:solidFill>
                          <a:latin typeface="Arial"/>
                        </a:defRPr>
                      </a:lvl8pPr>
                      <a:lvl9pPr marL="3657600" algn="l" defTabSz="914400" rtl="0" eaLnBrk="1" latinLnBrk="0" hangingPunct="1">
                        <a:defRPr sz="1800" b="1" kern="1200">
                          <a:solidFill>
                            <a:schemeClr val="tx1"/>
                          </a:solidFill>
                          <a:latin typeface="Arial"/>
                        </a:defRPr>
                      </a:lvl9pPr>
                    </a:lstStyle>
                    <a:p>
                      <a:pPr algn="ctr"/>
                      <a:r>
                        <a:rPr lang="en-US" sz="1400" dirty="0">
                          <a:solidFill>
                            <a:schemeClr val="bg1"/>
                          </a:solidFill>
                          <a:latin typeface="Exco"/>
                        </a:rPr>
                        <a:t>2024/25</a:t>
                      </a: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mpd="sng">
                      <a:solidFill>
                        <a:srgbClr val="0097A7"/>
                      </a:solidFill>
                    </a:lnT>
                    <a:lnB w="25400" cmpd="sng">
                      <a:solidFill>
                        <a:srgbClr val="0097A7"/>
                      </a:solidFill>
                    </a:lnB>
                    <a:lnTlToBr w="12700" cmpd="sng">
                      <a:noFill/>
                      <a:prstDash val="solid"/>
                    </a:lnTlToBr>
                    <a:lnBlToTr w="12700" cmpd="sng">
                      <a:noFill/>
                      <a:prstDash val="solid"/>
                    </a:lnBlToTr>
                    <a:solidFill>
                      <a:srgbClr val="144A98"/>
                    </a:solidFill>
                  </a:tcPr>
                </a:tc>
                <a:extLst>
                  <a:ext uri="{0D108BD9-81ED-4DB2-BD59-A6C34878D82A}">
                    <a16:rowId xmlns:a16="http://schemas.microsoft.com/office/drawing/2014/main" val="2237933553"/>
                  </a:ext>
                </a:extLst>
              </a:tr>
              <a:tr h="343269">
                <a:tc vMerge="1">
                  <a:txBody>
                    <a:bodyPr/>
                    <a:lstStyle/>
                    <a:p>
                      <a:pPr algn="ctr"/>
                      <a:endParaRPr lang="en-US" sz="1050" dirty="0">
                        <a:solidFill>
                          <a:schemeClr val="bg1"/>
                        </a:solidFill>
                        <a:latin typeface="Exco"/>
                      </a:endParaRPr>
                    </a:p>
                  </a:txBody>
                  <a:tcP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Target </a:t>
                      </a:r>
                    </a:p>
                  </a:txBody>
                  <a:tcPr marL="121920" marR="121920" marT="60960" marB="60960">
                    <a:lnL w="25400" cmpd="sng">
                      <a:solidFill>
                        <a:srgbClr val="0097A7"/>
                      </a:solidFill>
                    </a:lnL>
                    <a:lnR w="12700" cmpd="sng">
                      <a:solidFill>
                        <a:srgbClr val="0097A7"/>
                      </a:solidFill>
                    </a:lnR>
                    <a:lnT w="25400" cap="flat" cmpd="sng" algn="ctr">
                      <a:solidFill>
                        <a:srgbClr val="0097A7"/>
                      </a:solidFill>
                      <a:prstDash val="solid"/>
                      <a:round/>
                      <a:headEnd type="none" w="med" len="med"/>
                      <a:tailEnd type="none" w="med" len="med"/>
                    </a:lnT>
                    <a:lnB w="12700" cap="flat" cmpd="sng" algn="ctr">
                      <a:solidFill>
                        <a:srgbClr val="0097A7"/>
                      </a:solidFill>
                      <a:prstDash val="solid"/>
                      <a:round/>
                      <a:headEnd type="none" w="med" len="med"/>
                      <a:tailEnd type="none" w="med" len="med"/>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chemeClr val="bg1"/>
                          </a:solidFill>
                          <a:latin typeface="Exco"/>
                        </a:rPr>
                        <a:t>Actual</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Target</a:t>
                      </a:r>
                      <a:r>
                        <a:rPr lang="en-US" sz="1400" baseline="0" dirty="0">
                          <a:solidFill>
                            <a:schemeClr val="bg1"/>
                          </a:solidFill>
                          <a:latin typeface="Exco"/>
                        </a:rPr>
                        <a:t>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25400" cap="flat" cmpd="sng" algn="ctr">
                      <a:solidFill>
                        <a:srgbClr val="0097A7"/>
                      </a:solidFill>
                      <a:prstDash val="solid"/>
                      <a:round/>
                      <a:headEnd type="none" w="med" len="med"/>
                      <a:tailEnd type="none" w="med" len="med"/>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Actual </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ctr"/>
                      <a:r>
                        <a:rPr lang="en-US" sz="1400" dirty="0">
                          <a:solidFill>
                            <a:schemeClr val="bg1"/>
                          </a:solidFill>
                          <a:latin typeface="Exco"/>
                        </a:rPr>
                        <a:t>5 YEAR</a:t>
                      </a:r>
                      <a:r>
                        <a:rPr lang="en-US" sz="1400" baseline="0" dirty="0">
                          <a:solidFill>
                            <a:schemeClr val="bg1"/>
                          </a:solidFill>
                          <a:latin typeface="Exco"/>
                        </a:rPr>
                        <a:t> TARGET </a:t>
                      </a:r>
                      <a:endParaRPr lang="en-US" sz="1400" dirty="0">
                        <a:solidFill>
                          <a:schemeClr val="bg1"/>
                        </a:solidFill>
                        <a:latin typeface="Exco"/>
                      </a:endParaRP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144A98"/>
                    </a:solidFill>
                  </a:tcPr>
                </a:tc>
                <a:extLst>
                  <a:ext uri="{0D108BD9-81ED-4DB2-BD59-A6C34878D82A}">
                    <a16:rowId xmlns:a16="http://schemas.microsoft.com/office/drawing/2014/main" val="1721888110"/>
                  </a:ext>
                </a:extLst>
              </a:tr>
              <a:tr h="174752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auto" latinLnBrk="0" hangingPunct="1">
                        <a:lnSpc>
                          <a:spcPct val="150000"/>
                        </a:lnSpc>
                        <a:spcBef>
                          <a:spcPts val="0"/>
                        </a:spcBef>
                        <a:spcAft>
                          <a:spcPts val="0"/>
                        </a:spcAft>
                        <a:buClr>
                          <a:srgbClr val="000000"/>
                        </a:buClr>
                        <a:buSzTx/>
                        <a:buFont typeface="+mj-lt"/>
                        <a:buNone/>
                        <a:tabLst/>
                        <a:defRPr/>
                      </a:pPr>
                      <a:r>
                        <a:rPr kumimoji="0" lang="en-ZA" sz="1400" b="0" i="0" u="none" strike="noStrike" kern="0" cap="none" spc="0" normalizeH="0" baseline="0" noProof="0" dirty="0">
                          <a:ln>
                            <a:noFill/>
                          </a:ln>
                          <a:solidFill>
                            <a:srgbClr val="000000"/>
                          </a:solidFill>
                          <a:effectLst/>
                          <a:uLnTx/>
                          <a:uFillTx/>
                          <a:latin typeface="+mn-lt"/>
                          <a:ea typeface="+mn-ea"/>
                          <a:cs typeface="+mn-cs"/>
                          <a:sym typeface="Arial"/>
                        </a:rPr>
                        <a:t>Number of GPG departmental head offices accommodated in Grade B quality-rated GPG-owned buildings (within the </a:t>
                      </a:r>
                      <a:r>
                        <a:rPr kumimoji="0" lang="en-ZA" sz="1400" b="0" i="0" u="none" strike="noStrike" kern="0" cap="none" spc="0" normalizeH="0" baseline="0" noProof="0" dirty="0" err="1">
                          <a:ln>
                            <a:noFill/>
                          </a:ln>
                          <a:solidFill>
                            <a:srgbClr val="000000"/>
                          </a:solidFill>
                          <a:effectLst/>
                          <a:uLnTx/>
                          <a:uFillTx/>
                          <a:latin typeface="+mn-lt"/>
                          <a:ea typeface="+mn-ea"/>
                          <a:cs typeface="+mn-cs"/>
                          <a:sym typeface="Arial"/>
                        </a:rPr>
                        <a:t>Kopanong</a:t>
                      </a:r>
                      <a:r>
                        <a:rPr kumimoji="0" lang="en-ZA" sz="1400" b="0" i="0" u="none" strike="noStrike" kern="0" cap="none" spc="0" normalizeH="0" baseline="0" noProof="0" dirty="0">
                          <a:ln>
                            <a:noFill/>
                          </a:ln>
                          <a:solidFill>
                            <a:srgbClr val="000000"/>
                          </a:solidFill>
                          <a:effectLst/>
                          <a:uLnTx/>
                          <a:uFillTx/>
                          <a:latin typeface="+mn-lt"/>
                          <a:ea typeface="+mn-ea"/>
                          <a:cs typeface="+mn-cs"/>
                          <a:sym typeface="Arial"/>
                        </a:rPr>
                        <a:t> Precinct)</a:t>
                      </a:r>
                    </a:p>
                  </a:txBody>
                  <a:tcPr marL="121920" marR="121920" marT="60960" marB="60960">
                    <a:lnL w="12700" cmpd="sng">
                      <a:solidFill>
                        <a:srgbClr val="0097A7"/>
                      </a:solidFill>
                    </a:lnL>
                    <a:lnR w="12700" cmpd="sng">
                      <a:solidFill>
                        <a:srgbClr val="0097A7"/>
                      </a:solidFill>
                    </a:lnR>
                    <a:lnT w="254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US" sz="1400" b="0" i="0" u="none" strike="noStrike" kern="0" cap="none" spc="0" normalizeH="0" baseline="0" dirty="0">
                          <a:ln>
                            <a:noFill/>
                          </a:ln>
                          <a:solidFill>
                            <a:srgbClr val="000000"/>
                          </a:solidFill>
                          <a:effectLst/>
                          <a:uLnTx/>
                          <a:uFillTx/>
                          <a:latin typeface="+mn-lt"/>
                          <a:ea typeface="+mn-ea"/>
                          <a:cs typeface="+mn-cs"/>
                          <a:sym typeface="Arial"/>
                        </a:rPr>
                        <a:t>TA I approval</a:t>
                      </a:r>
                    </a:p>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defRPr/>
                      </a:pPr>
                      <a:r>
                        <a:rPr kumimoji="0" lang="en-US" sz="1400" b="0" i="0" u="none" strike="noStrike" kern="0" cap="none" spc="0" normalizeH="0" baseline="0" dirty="0">
                          <a:ln>
                            <a:noFill/>
                          </a:ln>
                          <a:solidFill>
                            <a:srgbClr val="000000"/>
                          </a:solidFill>
                          <a:effectLst/>
                          <a:uLnTx/>
                          <a:uFillTx/>
                          <a:latin typeface="+mn-lt"/>
                          <a:ea typeface="+mn-ea"/>
                          <a:cs typeface="+mn-cs"/>
                          <a:sym typeface="Arial"/>
                        </a:rPr>
                        <a:t>TA II approval</a:t>
                      </a:r>
                    </a:p>
                    <a:p>
                      <a:pPr algn="ctr">
                        <a:lnSpc>
                          <a:spcPct val="150000"/>
                        </a:lnSpc>
                      </a:pPr>
                      <a:endParaRPr lang="en-US" sz="1400" dirty="0">
                        <a:latin typeface="+mn-lt"/>
                      </a:endParaRPr>
                    </a:p>
                  </a:txBody>
                  <a:tcPr marL="121920" marR="121920" marT="60960" marB="60960">
                    <a:lnL w="12700" cap="flat" cmpd="sng" algn="ctr">
                      <a:solidFill>
                        <a:srgbClr val="0097A7"/>
                      </a:solidFill>
                      <a:prstDash val="solid"/>
                      <a:round/>
                      <a:headEnd type="none" w="med" len="med"/>
                      <a:tailEnd type="none" w="med" len="med"/>
                    </a:lnL>
                    <a:lnR w="12700" cmpd="sng">
                      <a:solidFill>
                        <a:srgbClr val="0097A7"/>
                      </a:solidFill>
                    </a:lnR>
                    <a:lnT w="12700" cap="flat" cmpd="sng" algn="ctr">
                      <a:solidFill>
                        <a:srgbClr val="0097A7"/>
                      </a:solidFill>
                      <a:prstDash val="solid"/>
                      <a:round/>
                      <a:headEnd type="none" w="med" len="med"/>
                      <a:tailEnd type="none" w="med" len="med"/>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ZA" sz="1400" b="0" i="0" u="none" strike="noStrike" kern="0" cap="none" spc="0" normalizeH="0" baseline="0" dirty="0">
                          <a:ln>
                            <a:noFill/>
                          </a:ln>
                          <a:solidFill>
                            <a:srgbClr val="000000"/>
                          </a:solidFill>
                          <a:effectLst/>
                          <a:uLnTx/>
                          <a:uFillTx/>
                          <a:latin typeface="+mn-lt"/>
                          <a:ea typeface="+mn-ea"/>
                          <a:cs typeface="+mn-cs"/>
                          <a:sym typeface="Arial"/>
                        </a:rPr>
                        <a:t>Revised the</a:t>
                      </a: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ZA" sz="1400" b="0" i="0" u="none" strike="noStrike" kern="0" cap="none" spc="0" normalizeH="0" baseline="0" dirty="0">
                          <a:ln>
                            <a:noFill/>
                          </a:ln>
                          <a:solidFill>
                            <a:srgbClr val="000000"/>
                          </a:solidFill>
                          <a:effectLst/>
                          <a:uLnTx/>
                          <a:uFillTx/>
                          <a:latin typeface="+mn-lt"/>
                          <a:ea typeface="+mn-ea"/>
                          <a:cs typeface="+mn-cs"/>
                          <a:sym typeface="Arial"/>
                        </a:rPr>
                        <a:t>feasibility and</a:t>
                      </a: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ZA" sz="1400" b="0" i="0" u="none" strike="noStrike" kern="0" cap="none" spc="0" normalizeH="0" baseline="0" dirty="0">
                          <a:ln>
                            <a:noFill/>
                          </a:ln>
                          <a:solidFill>
                            <a:srgbClr val="000000"/>
                          </a:solidFill>
                          <a:effectLst/>
                          <a:uLnTx/>
                          <a:uFillTx/>
                          <a:latin typeface="+mn-lt"/>
                          <a:ea typeface="+mn-ea"/>
                          <a:cs typeface="+mn-cs"/>
                          <a:sym typeface="Arial"/>
                        </a:rPr>
                        <a:t>affordability</a:t>
                      </a: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ZA" sz="1400" b="0" i="0" u="none" strike="noStrike" kern="0" cap="none" spc="0" normalizeH="0" baseline="0" dirty="0">
                          <a:ln>
                            <a:noFill/>
                          </a:ln>
                          <a:solidFill>
                            <a:srgbClr val="000000"/>
                          </a:solidFill>
                          <a:effectLst/>
                          <a:uLnTx/>
                          <a:uFillTx/>
                          <a:latin typeface="+mn-lt"/>
                          <a:ea typeface="+mn-ea"/>
                          <a:cs typeface="+mn-cs"/>
                          <a:sym typeface="Arial"/>
                        </a:rPr>
                        <a:t>report and</a:t>
                      </a: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ZA" sz="1400" b="0" i="0" u="none" strike="noStrike" kern="0" cap="none" spc="0" normalizeH="0" baseline="0" dirty="0">
                          <a:ln>
                            <a:noFill/>
                          </a:ln>
                          <a:solidFill>
                            <a:srgbClr val="000000"/>
                          </a:solidFill>
                          <a:effectLst/>
                          <a:uLnTx/>
                          <a:uFillTx/>
                          <a:latin typeface="+mn-lt"/>
                          <a:ea typeface="+mn-ea"/>
                          <a:cs typeface="+mn-cs"/>
                          <a:sym typeface="Arial"/>
                        </a:rPr>
                        <a:t>submitted</a:t>
                      </a: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ZA" sz="1400" b="0" i="0" u="none" strike="noStrike" kern="0" cap="none" spc="0" normalizeH="0" baseline="0" dirty="0">
                          <a:ln>
                            <a:noFill/>
                          </a:ln>
                          <a:solidFill>
                            <a:srgbClr val="000000"/>
                          </a:solidFill>
                          <a:effectLst/>
                          <a:uLnTx/>
                          <a:uFillTx/>
                          <a:latin typeface="+mn-lt"/>
                          <a:ea typeface="+mn-ea"/>
                          <a:cs typeface="+mn-cs"/>
                          <a:sym typeface="Arial"/>
                        </a:rPr>
                        <a:t>to Provincial</a:t>
                      </a: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ZA" sz="1400" b="0" i="0" u="none" strike="noStrike" kern="0" cap="none" spc="0" normalizeH="0" baseline="0" dirty="0">
                          <a:ln>
                            <a:noFill/>
                          </a:ln>
                          <a:solidFill>
                            <a:srgbClr val="000000"/>
                          </a:solidFill>
                          <a:effectLst/>
                          <a:uLnTx/>
                          <a:uFillTx/>
                          <a:latin typeface="+mn-lt"/>
                          <a:ea typeface="+mn-ea"/>
                          <a:cs typeface="+mn-cs"/>
                          <a:sym typeface="Arial"/>
                        </a:rPr>
                        <a:t>Treasury for</a:t>
                      </a: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ZA" sz="1400" b="0" i="0" u="none" strike="noStrike" kern="0" cap="none" spc="0" normalizeH="0" baseline="0" dirty="0">
                          <a:ln>
                            <a:noFill/>
                          </a:ln>
                          <a:solidFill>
                            <a:srgbClr val="000000"/>
                          </a:solidFill>
                          <a:effectLst/>
                          <a:uLnTx/>
                          <a:uFillTx/>
                          <a:latin typeface="+mn-lt"/>
                          <a:ea typeface="+mn-ea"/>
                          <a:cs typeface="+mn-cs"/>
                          <a:sym typeface="Arial"/>
                        </a:rPr>
                        <a:t>approval</a:t>
                      </a:r>
                      <a:endParaRPr kumimoji="0" lang="en-US" sz="1400" b="0" i="0" u="none" strike="noStrike" kern="0" cap="none" spc="0" normalizeH="0" baseline="0" dirty="0">
                        <a:ln>
                          <a:noFill/>
                        </a:ln>
                        <a:solidFill>
                          <a:srgbClr val="000000"/>
                        </a:solidFill>
                        <a:effectLst/>
                        <a:uLnTx/>
                        <a:uFillTx/>
                        <a:latin typeface="+mn-lt"/>
                        <a:ea typeface="+mn-ea"/>
                        <a:cs typeface="+mn-cs"/>
                        <a:sym typeface="Arial"/>
                      </a:endParaRP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914400" rtl="0" eaLnBrk="1" fontAlgn="auto" latinLnBrk="0" hangingPunct="1">
                        <a:lnSpc>
                          <a:spcPct val="150000"/>
                        </a:lnSpc>
                        <a:spcBef>
                          <a:spcPts val="0"/>
                        </a:spcBef>
                        <a:spcAft>
                          <a:spcPts val="0"/>
                        </a:spcAft>
                        <a:buClr>
                          <a:srgbClr val="000000"/>
                        </a:buClr>
                        <a:buSzTx/>
                        <a:buFont typeface="+mj-lt"/>
                        <a:buNone/>
                        <a:tabLst/>
                        <a:defRPr/>
                      </a:pPr>
                      <a:r>
                        <a:rPr kumimoji="0" lang="en-ZA" sz="1400" b="0" i="0" u="none" strike="noStrike" kern="0" cap="none" spc="0" normalizeH="0" baseline="0" noProof="0" dirty="0">
                          <a:ln>
                            <a:noFill/>
                          </a:ln>
                          <a:solidFill>
                            <a:srgbClr val="000000"/>
                          </a:solidFill>
                          <a:effectLst/>
                          <a:uLnTx/>
                          <a:uFillTx/>
                          <a:latin typeface="+mn-lt"/>
                          <a:ea typeface="+mn-ea"/>
                          <a:cs typeface="+mn-cs"/>
                          <a:sym typeface="Arial"/>
                        </a:rPr>
                        <a:t>Receive Treasury Approval II(a) &amp; TA II(b) </a:t>
                      </a:r>
                    </a:p>
                    <a:p>
                      <a:pPr algn="ctr">
                        <a:lnSpc>
                          <a:spcPct val="150000"/>
                        </a:lnSpc>
                      </a:pPr>
                      <a:endParaRPr lang="en-US" sz="1400" dirty="0">
                        <a:solidFill>
                          <a:srgbClr val="FF0000"/>
                        </a:solidFill>
                        <a:latin typeface="+mn-lt"/>
                      </a:endParaRP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285750" marR="0" lvl="0" indent="-285750" algn="just" defTabSz="914418" rtl="0" eaLnBrk="1" fontAlgn="auto" latinLnBrk="0" hangingPunct="1">
                        <a:lnSpc>
                          <a:spcPct val="100000"/>
                        </a:lnSpc>
                        <a:spcBef>
                          <a:spcPct val="0"/>
                        </a:spcBef>
                        <a:spcAft>
                          <a:spcPct val="0"/>
                        </a:spcAft>
                        <a:buClrTx/>
                        <a:buSzTx/>
                        <a:buFont typeface="Wingdings" panose="05000000000000000000" pitchFamily="2" charset="2"/>
                        <a:buChar char="§"/>
                        <a:tabLst/>
                        <a:defRPr/>
                      </a:pPr>
                      <a:r>
                        <a:rPr kumimoji="0" lang="en-GB" sz="1400" b="0" i="0" u="none" strike="noStrike" kern="0" cap="none" spc="0" normalizeH="0" baseline="0" noProof="0" dirty="0">
                          <a:ln>
                            <a:noFill/>
                          </a:ln>
                          <a:solidFill>
                            <a:srgbClr val="000000"/>
                          </a:solidFill>
                          <a:effectLst/>
                          <a:uLnTx/>
                          <a:uFillTx/>
                          <a:latin typeface="+mn-lt"/>
                          <a:ea typeface="+mn-ea"/>
                          <a:cs typeface="+mn-cs"/>
                        </a:rPr>
                        <a:t>Concept document developed </a:t>
                      </a:r>
                    </a:p>
                    <a:p>
                      <a:pPr marL="285750" marR="0" lvl="0" indent="-285750" algn="just" defTabSz="914418" rtl="0" eaLnBrk="1" fontAlgn="auto" latinLnBrk="0" hangingPunct="1">
                        <a:lnSpc>
                          <a:spcPct val="100000"/>
                        </a:lnSpc>
                        <a:spcBef>
                          <a:spcPct val="0"/>
                        </a:spcBef>
                        <a:spcAft>
                          <a:spcPct val="0"/>
                        </a:spcAft>
                        <a:buClrTx/>
                        <a:buSzTx/>
                        <a:buFont typeface="Wingdings" panose="05000000000000000000" pitchFamily="2" charset="2"/>
                        <a:buChar char="§"/>
                        <a:tabLst/>
                        <a:defRPr/>
                      </a:pPr>
                      <a:r>
                        <a:rPr kumimoji="0" lang="en-GB" sz="1400" b="0" i="0" u="none" strike="noStrike" kern="0" cap="none" spc="0" normalizeH="0" baseline="0" noProof="0" dirty="0">
                          <a:ln>
                            <a:noFill/>
                          </a:ln>
                          <a:solidFill>
                            <a:srgbClr val="000000"/>
                          </a:solidFill>
                          <a:effectLst/>
                          <a:uLnTx/>
                          <a:uFillTx/>
                          <a:latin typeface="+mn-lt"/>
                          <a:ea typeface="+mn-ea"/>
                          <a:cs typeface="+mn-cs"/>
                        </a:rPr>
                        <a:t>Discussions with COJ leadership ongoing  </a:t>
                      </a:r>
                    </a:p>
                    <a:p>
                      <a:pPr marL="285750" marR="0" lvl="0" indent="-285750" algn="just" defTabSz="914418" rtl="0" eaLnBrk="1" fontAlgn="auto" latinLnBrk="0" hangingPunct="1">
                        <a:lnSpc>
                          <a:spcPct val="100000"/>
                        </a:lnSpc>
                        <a:spcBef>
                          <a:spcPct val="0"/>
                        </a:spcBef>
                        <a:spcAft>
                          <a:spcPct val="0"/>
                        </a:spcAft>
                        <a:buClrTx/>
                        <a:buSzTx/>
                        <a:buFont typeface="Wingdings" panose="05000000000000000000" pitchFamily="2" charset="2"/>
                        <a:buChar char="§"/>
                        <a:tabLst/>
                        <a:defRPr/>
                      </a:pPr>
                      <a:r>
                        <a:rPr kumimoji="0" lang="en-ZA" sz="1400" b="0" i="0" u="none" strike="noStrike" kern="0" cap="none" spc="0" normalizeH="0" baseline="0" noProof="0" dirty="0">
                          <a:ln>
                            <a:noFill/>
                          </a:ln>
                          <a:solidFill>
                            <a:srgbClr val="000000"/>
                          </a:solidFill>
                          <a:effectLst/>
                          <a:uLnTx/>
                          <a:uFillTx/>
                          <a:latin typeface="+mn-lt"/>
                          <a:ea typeface="+mn-ea"/>
                          <a:cs typeface="+mn-cs"/>
                        </a:rPr>
                        <a:t>The Tender for Clusters 1,3 and 4 were closed and Bids received on the 31st August 2020. </a:t>
                      </a:r>
                    </a:p>
                    <a:p>
                      <a:pPr marL="285750" marR="0" lvl="0" indent="-285750" algn="just" defTabSz="914418" rtl="0" eaLnBrk="1" fontAlgn="auto" latinLnBrk="0" hangingPunct="1">
                        <a:lnSpc>
                          <a:spcPct val="100000"/>
                        </a:lnSpc>
                        <a:spcBef>
                          <a:spcPct val="0"/>
                        </a:spcBef>
                        <a:spcAft>
                          <a:spcPct val="0"/>
                        </a:spcAft>
                        <a:buClrTx/>
                        <a:buSzTx/>
                        <a:buFont typeface="Wingdings" panose="05000000000000000000" pitchFamily="2" charset="2"/>
                        <a:buChar char="§"/>
                        <a:tabLst/>
                        <a:defRPr/>
                      </a:pPr>
                      <a:r>
                        <a:rPr kumimoji="0" lang="en-ZA" sz="1400" b="0" i="0" u="none" strike="noStrike" kern="0" cap="none" spc="0" normalizeH="0" baseline="0" noProof="0" dirty="0">
                          <a:ln>
                            <a:noFill/>
                          </a:ln>
                          <a:solidFill>
                            <a:srgbClr val="000000"/>
                          </a:solidFill>
                          <a:effectLst/>
                          <a:uLnTx/>
                          <a:uFillTx/>
                          <a:latin typeface="+mn-lt"/>
                          <a:ea typeface="+mn-ea"/>
                          <a:cs typeface="+mn-cs"/>
                        </a:rPr>
                        <a:t>Cluster 2 closed on the 30</a:t>
                      </a:r>
                      <a:r>
                        <a:rPr kumimoji="0" lang="en-ZA" sz="1400" b="0" i="0" u="none" strike="noStrike" kern="0" cap="none" spc="0" normalizeH="0" baseline="30000" noProof="0" dirty="0">
                          <a:ln>
                            <a:noFill/>
                          </a:ln>
                          <a:solidFill>
                            <a:srgbClr val="000000"/>
                          </a:solidFill>
                          <a:effectLst/>
                          <a:uLnTx/>
                          <a:uFillTx/>
                          <a:latin typeface="+mn-lt"/>
                          <a:ea typeface="+mn-ea"/>
                          <a:cs typeface="+mn-cs"/>
                        </a:rPr>
                        <a:t>th</a:t>
                      </a:r>
                      <a:r>
                        <a:rPr kumimoji="0" lang="en-ZA" sz="1400" b="0" i="0" u="none" strike="noStrike" kern="0" cap="none" spc="0" normalizeH="0" baseline="0" noProof="0" dirty="0">
                          <a:ln>
                            <a:noFill/>
                          </a:ln>
                          <a:solidFill>
                            <a:srgbClr val="000000"/>
                          </a:solidFill>
                          <a:effectLst/>
                          <a:uLnTx/>
                          <a:uFillTx/>
                          <a:latin typeface="+mn-lt"/>
                          <a:ea typeface="+mn-ea"/>
                          <a:cs typeface="+mn-cs"/>
                        </a:rPr>
                        <a:t> September 2020</a:t>
                      </a: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50000"/>
                        </a:lnSpc>
                        <a:spcBef>
                          <a:spcPts val="0"/>
                        </a:spcBef>
                        <a:spcAft>
                          <a:spcPts val="0"/>
                        </a:spcAft>
                        <a:buClr>
                          <a:srgbClr val="000000"/>
                        </a:buClr>
                        <a:buSzTx/>
                        <a:buFont typeface="Arial"/>
                        <a:buNone/>
                        <a:tabLst>
                          <a:tab pos="228600" algn="l"/>
                        </a:tabLst>
                        <a:defRPr/>
                      </a:pPr>
                      <a:r>
                        <a:rPr kumimoji="0" lang="en-ZA" sz="1400" b="0" i="0" u="none" strike="noStrike" kern="0" cap="none" spc="0" normalizeH="0" baseline="0" noProof="0" dirty="0">
                          <a:ln>
                            <a:noFill/>
                          </a:ln>
                          <a:solidFill>
                            <a:srgbClr val="000000"/>
                          </a:solidFill>
                          <a:effectLst/>
                          <a:uLnTx/>
                          <a:uFillTx/>
                          <a:latin typeface="+mn-lt"/>
                          <a:ea typeface="+mn-ea"/>
                          <a:cs typeface="+mn-cs"/>
                          <a:sym typeface="Arial"/>
                        </a:rPr>
                        <a:t>14 GPG departmental head offices accommodated in  Kopanong Precinct</a:t>
                      </a: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endParaRPr kumimoji="0" lang="en-US" sz="1400" b="0" i="0" u="none" strike="noStrike" kern="0" cap="none" spc="0" normalizeH="0" baseline="0" noProof="0" dirty="0">
                        <a:ln>
                          <a:noFill/>
                        </a:ln>
                        <a:solidFill>
                          <a:srgbClr val="FF0000"/>
                        </a:solidFill>
                        <a:effectLst/>
                        <a:uLnTx/>
                        <a:uFillTx/>
                        <a:latin typeface="+mn-lt"/>
                        <a:ea typeface="+mn-ea"/>
                        <a:cs typeface="+mn-cs"/>
                        <a:sym typeface="Arial"/>
                      </a:endParaRPr>
                    </a:p>
                  </a:txBody>
                  <a:tcPr marL="121920" marR="121920" marT="60960" marB="60960">
                    <a:lnL w="12700" cmpd="sng">
                      <a:solidFill>
                        <a:srgbClr val="0097A7"/>
                      </a:solidFill>
                    </a:lnL>
                    <a:lnR w="12700" cmpd="sng">
                      <a:solidFill>
                        <a:srgbClr val="0097A7"/>
                      </a:solidFill>
                    </a:lnR>
                    <a:lnT w="12700" cmpd="sng">
                      <a:solidFill>
                        <a:srgbClr val="0097A7"/>
                      </a:solidFill>
                    </a:lnT>
                    <a:lnB w="12700" cmpd="sng">
                      <a:solidFill>
                        <a:srgbClr val="0097A7"/>
                      </a:solidFill>
                    </a:lnB>
                    <a:lnTlToBr w="12700" cmpd="sng">
                      <a:noFill/>
                      <a:prstDash val="solid"/>
                    </a:lnTlToBr>
                    <a:lnBlToTr w="12700" cmpd="sng">
                      <a:noFill/>
                      <a:prstDash val="solid"/>
                    </a:lnBlToTr>
                    <a:solidFill>
                      <a:srgbClr val="FFFFFF">
                        <a:alpha val="20000"/>
                      </a:srgbClr>
                    </a:solidFill>
                  </a:tcPr>
                </a:tc>
                <a:extLst>
                  <a:ext uri="{0D108BD9-81ED-4DB2-BD59-A6C34878D82A}">
                    <a16:rowId xmlns:a16="http://schemas.microsoft.com/office/drawing/2014/main" val="2531730758"/>
                  </a:ext>
                </a:extLst>
              </a:tr>
            </a:tbl>
          </a:graphicData>
        </a:graphic>
      </p:graphicFrame>
      <p:sp>
        <p:nvSpPr>
          <p:cNvPr id="4" name="Rectangle 3"/>
          <p:cNvSpPr/>
          <p:nvPr/>
        </p:nvSpPr>
        <p:spPr>
          <a:xfrm>
            <a:off x="1258849" y="5134846"/>
            <a:ext cx="10670882" cy="769441"/>
          </a:xfrm>
          <a:prstGeom prst="rect">
            <a:avLst/>
          </a:prstGeom>
          <a:ln>
            <a:solidFill>
              <a:schemeClr val="accent1"/>
            </a:solidFill>
            <a:prstDash val="sysDash"/>
          </a:ln>
        </p:spPr>
        <p:txBody>
          <a:bodyPr wrap="square">
            <a:spAutoFit/>
          </a:bodyPr>
          <a:lstStyle/>
          <a:p>
            <a:pPr lvl="0"/>
            <a:r>
              <a:rPr lang="en-ZA" sz="1600" b="1" dirty="0">
                <a:solidFill>
                  <a:prstClr val="black"/>
                </a:solidFill>
                <a:latin typeface="Exo" panose="020B0604020202020204" charset="0"/>
              </a:rPr>
              <a:t>Key Next Steps</a:t>
            </a:r>
          </a:p>
          <a:p>
            <a:pPr lvl="0"/>
            <a:endParaRPr lang="en-ZA" sz="1400" kern="0" dirty="0">
              <a:solidFill>
                <a:srgbClr val="000000"/>
              </a:solidFill>
            </a:endParaRPr>
          </a:p>
          <a:p>
            <a:pPr marL="285750" lvl="0" indent="-285750" algn="just">
              <a:buFont typeface="Wingdings" panose="05000000000000000000" pitchFamily="2" charset="2"/>
              <a:buChar char="§"/>
            </a:pPr>
            <a:r>
              <a:rPr lang="en-ZA" sz="1400" kern="0" dirty="0">
                <a:solidFill>
                  <a:srgbClr val="000000"/>
                </a:solidFill>
              </a:rPr>
              <a:t>SCM will commence with Evaluation Process until December 2020. </a:t>
            </a:r>
            <a:endParaRPr lang="en-US" sz="1400" kern="0" dirty="0">
              <a:solidFill>
                <a:srgbClr val="000000"/>
              </a:solidFill>
              <a:sym typeface="Arial"/>
            </a:endParaRPr>
          </a:p>
        </p:txBody>
      </p:sp>
    </p:spTree>
    <p:extLst>
      <p:ext uri="{BB962C8B-B14F-4D97-AF65-F5344CB8AC3E}">
        <p14:creationId xmlns:p14="http://schemas.microsoft.com/office/powerpoint/2010/main" val="1212379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7">
            <a:extLst>
              <a:ext uri="{FF2B5EF4-FFF2-40B4-BE49-F238E27FC236}">
                <a16:creationId xmlns:a16="http://schemas.microsoft.com/office/drawing/2014/main" id="{9278C908-51AC-4DF2-98A4-A127F1EBB917}"/>
              </a:ext>
            </a:extLst>
          </p:cNvPr>
          <p:cNvSpPr/>
          <p:nvPr/>
        </p:nvSpPr>
        <p:spPr>
          <a:xfrm>
            <a:off x="8107121" y="1651021"/>
            <a:ext cx="1811159" cy="5185025"/>
          </a:xfrm>
          <a:prstGeom prst="roundRect">
            <a:avLst>
              <a:gd name="adj" fmla="val 5700"/>
            </a:avLst>
          </a:prstGeom>
          <a:solidFill>
            <a:schemeClr val="bg1">
              <a:lumMod val="95000"/>
            </a:schemeClr>
          </a:solidFill>
          <a:ln w="25400" cap="flat" cmpd="sng" algn="ctr">
            <a:noFill/>
            <a:prstDash val="solid"/>
          </a:ln>
          <a:effectLst/>
        </p:spPr>
        <p:txBody>
          <a:bodyPr rtlCol="0" anchor="ctr"/>
          <a:lstStyle/>
          <a:p>
            <a:pPr algn="ctr" defTabSz="1218987">
              <a:defRPr/>
            </a:pPr>
            <a:endParaRPr lang="en-US" sz="2400" kern="0">
              <a:solidFill>
                <a:prstClr val="white"/>
              </a:solidFill>
              <a:latin typeface="Calibri"/>
              <a:cs typeface="Arial" panose="020B0604020202020204" pitchFamily="34" charset="0"/>
            </a:endParaRPr>
          </a:p>
        </p:txBody>
      </p:sp>
      <p:sp>
        <p:nvSpPr>
          <p:cNvPr id="2" name="Title 1"/>
          <p:cNvSpPr>
            <a:spLocks noGrp="1"/>
          </p:cNvSpPr>
          <p:nvPr>
            <p:ph type="title"/>
          </p:nvPr>
        </p:nvSpPr>
        <p:spPr/>
        <p:txBody>
          <a:bodyPr/>
          <a:lstStyle/>
          <a:p>
            <a:pPr algn="ctr"/>
            <a:r>
              <a:rPr lang="en-US" sz="1800" dirty="0"/>
              <a:t>Socio-Economic Objectives of the KPP as an Adaptive reuse Project</a:t>
            </a:r>
          </a:p>
        </p:txBody>
      </p:sp>
      <p:sp>
        <p:nvSpPr>
          <p:cNvPr id="5" name="Rounded Rectangle 7">
            <a:extLst>
              <a:ext uri="{FF2B5EF4-FFF2-40B4-BE49-F238E27FC236}">
                <a16:creationId xmlns:a16="http://schemas.microsoft.com/office/drawing/2014/main" id="{5FED64EB-9097-46C5-97B7-F504E6863DD7}"/>
              </a:ext>
            </a:extLst>
          </p:cNvPr>
          <p:cNvSpPr/>
          <p:nvPr/>
        </p:nvSpPr>
        <p:spPr>
          <a:xfrm>
            <a:off x="4001642" y="1624608"/>
            <a:ext cx="1811159" cy="5185025"/>
          </a:xfrm>
          <a:prstGeom prst="roundRect">
            <a:avLst>
              <a:gd name="adj" fmla="val 5700"/>
            </a:avLst>
          </a:prstGeom>
          <a:solidFill>
            <a:schemeClr val="bg1">
              <a:lumMod val="95000"/>
            </a:schemeClr>
          </a:solidFill>
          <a:ln w="25400" cap="flat" cmpd="sng" algn="ctr">
            <a:noFill/>
            <a:prstDash val="solid"/>
          </a:ln>
          <a:effectLst/>
        </p:spPr>
        <p:txBody>
          <a:bodyPr rtlCol="0" anchor="ctr"/>
          <a:lstStyle/>
          <a:p>
            <a:pPr algn="ctr" defTabSz="1218987">
              <a:defRPr/>
            </a:pPr>
            <a:endParaRPr lang="en-US" sz="2400" kern="0">
              <a:solidFill>
                <a:prstClr val="white"/>
              </a:solidFill>
              <a:latin typeface="Calibri"/>
              <a:cs typeface="Arial" panose="020B0604020202020204" pitchFamily="34" charset="0"/>
            </a:endParaRPr>
          </a:p>
        </p:txBody>
      </p:sp>
      <p:sp>
        <p:nvSpPr>
          <p:cNvPr id="7" name="Rectangle: Rounded Corners 6">
            <a:extLst>
              <a:ext uri="{FF2B5EF4-FFF2-40B4-BE49-F238E27FC236}">
                <a16:creationId xmlns:a16="http://schemas.microsoft.com/office/drawing/2014/main" id="{6EF40BC0-596A-41AE-AF9E-CB7FC00A7520}"/>
              </a:ext>
            </a:extLst>
          </p:cNvPr>
          <p:cNvSpPr/>
          <p:nvPr/>
        </p:nvSpPr>
        <p:spPr>
          <a:xfrm>
            <a:off x="4019567" y="1439754"/>
            <a:ext cx="1730026" cy="792000"/>
          </a:xfrm>
          <a:prstGeom prst="round2DiagRect">
            <a:avLst/>
          </a:prstGeom>
          <a:solidFill>
            <a:srgbClr val="019ADD"/>
          </a:solidFill>
          <a:ln w="25400" cap="flat" cmpd="sng" algn="ctr">
            <a:noFill/>
            <a:prstDash val="solid"/>
          </a:ln>
          <a:effectLst/>
        </p:spPr>
        <p:txBody>
          <a:bodyPr lIns="182880" tIns="182880" rIns="182880" bIns="182880" rtlCol="0" anchor="ctr"/>
          <a:lstStyle/>
          <a:p>
            <a:pPr algn="ctr" defTabSz="1218987">
              <a:defRPr/>
            </a:pPr>
            <a:r>
              <a:rPr lang="en-US" sz="1400" b="1" kern="0" dirty="0">
                <a:solidFill>
                  <a:prstClr val="white"/>
                </a:solidFill>
                <a:latin typeface="Arial" panose="020B0604020202020204" pitchFamily="34" charset="0"/>
                <a:cs typeface="Arial" panose="020B0604020202020204" pitchFamily="34" charset="0"/>
              </a:rPr>
              <a:t>Economical</a:t>
            </a:r>
          </a:p>
        </p:txBody>
      </p:sp>
      <p:sp>
        <p:nvSpPr>
          <p:cNvPr id="9" name="TextBox 8">
            <a:extLst>
              <a:ext uri="{FF2B5EF4-FFF2-40B4-BE49-F238E27FC236}">
                <a16:creationId xmlns:a16="http://schemas.microsoft.com/office/drawing/2014/main" id="{7F495768-EF17-44BF-AE12-B54B650796D1}"/>
              </a:ext>
            </a:extLst>
          </p:cNvPr>
          <p:cNvSpPr txBox="1"/>
          <p:nvPr/>
        </p:nvSpPr>
        <p:spPr>
          <a:xfrm>
            <a:off x="4019567" y="2423036"/>
            <a:ext cx="1811159" cy="1046440"/>
          </a:xfrm>
          <a:prstGeom prst="rect">
            <a:avLst/>
          </a:prstGeom>
          <a:noFill/>
        </p:spPr>
        <p:txBody>
          <a:bodyPr wrap="square" rtlCol="0">
            <a:spAutoFit/>
          </a:bodyPr>
          <a:lstStyle/>
          <a:p>
            <a:pPr algn="ctr" defTabSz="1218987"/>
            <a:r>
              <a:rPr lang="en-US" sz="1400" b="1" dirty="0">
                <a:latin typeface="Arial" panose="020B0604020202020204" pitchFamily="34" charset="0"/>
                <a:cs typeface="Arial" panose="020B0604020202020204" pitchFamily="34" charset="0"/>
              </a:rPr>
              <a:t>Economic growth</a:t>
            </a:r>
          </a:p>
          <a:p>
            <a:pPr algn="ctr" defTabSz="1218987"/>
            <a:r>
              <a:rPr lang="en-US" sz="1200" dirty="0">
                <a:solidFill>
                  <a:prstClr val="black"/>
                </a:solidFill>
                <a:latin typeface="Arial" panose="020B0604020202020204" pitchFamily="34" charset="0"/>
                <a:cs typeface="Arial" panose="020B0604020202020204" pitchFamily="34" charset="0"/>
              </a:rPr>
              <a:t>Creating jobs, Increasing Property values, Market creation, Growing investment </a:t>
            </a:r>
          </a:p>
        </p:txBody>
      </p:sp>
      <p:sp>
        <p:nvSpPr>
          <p:cNvPr id="10" name="TextBox 9">
            <a:extLst>
              <a:ext uri="{FF2B5EF4-FFF2-40B4-BE49-F238E27FC236}">
                <a16:creationId xmlns:a16="http://schemas.microsoft.com/office/drawing/2014/main" id="{68BBEF76-E6B7-48D8-9797-78DB1575C2D8}"/>
              </a:ext>
            </a:extLst>
          </p:cNvPr>
          <p:cNvSpPr txBox="1"/>
          <p:nvPr/>
        </p:nvSpPr>
        <p:spPr>
          <a:xfrm>
            <a:off x="4019567" y="3720313"/>
            <a:ext cx="1730026" cy="1231106"/>
          </a:xfrm>
          <a:prstGeom prst="rect">
            <a:avLst/>
          </a:prstGeom>
          <a:noFill/>
        </p:spPr>
        <p:txBody>
          <a:bodyPr wrap="square" rtlCol="0">
            <a:spAutoFit/>
          </a:bodyPr>
          <a:lstStyle/>
          <a:p>
            <a:pPr algn="ctr" defTabSz="1218987"/>
            <a:r>
              <a:rPr lang="en-US" sz="1400" b="1" dirty="0">
                <a:latin typeface="Arial" panose="020B0604020202020204" pitchFamily="34" charset="0"/>
                <a:cs typeface="Arial" panose="020B0604020202020204" pitchFamily="34" charset="0"/>
              </a:rPr>
              <a:t>Tourism Growth</a:t>
            </a:r>
          </a:p>
          <a:p>
            <a:pPr algn="ctr" defTabSz="1218987"/>
            <a:r>
              <a:rPr lang="en-US" sz="1200" dirty="0">
                <a:solidFill>
                  <a:prstClr val="black"/>
                </a:solidFill>
                <a:cs typeface="Arial" panose="020B0604020202020204" pitchFamily="34" charset="0"/>
              </a:rPr>
              <a:t>Promotion of Cultural tourism, Enhance inner city attractiveness and competitive profile</a:t>
            </a:r>
          </a:p>
        </p:txBody>
      </p:sp>
      <p:sp>
        <p:nvSpPr>
          <p:cNvPr id="11" name="TextBox 10">
            <a:extLst>
              <a:ext uri="{FF2B5EF4-FFF2-40B4-BE49-F238E27FC236}">
                <a16:creationId xmlns:a16="http://schemas.microsoft.com/office/drawing/2014/main" id="{E56D3087-220D-482B-BF22-B1B6362FD04A}"/>
              </a:ext>
            </a:extLst>
          </p:cNvPr>
          <p:cNvSpPr txBox="1"/>
          <p:nvPr/>
        </p:nvSpPr>
        <p:spPr>
          <a:xfrm>
            <a:off x="4019567" y="4797531"/>
            <a:ext cx="1730026" cy="2000548"/>
          </a:xfrm>
          <a:prstGeom prst="rect">
            <a:avLst/>
          </a:prstGeom>
          <a:noFill/>
        </p:spPr>
        <p:txBody>
          <a:bodyPr wrap="square" rtlCol="0">
            <a:spAutoFit/>
          </a:bodyPr>
          <a:lstStyle/>
          <a:p>
            <a:pPr algn="ctr" defTabSz="1218987"/>
            <a:r>
              <a:rPr lang="en-US" sz="1400" b="1" dirty="0">
                <a:latin typeface="Arial" panose="020B0604020202020204" pitchFamily="34" charset="0"/>
                <a:cs typeface="Arial" panose="020B0604020202020204" pitchFamily="34" charset="0"/>
              </a:rPr>
              <a:t>Local Value Enhancement:</a:t>
            </a:r>
          </a:p>
          <a:p>
            <a:pPr algn="ctr" defTabSz="1218987"/>
            <a:r>
              <a:rPr lang="en-US" sz="1200" dirty="0">
                <a:solidFill>
                  <a:prstClr val="black"/>
                </a:solidFill>
                <a:latin typeface="Arial" panose="020B0604020202020204" pitchFamily="34" charset="0"/>
                <a:cs typeface="Arial" panose="020B0604020202020204" pitchFamily="34" charset="0"/>
              </a:rPr>
              <a:t>KPP as an adaptive reuse project will bring variety of character and sense of security in the inner city and thus creating demand for properties in the catchment area </a:t>
            </a:r>
          </a:p>
        </p:txBody>
      </p:sp>
      <p:sp>
        <p:nvSpPr>
          <p:cNvPr id="13" name="Rounded Rectangle 7">
            <a:extLst>
              <a:ext uri="{FF2B5EF4-FFF2-40B4-BE49-F238E27FC236}">
                <a16:creationId xmlns:a16="http://schemas.microsoft.com/office/drawing/2014/main" id="{791D7501-F1F0-47C7-AE2B-72EF21C7751C}"/>
              </a:ext>
            </a:extLst>
          </p:cNvPr>
          <p:cNvSpPr/>
          <p:nvPr/>
        </p:nvSpPr>
        <p:spPr>
          <a:xfrm>
            <a:off x="6113302" y="1613055"/>
            <a:ext cx="1811159" cy="5185025"/>
          </a:xfrm>
          <a:prstGeom prst="roundRect">
            <a:avLst>
              <a:gd name="adj" fmla="val 5700"/>
            </a:avLst>
          </a:prstGeom>
          <a:solidFill>
            <a:schemeClr val="bg1">
              <a:lumMod val="95000"/>
            </a:schemeClr>
          </a:solidFill>
          <a:ln w="25400" cap="flat" cmpd="sng" algn="ctr">
            <a:noFill/>
            <a:prstDash val="solid"/>
          </a:ln>
          <a:effectLst/>
        </p:spPr>
        <p:txBody>
          <a:bodyPr rtlCol="0" anchor="ctr"/>
          <a:lstStyle/>
          <a:p>
            <a:pPr algn="ctr" defTabSz="1218987">
              <a:defRPr/>
            </a:pPr>
            <a:endParaRPr lang="en-US" sz="2400" kern="0">
              <a:solidFill>
                <a:prstClr val="white"/>
              </a:solidFill>
              <a:latin typeface="Calibri"/>
              <a:cs typeface="Arial" panose="020B0604020202020204" pitchFamily="34" charset="0"/>
            </a:endParaRPr>
          </a:p>
        </p:txBody>
      </p:sp>
      <p:grpSp>
        <p:nvGrpSpPr>
          <p:cNvPr id="14" name="Group 13">
            <a:extLst>
              <a:ext uri="{FF2B5EF4-FFF2-40B4-BE49-F238E27FC236}">
                <a16:creationId xmlns:a16="http://schemas.microsoft.com/office/drawing/2014/main" id="{E8D1052D-7016-434C-B73D-84009F33CB5E}"/>
              </a:ext>
            </a:extLst>
          </p:cNvPr>
          <p:cNvGrpSpPr/>
          <p:nvPr/>
        </p:nvGrpSpPr>
        <p:grpSpPr>
          <a:xfrm>
            <a:off x="6113301" y="1434039"/>
            <a:ext cx="1768054" cy="1037506"/>
            <a:chOff x="1367946" y="1593232"/>
            <a:chExt cx="1768054" cy="1037506"/>
          </a:xfrm>
        </p:grpSpPr>
        <p:sp>
          <p:nvSpPr>
            <p:cNvPr id="15" name="Rectangle: Diagonal Corners Rounded 14">
              <a:extLst>
                <a:ext uri="{FF2B5EF4-FFF2-40B4-BE49-F238E27FC236}">
                  <a16:creationId xmlns:a16="http://schemas.microsoft.com/office/drawing/2014/main" id="{13C9A254-4D77-46E8-BD64-61F505454041}"/>
                </a:ext>
              </a:extLst>
            </p:cNvPr>
            <p:cNvSpPr/>
            <p:nvPr/>
          </p:nvSpPr>
          <p:spPr>
            <a:xfrm>
              <a:off x="1367946" y="1593232"/>
              <a:ext cx="1768054" cy="785319"/>
            </a:xfrm>
            <a:prstGeom prst="round2DiagRect">
              <a:avLst/>
            </a:prstGeom>
            <a:solidFill>
              <a:srgbClr val="019ADD"/>
            </a:solidFill>
            <a:ln w="25400" cap="flat" cmpd="sng" algn="ctr">
              <a:noFill/>
              <a:prstDash val="solid"/>
            </a:ln>
            <a:effectLst/>
          </p:spPr>
          <p:txBody>
            <a:bodyPr lIns="182880" tIns="182880" rIns="182880" bIns="182880" rtlCol="0" anchor="b"/>
            <a:lstStyle/>
            <a:p>
              <a:pPr algn="ctr" defTabSz="1218987">
                <a:defRPr/>
              </a:pPr>
              <a:r>
                <a:rPr lang="en-US" sz="1400" b="1" kern="0" dirty="0">
                  <a:solidFill>
                    <a:prstClr val="white"/>
                  </a:solidFill>
                  <a:latin typeface="Arial" panose="020B0604020202020204" pitchFamily="34" charset="0"/>
                  <a:cs typeface="Arial" panose="020B0604020202020204" pitchFamily="34" charset="0"/>
                </a:rPr>
                <a:t>Environmental</a:t>
              </a:r>
              <a:r>
                <a:rPr lang="en-US" sz="4000" b="1" kern="0" dirty="0">
                  <a:solidFill>
                    <a:prstClr val="white"/>
                  </a:solidFill>
                  <a:latin typeface="Calibri"/>
                  <a:cs typeface="Arial" panose="020B0604020202020204" pitchFamily="34" charset="0"/>
                </a:rPr>
                <a:t> </a:t>
              </a:r>
            </a:p>
          </p:txBody>
        </p:sp>
        <p:sp>
          <p:nvSpPr>
            <p:cNvPr id="16" name="Isosceles Triangle 15">
              <a:extLst>
                <a:ext uri="{FF2B5EF4-FFF2-40B4-BE49-F238E27FC236}">
                  <a16:creationId xmlns:a16="http://schemas.microsoft.com/office/drawing/2014/main" id="{1207DEFE-EC52-4B06-B9FB-B4E2089027E9}"/>
                </a:ext>
              </a:extLst>
            </p:cNvPr>
            <p:cNvSpPr/>
            <p:nvPr/>
          </p:nvSpPr>
          <p:spPr>
            <a:xfrm flipV="1">
              <a:off x="2077855" y="2435966"/>
              <a:ext cx="304800" cy="194772"/>
            </a:xfrm>
            <a:prstGeom prst="triangle">
              <a:avLst/>
            </a:prstGeom>
            <a:solidFill>
              <a:srgbClr val="019ADD"/>
            </a:solidFill>
            <a:ln w="25400" cap="flat" cmpd="sng" algn="ctr">
              <a:noFill/>
              <a:prstDash val="solid"/>
            </a:ln>
            <a:effectLst/>
          </p:spPr>
          <p:txBody>
            <a:bodyPr rtlCol="0" anchor="ctr"/>
            <a:lstStyle/>
            <a:p>
              <a:pPr algn="ctr" defTabSz="1218987">
                <a:defRPr/>
              </a:pPr>
              <a:endParaRPr lang="en-US" sz="4000" b="1" kern="0" dirty="0">
                <a:solidFill>
                  <a:prstClr val="white"/>
                </a:solidFill>
                <a:latin typeface="Calibri"/>
                <a:cs typeface="Arial" panose="020B0604020202020204" pitchFamily="34" charset="0"/>
              </a:endParaRPr>
            </a:p>
          </p:txBody>
        </p:sp>
      </p:grpSp>
      <p:sp>
        <p:nvSpPr>
          <p:cNvPr id="17" name="TextBox 16">
            <a:extLst>
              <a:ext uri="{FF2B5EF4-FFF2-40B4-BE49-F238E27FC236}">
                <a16:creationId xmlns:a16="http://schemas.microsoft.com/office/drawing/2014/main" id="{11AA1FD2-E58A-47B5-BD7E-31F37522E66A}"/>
              </a:ext>
            </a:extLst>
          </p:cNvPr>
          <p:cNvSpPr txBox="1"/>
          <p:nvPr/>
        </p:nvSpPr>
        <p:spPr>
          <a:xfrm>
            <a:off x="6113300" y="2402638"/>
            <a:ext cx="1864040" cy="2185214"/>
          </a:xfrm>
          <a:prstGeom prst="rect">
            <a:avLst/>
          </a:prstGeom>
          <a:noFill/>
        </p:spPr>
        <p:txBody>
          <a:bodyPr wrap="square" rtlCol="0">
            <a:spAutoFit/>
          </a:bodyPr>
          <a:lstStyle/>
          <a:p>
            <a:pPr algn="ctr" defTabSz="1218987"/>
            <a:r>
              <a:rPr lang="en-US" sz="1400" b="1" dirty="0">
                <a:latin typeface="Arial" panose="020B0604020202020204" pitchFamily="34" charset="0"/>
                <a:cs typeface="Arial" panose="020B0604020202020204" pitchFamily="34" charset="0"/>
              </a:rPr>
              <a:t>Environmental Management</a:t>
            </a:r>
          </a:p>
          <a:p>
            <a:pPr algn="ctr" defTabSz="1218987"/>
            <a:r>
              <a:rPr lang="en-US" sz="1200" dirty="0">
                <a:solidFill>
                  <a:prstClr val="black"/>
                </a:solidFill>
                <a:latin typeface="Arial" panose="020B0604020202020204" pitchFamily="34" charset="0"/>
                <a:cs typeface="Arial" panose="020B0604020202020204" pitchFamily="34" charset="0"/>
              </a:rPr>
              <a:t>Energy efficiency, Extending LC for buildings, materials and resources, Reduction of landfills demolition waste, Reduce GHGs, reduce resources consumption, Recycling building materials</a:t>
            </a:r>
          </a:p>
        </p:txBody>
      </p:sp>
      <p:sp>
        <p:nvSpPr>
          <p:cNvPr id="19" name="TextBox 18">
            <a:extLst>
              <a:ext uri="{FF2B5EF4-FFF2-40B4-BE49-F238E27FC236}">
                <a16:creationId xmlns:a16="http://schemas.microsoft.com/office/drawing/2014/main" id="{32A0AD3C-F872-4D01-8BD5-B0AA47570B07}"/>
              </a:ext>
            </a:extLst>
          </p:cNvPr>
          <p:cNvSpPr txBox="1"/>
          <p:nvPr/>
        </p:nvSpPr>
        <p:spPr>
          <a:xfrm>
            <a:off x="6113301" y="4683569"/>
            <a:ext cx="1768055" cy="1508105"/>
          </a:xfrm>
          <a:prstGeom prst="rect">
            <a:avLst/>
          </a:prstGeom>
          <a:noFill/>
        </p:spPr>
        <p:txBody>
          <a:bodyPr wrap="square" rtlCol="0">
            <a:spAutoFit/>
          </a:bodyPr>
          <a:lstStyle/>
          <a:p>
            <a:pPr algn="ctr" defTabSz="1218987"/>
            <a:r>
              <a:rPr lang="en-US" sz="1400" b="1" dirty="0">
                <a:latin typeface="Arial" panose="020B0604020202020204" pitchFamily="34" charset="0"/>
                <a:cs typeface="Arial" panose="020B0604020202020204" pitchFamily="34" charset="0"/>
              </a:rPr>
              <a:t>Land Conservation against urban Sprawl:</a:t>
            </a:r>
          </a:p>
          <a:p>
            <a:pPr algn="ctr" defTabSz="1218987"/>
            <a:r>
              <a:rPr lang="en-US" sz="1200" dirty="0">
                <a:solidFill>
                  <a:prstClr val="black"/>
                </a:solidFill>
                <a:latin typeface="Arial" panose="020B0604020202020204" pitchFamily="34" charset="0"/>
                <a:cs typeface="Arial" panose="020B0604020202020204" pitchFamily="34" charset="0"/>
              </a:rPr>
              <a:t>Reduce land use, Prevent Urban Sprawl, Reduce city sprawl</a:t>
            </a:r>
          </a:p>
        </p:txBody>
      </p:sp>
      <p:grpSp>
        <p:nvGrpSpPr>
          <p:cNvPr id="21" name="Group 20">
            <a:extLst>
              <a:ext uri="{FF2B5EF4-FFF2-40B4-BE49-F238E27FC236}">
                <a16:creationId xmlns:a16="http://schemas.microsoft.com/office/drawing/2014/main" id="{DD40EE50-AA6F-423C-B5FA-B42118CA3825}"/>
              </a:ext>
            </a:extLst>
          </p:cNvPr>
          <p:cNvGrpSpPr/>
          <p:nvPr/>
        </p:nvGrpSpPr>
        <p:grpSpPr>
          <a:xfrm>
            <a:off x="8207035" y="1430698"/>
            <a:ext cx="1620000" cy="792000"/>
            <a:chOff x="1475492" y="1526307"/>
            <a:chExt cx="1143000" cy="1143000"/>
          </a:xfrm>
        </p:grpSpPr>
        <p:sp>
          <p:nvSpPr>
            <p:cNvPr id="22" name="Oval 21">
              <a:extLst>
                <a:ext uri="{FF2B5EF4-FFF2-40B4-BE49-F238E27FC236}">
                  <a16:creationId xmlns:a16="http://schemas.microsoft.com/office/drawing/2014/main" id="{4868F5AD-1ADD-48E3-8589-4F9F20AC104B}"/>
                </a:ext>
              </a:extLst>
            </p:cNvPr>
            <p:cNvSpPr/>
            <p:nvPr/>
          </p:nvSpPr>
          <p:spPr>
            <a:xfrm>
              <a:off x="1475492" y="1526307"/>
              <a:ext cx="1143000" cy="1143000"/>
            </a:xfrm>
            <a:prstGeom prst="round2DiagRect">
              <a:avLst/>
            </a:prstGeom>
            <a:solidFill>
              <a:srgbClr val="019ADD"/>
            </a:solidFill>
            <a:ln w="25400" cap="flat" cmpd="sng" algn="ctr">
              <a:noFill/>
              <a:prstDash val="solid"/>
            </a:ln>
            <a:effectLst/>
          </p:spPr>
          <p:txBody>
            <a:bodyPr lIns="182880" tIns="182880" rIns="182880" bIns="182880" rtlCol="0" anchor="ctr"/>
            <a:lstStyle/>
            <a:p>
              <a:pPr algn="ctr" defTabSz="1218987">
                <a:defRPr/>
              </a:pPr>
              <a:r>
                <a:rPr lang="en-US" sz="1400" b="1" kern="0" dirty="0">
                  <a:solidFill>
                    <a:prstClr val="white"/>
                  </a:solidFill>
                  <a:latin typeface="Arial" panose="020B0604020202020204" pitchFamily="34" charset="0"/>
                  <a:cs typeface="Arial" panose="020B0604020202020204" pitchFamily="34" charset="0"/>
                </a:rPr>
                <a:t>Social</a:t>
              </a:r>
            </a:p>
          </p:txBody>
        </p:sp>
        <p:sp>
          <p:nvSpPr>
            <p:cNvPr id="23" name="Isosceles Triangle 22">
              <a:extLst>
                <a:ext uri="{FF2B5EF4-FFF2-40B4-BE49-F238E27FC236}">
                  <a16:creationId xmlns:a16="http://schemas.microsoft.com/office/drawing/2014/main" id="{C391B01C-F3C3-48B8-8F21-320DA29C0B34}"/>
                </a:ext>
              </a:extLst>
            </p:cNvPr>
            <p:cNvSpPr/>
            <p:nvPr/>
          </p:nvSpPr>
          <p:spPr>
            <a:xfrm flipV="1">
              <a:off x="1894592" y="2378194"/>
              <a:ext cx="304800" cy="194772"/>
            </a:xfrm>
            <a:prstGeom prst="round2DiagRect">
              <a:avLst/>
            </a:prstGeom>
            <a:solidFill>
              <a:srgbClr val="019ADD"/>
            </a:solidFill>
            <a:ln w="25400" cap="flat" cmpd="sng" algn="ctr">
              <a:noFill/>
              <a:prstDash val="solid"/>
            </a:ln>
            <a:effectLst/>
          </p:spPr>
          <p:txBody>
            <a:bodyPr rtlCol="0" anchor="ctr"/>
            <a:lstStyle/>
            <a:p>
              <a:pPr algn="ctr" defTabSz="1218987">
                <a:defRPr/>
              </a:pPr>
              <a:endParaRPr lang="en-US" sz="4000" b="1" kern="0">
                <a:solidFill>
                  <a:prstClr val="white"/>
                </a:solidFill>
                <a:latin typeface="Calibri"/>
                <a:cs typeface="Arial" panose="020B0604020202020204" pitchFamily="34" charset="0"/>
              </a:endParaRPr>
            </a:p>
          </p:txBody>
        </p:sp>
      </p:grpSp>
      <p:sp>
        <p:nvSpPr>
          <p:cNvPr id="24" name="TextBox 23">
            <a:extLst>
              <a:ext uri="{FF2B5EF4-FFF2-40B4-BE49-F238E27FC236}">
                <a16:creationId xmlns:a16="http://schemas.microsoft.com/office/drawing/2014/main" id="{59836207-68B9-4411-9B84-B70D3B36677E}"/>
              </a:ext>
            </a:extLst>
          </p:cNvPr>
          <p:cNvSpPr txBox="1"/>
          <p:nvPr/>
        </p:nvSpPr>
        <p:spPr>
          <a:xfrm>
            <a:off x="8161004" y="2352343"/>
            <a:ext cx="1770650" cy="1815882"/>
          </a:xfrm>
          <a:prstGeom prst="rect">
            <a:avLst/>
          </a:prstGeom>
          <a:noFill/>
        </p:spPr>
        <p:txBody>
          <a:bodyPr wrap="square" rtlCol="0">
            <a:spAutoFit/>
          </a:bodyPr>
          <a:lstStyle/>
          <a:p>
            <a:pPr algn="ctr" defTabSz="1218987"/>
            <a:r>
              <a:rPr lang="en-US" sz="1400" b="1" dirty="0">
                <a:latin typeface="Arial" panose="020B0604020202020204" pitchFamily="34" charset="0"/>
                <a:cs typeface="Arial" panose="020B0604020202020204" pitchFamily="34" charset="0"/>
              </a:rPr>
              <a:t>Improvement of quality of life </a:t>
            </a:r>
          </a:p>
          <a:p>
            <a:pPr algn="ctr" defTabSz="1218987"/>
            <a:r>
              <a:rPr lang="en-US" sz="1200" dirty="0">
                <a:solidFill>
                  <a:prstClr val="black"/>
                </a:solidFill>
                <a:latin typeface="Arial" panose="020B0604020202020204" pitchFamily="34" charset="0"/>
                <a:cs typeface="Arial" panose="020B0604020202020204" pitchFamily="34" charset="0"/>
              </a:rPr>
              <a:t>Healthy &amp; Hospitable Environment for govt officials, Enhance city’s resilience and sustainable profile, Provide safe and healthy environment,  </a:t>
            </a:r>
          </a:p>
        </p:txBody>
      </p:sp>
      <p:sp>
        <p:nvSpPr>
          <p:cNvPr id="26" name="TextBox 25">
            <a:extLst>
              <a:ext uri="{FF2B5EF4-FFF2-40B4-BE49-F238E27FC236}">
                <a16:creationId xmlns:a16="http://schemas.microsoft.com/office/drawing/2014/main" id="{BAFA202A-EB2D-4321-BF85-5F5852C44F2B}"/>
              </a:ext>
            </a:extLst>
          </p:cNvPr>
          <p:cNvSpPr txBox="1"/>
          <p:nvPr/>
        </p:nvSpPr>
        <p:spPr>
          <a:xfrm>
            <a:off x="8185936" y="4297871"/>
            <a:ext cx="1770650" cy="2215991"/>
          </a:xfrm>
          <a:prstGeom prst="rect">
            <a:avLst/>
          </a:prstGeom>
          <a:noFill/>
        </p:spPr>
        <p:txBody>
          <a:bodyPr wrap="square" rtlCol="0">
            <a:spAutoFit/>
          </a:bodyPr>
          <a:lstStyle/>
          <a:p>
            <a:pPr algn="ctr" defTabSz="1218987"/>
            <a:r>
              <a:rPr lang="en-US" sz="1400" b="1" dirty="0">
                <a:latin typeface="Arial" panose="020B0604020202020204" pitchFamily="34" charset="0"/>
                <a:cs typeface="Arial" panose="020B0604020202020204" pitchFamily="34" charset="0"/>
              </a:rPr>
              <a:t>Community Empowerment and Involvement:</a:t>
            </a:r>
          </a:p>
          <a:p>
            <a:pPr algn="ctr" defTabSz="1218987"/>
            <a:r>
              <a:rPr lang="en-US" sz="1200" dirty="0">
                <a:solidFill>
                  <a:prstClr val="black"/>
                </a:solidFill>
                <a:latin typeface="Arial" panose="020B0604020202020204" pitchFamily="34" charset="0"/>
                <a:cs typeface="Arial" panose="020B0604020202020204" pitchFamily="34" charset="0"/>
              </a:rPr>
              <a:t>30% of the total budget to be spend on emerging contractors, Precinct will become a cultural site that inspire people and provide for agglomeration of government services   </a:t>
            </a:r>
          </a:p>
        </p:txBody>
      </p:sp>
      <p:sp>
        <p:nvSpPr>
          <p:cNvPr id="28" name="Rounded Rectangle 7">
            <a:extLst>
              <a:ext uri="{FF2B5EF4-FFF2-40B4-BE49-F238E27FC236}">
                <a16:creationId xmlns:a16="http://schemas.microsoft.com/office/drawing/2014/main" id="{0845C037-708D-4AA0-BF59-52B71A300889}"/>
              </a:ext>
            </a:extLst>
          </p:cNvPr>
          <p:cNvSpPr/>
          <p:nvPr/>
        </p:nvSpPr>
        <p:spPr>
          <a:xfrm>
            <a:off x="10071076" y="1624608"/>
            <a:ext cx="1811159" cy="5185025"/>
          </a:xfrm>
          <a:prstGeom prst="roundRect">
            <a:avLst>
              <a:gd name="adj" fmla="val 5700"/>
            </a:avLst>
          </a:prstGeom>
          <a:solidFill>
            <a:schemeClr val="bg1">
              <a:lumMod val="95000"/>
            </a:schemeClr>
          </a:solidFill>
          <a:ln w="25400" cap="flat" cmpd="sng" algn="ctr">
            <a:noFill/>
            <a:prstDash val="solid"/>
          </a:ln>
          <a:effectLst/>
        </p:spPr>
        <p:txBody>
          <a:bodyPr rtlCol="0" anchor="ctr"/>
          <a:lstStyle/>
          <a:p>
            <a:pPr algn="ctr" defTabSz="1218987">
              <a:defRPr/>
            </a:pPr>
            <a:endParaRPr lang="en-US" sz="2400" kern="0">
              <a:solidFill>
                <a:prstClr val="white"/>
              </a:solidFill>
              <a:latin typeface="Calibri"/>
              <a:cs typeface="Arial" panose="020B0604020202020204" pitchFamily="34" charset="0"/>
            </a:endParaRPr>
          </a:p>
        </p:txBody>
      </p:sp>
      <p:grpSp>
        <p:nvGrpSpPr>
          <p:cNvPr id="29" name="Group 28">
            <a:extLst>
              <a:ext uri="{FF2B5EF4-FFF2-40B4-BE49-F238E27FC236}">
                <a16:creationId xmlns:a16="http://schemas.microsoft.com/office/drawing/2014/main" id="{DE09BE93-71B8-4022-A0EC-D5E80F9607CD}"/>
              </a:ext>
            </a:extLst>
          </p:cNvPr>
          <p:cNvGrpSpPr/>
          <p:nvPr/>
        </p:nvGrpSpPr>
        <p:grpSpPr>
          <a:xfrm>
            <a:off x="10166653" y="1450299"/>
            <a:ext cx="1620000" cy="792000"/>
            <a:chOff x="1295388" y="1433002"/>
            <a:chExt cx="1143000" cy="1143000"/>
          </a:xfrm>
        </p:grpSpPr>
        <p:sp>
          <p:nvSpPr>
            <p:cNvPr id="30" name="Rectangle: Diagonal Corners Rounded 29">
              <a:extLst>
                <a:ext uri="{FF2B5EF4-FFF2-40B4-BE49-F238E27FC236}">
                  <a16:creationId xmlns:a16="http://schemas.microsoft.com/office/drawing/2014/main" id="{D18E2F69-73B0-43D4-9450-8B63BC7AA5A8}"/>
                </a:ext>
              </a:extLst>
            </p:cNvPr>
            <p:cNvSpPr/>
            <p:nvPr/>
          </p:nvSpPr>
          <p:spPr>
            <a:xfrm>
              <a:off x="1295388" y="1433002"/>
              <a:ext cx="1143000" cy="1143000"/>
            </a:xfrm>
            <a:prstGeom prst="round2DiagRect">
              <a:avLst/>
            </a:prstGeom>
            <a:solidFill>
              <a:srgbClr val="019ADD"/>
            </a:solidFill>
            <a:ln w="25400" cap="flat" cmpd="sng" algn="ctr">
              <a:noFill/>
              <a:prstDash val="solid"/>
            </a:ln>
            <a:effectLst/>
          </p:spPr>
          <p:txBody>
            <a:bodyPr lIns="182880" tIns="182880" rIns="182880" bIns="182880" rtlCol="0" anchor="ctr"/>
            <a:lstStyle/>
            <a:p>
              <a:pPr algn="ctr" defTabSz="1218987">
                <a:defRPr/>
              </a:pPr>
              <a:r>
                <a:rPr lang="en-US" sz="1400" b="1" kern="0" dirty="0">
                  <a:solidFill>
                    <a:prstClr val="white"/>
                  </a:solidFill>
                  <a:latin typeface="Arial" panose="020B0604020202020204" pitchFamily="34" charset="0"/>
                  <a:cs typeface="Arial" panose="020B0604020202020204" pitchFamily="34" charset="0"/>
                </a:rPr>
                <a:t>Heritage/</a:t>
              </a:r>
            </a:p>
            <a:p>
              <a:pPr algn="ctr" defTabSz="1218987">
                <a:defRPr/>
              </a:pPr>
              <a:r>
                <a:rPr lang="en-US" sz="1400" b="1" kern="0" dirty="0">
                  <a:solidFill>
                    <a:prstClr val="white"/>
                  </a:solidFill>
                  <a:latin typeface="Arial" panose="020B0604020202020204" pitchFamily="34" charset="0"/>
                  <a:cs typeface="Arial" panose="020B0604020202020204" pitchFamily="34" charset="0"/>
                </a:rPr>
                <a:t>Cultural</a:t>
              </a:r>
            </a:p>
          </p:txBody>
        </p:sp>
        <p:sp>
          <p:nvSpPr>
            <p:cNvPr id="31" name="Isosceles Triangle 30">
              <a:extLst>
                <a:ext uri="{FF2B5EF4-FFF2-40B4-BE49-F238E27FC236}">
                  <a16:creationId xmlns:a16="http://schemas.microsoft.com/office/drawing/2014/main" id="{BF941E86-36DC-492F-AB16-13585F44D7AB}"/>
                </a:ext>
              </a:extLst>
            </p:cNvPr>
            <p:cNvSpPr/>
            <p:nvPr/>
          </p:nvSpPr>
          <p:spPr>
            <a:xfrm flipV="1">
              <a:off x="1894592" y="2378194"/>
              <a:ext cx="304800" cy="194772"/>
            </a:xfrm>
            <a:prstGeom prst="triangle">
              <a:avLst/>
            </a:prstGeom>
            <a:solidFill>
              <a:srgbClr val="019ADD"/>
            </a:solidFill>
            <a:ln w="25400" cap="flat" cmpd="sng" algn="ctr">
              <a:noFill/>
              <a:prstDash val="solid"/>
            </a:ln>
            <a:effectLst/>
          </p:spPr>
          <p:txBody>
            <a:bodyPr rtlCol="0" anchor="ctr"/>
            <a:lstStyle/>
            <a:p>
              <a:pPr algn="ctr" defTabSz="1218987">
                <a:defRPr/>
              </a:pPr>
              <a:endParaRPr lang="en-US" sz="2000" b="1" kern="0">
                <a:solidFill>
                  <a:prstClr val="white"/>
                </a:solidFill>
                <a:latin typeface="Calibri"/>
                <a:cs typeface="Arial" panose="020B0604020202020204" pitchFamily="34" charset="0"/>
              </a:endParaRPr>
            </a:p>
          </p:txBody>
        </p:sp>
      </p:grpSp>
      <p:sp>
        <p:nvSpPr>
          <p:cNvPr id="32" name="TextBox 31">
            <a:extLst>
              <a:ext uri="{FF2B5EF4-FFF2-40B4-BE49-F238E27FC236}">
                <a16:creationId xmlns:a16="http://schemas.microsoft.com/office/drawing/2014/main" id="{AEFC28F8-7F2D-47B6-9B5D-D39992771805}"/>
              </a:ext>
            </a:extLst>
          </p:cNvPr>
          <p:cNvSpPr txBox="1"/>
          <p:nvPr/>
        </p:nvSpPr>
        <p:spPr>
          <a:xfrm>
            <a:off x="10108094" y="2369591"/>
            <a:ext cx="1770650" cy="1661993"/>
          </a:xfrm>
          <a:prstGeom prst="rect">
            <a:avLst/>
          </a:prstGeom>
          <a:noFill/>
        </p:spPr>
        <p:txBody>
          <a:bodyPr wrap="square" rtlCol="0">
            <a:spAutoFit/>
          </a:bodyPr>
          <a:lstStyle/>
          <a:p>
            <a:pPr algn="ctr" defTabSz="1218987"/>
            <a:r>
              <a:rPr lang="en-US" sz="1400" b="1" dirty="0">
                <a:latin typeface="Arial" panose="020B0604020202020204" pitchFamily="34" charset="0"/>
                <a:cs typeface="Arial" panose="020B0604020202020204" pitchFamily="34" charset="0"/>
              </a:rPr>
              <a:t>Public Environmental Awareness </a:t>
            </a:r>
          </a:p>
          <a:p>
            <a:pPr algn="ctr" defTabSz="1218987"/>
            <a:r>
              <a:rPr lang="en-US" sz="1200" dirty="0">
                <a:solidFill>
                  <a:prstClr val="black"/>
                </a:solidFill>
                <a:latin typeface="Arial" panose="020B0604020202020204" pitchFamily="34" charset="0"/>
                <a:cs typeface="Arial" panose="020B0604020202020204" pitchFamily="34" charset="0"/>
              </a:rPr>
              <a:t>Contribution to cultural practices and knowledge, Create public awareness of Adaptive reuse projects </a:t>
            </a:r>
            <a:endParaRPr lang="en-US" sz="1200" dirty="0">
              <a:solidFill>
                <a:prstClr val="black"/>
              </a:solidFill>
              <a:cs typeface="Arial" panose="020B0604020202020204" pitchFamily="34" charset="0"/>
            </a:endParaRPr>
          </a:p>
        </p:txBody>
      </p:sp>
      <p:sp>
        <p:nvSpPr>
          <p:cNvPr id="34" name="TextBox 33">
            <a:extLst>
              <a:ext uri="{FF2B5EF4-FFF2-40B4-BE49-F238E27FC236}">
                <a16:creationId xmlns:a16="http://schemas.microsoft.com/office/drawing/2014/main" id="{04B0E430-C984-41A6-AEF9-153400642101}"/>
              </a:ext>
            </a:extLst>
          </p:cNvPr>
          <p:cNvSpPr txBox="1"/>
          <p:nvPr/>
        </p:nvSpPr>
        <p:spPr>
          <a:xfrm>
            <a:off x="10096007" y="4054212"/>
            <a:ext cx="1770650" cy="1846659"/>
          </a:xfrm>
          <a:prstGeom prst="rect">
            <a:avLst/>
          </a:prstGeom>
          <a:noFill/>
        </p:spPr>
        <p:txBody>
          <a:bodyPr wrap="square" rtlCol="0">
            <a:spAutoFit/>
          </a:bodyPr>
          <a:lstStyle/>
          <a:p>
            <a:pPr algn="ctr" defTabSz="1218987"/>
            <a:r>
              <a:rPr lang="en-US" sz="1400" b="1" dirty="0">
                <a:latin typeface="Arial" panose="020B0604020202020204" pitchFamily="34" charset="0"/>
                <a:cs typeface="Arial" panose="020B0604020202020204" pitchFamily="34" charset="0"/>
              </a:rPr>
              <a:t>Local memory and cultural identity preservation </a:t>
            </a:r>
          </a:p>
          <a:p>
            <a:pPr algn="ctr" defTabSz="1218987"/>
            <a:r>
              <a:rPr lang="en-US" sz="1200" dirty="0">
                <a:solidFill>
                  <a:prstClr val="black"/>
                </a:solidFill>
                <a:latin typeface="Arial" panose="020B0604020202020204" pitchFamily="34" charset="0"/>
                <a:cs typeface="Arial" panose="020B0604020202020204" pitchFamily="34" charset="0"/>
              </a:rPr>
              <a:t>Enhancement of precinct building aesthetics, maintain local architecture, Retention of visual amenity and identity </a:t>
            </a:r>
          </a:p>
        </p:txBody>
      </p:sp>
      <p:sp>
        <p:nvSpPr>
          <p:cNvPr id="35" name="TextBox 34">
            <a:extLst>
              <a:ext uri="{FF2B5EF4-FFF2-40B4-BE49-F238E27FC236}">
                <a16:creationId xmlns:a16="http://schemas.microsoft.com/office/drawing/2014/main" id="{93577E5C-C6D6-48E1-9F44-186FC9DA6632}"/>
              </a:ext>
            </a:extLst>
          </p:cNvPr>
          <p:cNvSpPr txBox="1"/>
          <p:nvPr/>
        </p:nvSpPr>
        <p:spPr>
          <a:xfrm>
            <a:off x="9997095" y="5818676"/>
            <a:ext cx="1869562" cy="1077218"/>
          </a:xfrm>
          <a:prstGeom prst="rect">
            <a:avLst/>
          </a:prstGeom>
          <a:noFill/>
        </p:spPr>
        <p:txBody>
          <a:bodyPr wrap="square" rtlCol="0">
            <a:spAutoFit/>
          </a:bodyPr>
          <a:lstStyle/>
          <a:p>
            <a:pPr algn="ctr" defTabSz="1218987"/>
            <a:r>
              <a:rPr lang="en-US" sz="1400" b="1" dirty="0">
                <a:latin typeface="Arial" panose="020B0604020202020204" pitchFamily="34" charset="0"/>
                <a:cs typeface="Arial" panose="020B0604020202020204" pitchFamily="34" charset="0"/>
              </a:rPr>
              <a:t>Cultural Heritage Protection</a:t>
            </a:r>
          </a:p>
          <a:p>
            <a:pPr algn="ctr" defTabSz="1218987"/>
            <a:r>
              <a:rPr lang="en-US" sz="1200" dirty="0">
                <a:solidFill>
                  <a:prstClr val="black"/>
                </a:solidFill>
                <a:latin typeface="Arial" panose="020B0604020202020204" pitchFamily="34" charset="0"/>
                <a:cs typeface="Arial" panose="020B0604020202020204" pitchFamily="34" charset="0"/>
              </a:rPr>
              <a:t>Provides heritage and architectural  preservation </a:t>
            </a:r>
          </a:p>
        </p:txBody>
      </p:sp>
      <p:sp>
        <p:nvSpPr>
          <p:cNvPr id="42" name="Isosceles Triangle 41">
            <a:extLst>
              <a:ext uri="{FF2B5EF4-FFF2-40B4-BE49-F238E27FC236}">
                <a16:creationId xmlns:a16="http://schemas.microsoft.com/office/drawing/2014/main" id="{89EF44EF-CA77-4479-97E9-0C1BCCE3B3E0}"/>
              </a:ext>
            </a:extLst>
          </p:cNvPr>
          <p:cNvSpPr/>
          <p:nvPr/>
        </p:nvSpPr>
        <p:spPr>
          <a:xfrm flipV="1">
            <a:off x="8864635" y="2272204"/>
            <a:ext cx="304800" cy="194772"/>
          </a:xfrm>
          <a:prstGeom prst="triangle">
            <a:avLst/>
          </a:prstGeom>
          <a:solidFill>
            <a:srgbClr val="019ADD"/>
          </a:solidFill>
          <a:ln w="25400" cap="flat" cmpd="sng" algn="ctr">
            <a:noFill/>
            <a:prstDash val="solid"/>
          </a:ln>
          <a:effectLst/>
        </p:spPr>
        <p:txBody>
          <a:bodyPr rtlCol="0" anchor="ctr"/>
          <a:lstStyle/>
          <a:p>
            <a:pPr algn="ctr" defTabSz="1218987">
              <a:defRPr/>
            </a:pPr>
            <a:endParaRPr lang="en-US" sz="4000" b="1" kern="0" dirty="0">
              <a:solidFill>
                <a:prstClr val="white"/>
              </a:solidFill>
              <a:latin typeface="Calibri"/>
              <a:cs typeface="Arial" panose="020B0604020202020204" pitchFamily="34" charset="0"/>
            </a:endParaRPr>
          </a:p>
        </p:txBody>
      </p:sp>
      <p:sp>
        <p:nvSpPr>
          <p:cNvPr id="44" name="Isosceles Triangle 43">
            <a:extLst>
              <a:ext uri="{FF2B5EF4-FFF2-40B4-BE49-F238E27FC236}">
                <a16:creationId xmlns:a16="http://schemas.microsoft.com/office/drawing/2014/main" id="{D84CBE5B-926A-4E15-A7AA-A91051C3D344}"/>
              </a:ext>
            </a:extLst>
          </p:cNvPr>
          <p:cNvSpPr/>
          <p:nvPr/>
        </p:nvSpPr>
        <p:spPr>
          <a:xfrm flipV="1">
            <a:off x="10841019" y="2287215"/>
            <a:ext cx="304800" cy="194772"/>
          </a:xfrm>
          <a:prstGeom prst="triangle">
            <a:avLst/>
          </a:prstGeom>
          <a:solidFill>
            <a:srgbClr val="019ADD"/>
          </a:solidFill>
          <a:ln w="25400" cap="flat" cmpd="sng" algn="ctr">
            <a:noFill/>
            <a:prstDash val="solid"/>
          </a:ln>
          <a:effectLst/>
        </p:spPr>
        <p:txBody>
          <a:bodyPr rtlCol="0" anchor="ctr"/>
          <a:lstStyle/>
          <a:p>
            <a:pPr algn="ctr" defTabSz="1218987">
              <a:defRPr/>
            </a:pPr>
            <a:endParaRPr lang="en-US" sz="4000" b="1" kern="0" dirty="0">
              <a:solidFill>
                <a:prstClr val="white"/>
              </a:solidFill>
              <a:latin typeface="Calibri"/>
              <a:cs typeface="Arial" panose="020B0604020202020204" pitchFamily="34" charset="0"/>
            </a:endParaRPr>
          </a:p>
        </p:txBody>
      </p:sp>
      <p:sp>
        <p:nvSpPr>
          <p:cNvPr id="46" name="Isosceles Triangle 45">
            <a:extLst>
              <a:ext uri="{FF2B5EF4-FFF2-40B4-BE49-F238E27FC236}">
                <a16:creationId xmlns:a16="http://schemas.microsoft.com/office/drawing/2014/main" id="{FCC8E66B-3F7C-4527-9D4E-CCB384D73B8A}"/>
              </a:ext>
            </a:extLst>
          </p:cNvPr>
          <p:cNvSpPr/>
          <p:nvPr/>
        </p:nvSpPr>
        <p:spPr>
          <a:xfrm flipV="1">
            <a:off x="4675763" y="2278219"/>
            <a:ext cx="304800" cy="194772"/>
          </a:xfrm>
          <a:prstGeom prst="triangle">
            <a:avLst/>
          </a:prstGeom>
          <a:solidFill>
            <a:srgbClr val="019ADD"/>
          </a:solidFill>
          <a:ln w="25400" cap="flat" cmpd="sng" algn="ctr">
            <a:noFill/>
            <a:prstDash val="solid"/>
          </a:ln>
          <a:effectLst/>
        </p:spPr>
        <p:txBody>
          <a:bodyPr rtlCol="0" anchor="ctr"/>
          <a:lstStyle/>
          <a:p>
            <a:pPr algn="ctr" defTabSz="1218987">
              <a:defRPr/>
            </a:pPr>
            <a:endParaRPr lang="en-US" sz="4000" b="1" kern="0" dirty="0">
              <a:solidFill>
                <a:prstClr val="white"/>
              </a:solidFill>
              <a:latin typeface="Calibri"/>
              <a:cs typeface="Arial" panose="020B0604020202020204" pitchFamily="34" charset="0"/>
            </a:endParaRPr>
          </a:p>
        </p:txBody>
      </p:sp>
      <p:sp>
        <p:nvSpPr>
          <p:cNvPr id="190" name="TextBox 189">
            <a:extLst>
              <a:ext uri="{FF2B5EF4-FFF2-40B4-BE49-F238E27FC236}">
                <a16:creationId xmlns:a16="http://schemas.microsoft.com/office/drawing/2014/main" id="{F53419C9-CCFB-4DD0-9693-E94FB86E3B3B}"/>
              </a:ext>
            </a:extLst>
          </p:cNvPr>
          <p:cNvSpPr txBox="1"/>
          <p:nvPr/>
        </p:nvSpPr>
        <p:spPr>
          <a:xfrm>
            <a:off x="272144" y="2282934"/>
            <a:ext cx="3506088" cy="2862322"/>
          </a:xfrm>
          <a:prstGeom prst="rect">
            <a:avLst/>
          </a:prstGeom>
          <a:solidFill>
            <a:schemeClr val="bg1">
              <a:lumMod val="95000"/>
            </a:schemeClr>
          </a:solidFill>
          <a:ln w="28575">
            <a:solidFill>
              <a:srgbClr val="FF0000"/>
            </a:solidFill>
          </a:ln>
        </p:spPr>
        <p:txBody>
          <a:bodyPr wrap="none" rtlCol="0">
            <a:spAutoFit/>
          </a:bodyPr>
          <a:lstStyle/>
          <a:p>
            <a:r>
              <a:rPr lang="en-ZA" dirty="0"/>
              <a:t>Bids for Cluster1,3 &amp;4 closed </a:t>
            </a:r>
          </a:p>
          <a:p>
            <a:r>
              <a:rPr lang="en-ZA" dirty="0"/>
              <a:t>On the 31 August 2020 and </a:t>
            </a:r>
          </a:p>
          <a:p>
            <a:r>
              <a:rPr lang="en-ZA" dirty="0"/>
              <a:t>Cluster 2 Closed on the 30</a:t>
            </a:r>
            <a:r>
              <a:rPr lang="en-ZA" baseline="30000" dirty="0"/>
              <a:t>th</a:t>
            </a:r>
            <a:r>
              <a:rPr lang="en-ZA" dirty="0"/>
              <a:t> </a:t>
            </a:r>
          </a:p>
          <a:p>
            <a:r>
              <a:rPr lang="en-ZA" dirty="0"/>
              <a:t>September 2020. Bids </a:t>
            </a:r>
          </a:p>
          <a:p>
            <a:r>
              <a:rPr lang="en-ZA" dirty="0"/>
              <a:t>evaluation is in process. </a:t>
            </a:r>
          </a:p>
          <a:p>
            <a:r>
              <a:rPr lang="en-ZA" dirty="0"/>
              <a:t>Evaluation completion will </a:t>
            </a:r>
          </a:p>
          <a:p>
            <a:r>
              <a:rPr lang="en-ZA" dirty="0"/>
              <a:t>enable submission of </a:t>
            </a:r>
            <a:r>
              <a:rPr lang="en-ZA" dirty="0" err="1"/>
              <a:t>TAIIB</a:t>
            </a:r>
            <a:r>
              <a:rPr lang="en-ZA" dirty="0"/>
              <a:t> and </a:t>
            </a:r>
          </a:p>
          <a:p>
            <a:r>
              <a:rPr lang="en-ZA" dirty="0"/>
              <a:t>Subsequent winning bidder </a:t>
            </a:r>
          </a:p>
          <a:p>
            <a:r>
              <a:rPr lang="en-ZA" dirty="0"/>
              <a:t>Announcement and contracting. </a:t>
            </a:r>
          </a:p>
          <a:p>
            <a:r>
              <a:rPr lang="en-ZA" dirty="0"/>
              <a:t>The project is on course. </a:t>
            </a:r>
          </a:p>
        </p:txBody>
      </p:sp>
      <p:sp>
        <p:nvSpPr>
          <p:cNvPr id="192" name="Rectangle: Rounded Corners 6">
            <a:extLst>
              <a:ext uri="{FF2B5EF4-FFF2-40B4-BE49-F238E27FC236}">
                <a16:creationId xmlns:a16="http://schemas.microsoft.com/office/drawing/2014/main" id="{FCF1EEDA-64B6-453B-A408-65962A833E03}"/>
              </a:ext>
            </a:extLst>
          </p:cNvPr>
          <p:cNvSpPr/>
          <p:nvPr/>
        </p:nvSpPr>
        <p:spPr>
          <a:xfrm>
            <a:off x="272144" y="1439754"/>
            <a:ext cx="3576701" cy="792000"/>
          </a:xfrm>
          <a:prstGeom prst="round2DiagRect">
            <a:avLst/>
          </a:prstGeom>
          <a:solidFill>
            <a:srgbClr val="019ADD"/>
          </a:solidFill>
          <a:ln w="25400" cap="flat" cmpd="sng" algn="ctr">
            <a:noFill/>
            <a:prstDash val="solid"/>
          </a:ln>
          <a:effectLst/>
        </p:spPr>
        <p:txBody>
          <a:bodyPr lIns="182880" tIns="182880" rIns="182880" bIns="182880" rtlCol="0" anchor="ctr"/>
          <a:lstStyle/>
          <a:p>
            <a:pPr algn="ctr" defTabSz="1218987">
              <a:defRPr/>
            </a:pPr>
            <a:r>
              <a:rPr lang="en-US" sz="1400" b="1" kern="0" dirty="0">
                <a:solidFill>
                  <a:prstClr val="white"/>
                </a:solidFill>
                <a:latin typeface="Arial" panose="020B0604020202020204" pitchFamily="34" charset="0"/>
                <a:cs typeface="Arial" panose="020B0604020202020204" pitchFamily="34" charset="0"/>
              </a:rPr>
              <a:t>KPP Bid Status </a:t>
            </a:r>
          </a:p>
        </p:txBody>
      </p:sp>
    </p:spTree>
    <p:extLst>
      <p:ext uri="{BB962C8B-B14F-4D97-AF65-F5344CB8AC3E}">
        <p14:creationId xmlns:p14="http://schemas.microsoft.com/office/powerpoint/2010/main" val="15644694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PG pmo">
  <a:themeElements>
    <a:clrScheme name="GPG PMO">
      <a:dk1>
        <a:sysClr val="windowText" lastClr="000000"/>
      </a:dk1>
      <a:lt1>
        <a:sysClr val="window" lastClr="FFFFFF"/>
      </a:lt1>
      <a:dk2>
        <a:srgbClr val="004C9A"/>
      </a:dk2>
      <a:lt2>
        <a:srgbClr val="E7E6E6"/>
      </a:lt2>
      <a:accent1>
        <a:srgbClr val="004C9A"/>
      </a:accent1>
      <a:accent2>
        <a:srgbClr val="D09A29"/>
      </a:accent2>
      <a:accent3>
        <a:srgbClr val="A5A5A5"/>
      </a:accent3>
      <a:accent4>
        <a:srgbClr val="7E694C"/>
      </a:accent4>
      <a:accent5>
        <a:srgbClr val="D4C4B1"/>
      </a:accent5>
      <a:accent6>
        <a:srgbClr val="2F4F6C"/>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GPG Document" ma:contentTypeID="0x010100B67F6B36DABEB9418C5703D161F5F2780000CA6C76025A914589064D4F9F6C0563" ma:contentTypeVersion="20" ma:contentTypeDescription="GPG Document" ma:contentTypeScope="" ma:versionID="64a07309a07d8f10b5d60da9f1fbb16e">
  <xsd:schema xmlns:xsd="http://www.w3.org/2001/XMLSchema" xmlns:xs="http://www.w3.org/2001/XMLSchema" xmlns:p="http://schemas.microsoft.com/office/2006/metadata/properties" xmlns:ns2="717b7141-7f23-42af-b22b-c0c60267f442" targetNamespace="http://schemas.microsoft.com/office/2006/metadata/properties" ma:root="true" ma:fieldsID="cf4827f82a71437ca83b8484c8669db7" ns2:_="">
    <xsd:import namespace="717b7141-7f23-42af-b22b-c0c60267f442"/>
    <xsd:element name="properties">
      <xsd:complexType>
        <xsd:sequence>
          <xsd:element name="documentManagement">
            <xsd:complexType>
              <xsd:all>
                <xsd:element ref="ns2:ShortDescription" minOccurs="0"/>
                <xsd:element ref="ns2:LongDescription" minOccurs="0"/>
                <xsd:element ref="ns2:GPGRelatedItems" minOccurs="0"/>
                <xsd:element ref="ns2:GPGAuthor"/>
                <xsd:element ref="ns2:GPGPublishedDate" minOccurs="0"/>
                <xsd:element ref="ns2:GPGPinned" minOccurs="0"/>
                <xsd:element ref="ns2:Publish"/>
                <xsd:element ref="ns2:TaxKeywordTaxHTField" minOccurs="0"/>
                <xsd:element ref="ns2:p91fb22744e049aeb6162be868c49623" minOccurs="0"/>
                <xsd:element ref="ns2:TaxCatchAllLabel" minOccurs="0"/>
                <xsd:element ref="ns2:b1109b75629b44379794e795be35aa32" minOccurs="0"/>
                <xsd:element ref="ns2:m1277dd290534f34a1857b2ad139f533" minOccurs="0"/>
                <xsd:element ref="ns2:b3ca1afc04214caabd4c59d0f833b9e8" minOccurs="0"/>
                <xsd:element ref="ns2:a2b5a463018346989bc308b766cf193d" minOccurs="0"/>
                <xsd:element ref="ns2:o89be4ab3f304157a0badcb897af9b4e"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7b7141-7f23-42af-b22b-c0c60267f442" elementFormDefault="qualified">
    <xsd:import namespace="http://schemas.microsoft.com/office/2006/documentManagement/types"/>
    <xsd:import namespace="http://schemas.microsoft.com/office/infopath/2007/PartnerControls"/>
    <xsd:element name="ShortDescription" ma:index="2" nillable="true" ma:displayName="Short Description" ma:format="None" ma:internalName="ShortDescription">
      <xsd:simpleType>
        <xsd:restriction base="dms:Text"/>
      </xsd:simpleType>
    </xsd:element>
    <xsd:element name="LongDescription" ma:index="3" nillable="true" ma:displayName="Long Description" ma:format="None" ma:internalName="LongDescription">
      <xsd:simpleType>
        <xsd:restriction base="dms:Note"/>
      </xsd:simpleType>
    </xsd:element>
    <xsd:element name="GPGRelatedItems" ma:index="4" nillable="true" ma:displayName="GPG Related Items" ma:format="None" ma:internalName="GPGRelatedItems">
      <xsd:simpleType>
        <xsd:restriction base="dms:Note"/>
      </xsd:simpleType>
    </xsd:element>
    <xsd:element name="GPGAuthor" ma:index="5" ma:displayName="GPG Author" ma:format="PeopleOnly" ma:internalName="GPGAuthor">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GPGPublishedDate" ma:index="7" nillable="true" ma:displayName="Published Date" ma:default="[today]" ma:format="DateOnly" ma:internalName="GPGPublishedDate">
      <xsd:simpleType>
        <xsd:restriction base="dms:DateTime"/>
      </xsd:simpleType>
    </xsd:element>
    <xsd:element name="GPGPinned" ma:index="8" nillable="true" ma:displayName="Pinned" ma:default="0" ma:internalName="GPGPinned">
      <xsd:simpleType>
        <xsd:restriction base="dms:Boolean"/>
      </xsd:simpleType>
    </xsd:element>
    <xsd:element name="Publish" ma:index="15" ma:displayName="Publish" ma:internalName="Publish">
      <xsd:simpleType>
        <xsd:restriction base="dms:Choice">
          <xsd:enumeration value="Show on both Citizens Portal and Mobile (default)"/>
          <xsd:enumeration value="Show on Citizens Portal"/>
          <xsd:enumeration value="Show on Mobile"/>
          <xsd:enumeration value="Hidden"/>
        </xsd:restriction>
      </xsd:simpleType>
    </xsd:element>
    <xsd:element name="TaxKeywordTaxHTField" ma:index="19" nillable="true" ma:taxonomy="true" ma:internalName="TaxKeywordTaxHTField" ma:taxonomyFieldName="TaxKeyword" ma:displayName="Enterprise Keywords" ma:fieldId="{23f27201-bee3-471e-b2e7-b64fd8b7ca38}" ma:taxonomyMulti="true" ma:sspId="161ce519-5e86-4309-bcb7-f7b616b1ede8" ma:termSetId="00000000-0000-0000-0000-000000000000" ma:anchorId="00000000-0000-0000-0000-000000000000" ma:open="true" ma:isKeyword="true">
      <xsd:complexType>
        <xsd:sequence>
          <xsd:element ref="pc:Terms" minOccurs="0" maxOccurs="1"/>
        </xsd:sequence>
      </xsd:complexType>
    </xsd:element>
    <xsd:element name="p91fb22744e049aeb6162be868c49623" ma:index="22" nillable="true" ma:taxonomy="true" ma:internalName="p91fb22744e049aeb6162be868c49623" ma:taxonomyFieldName="GPGLifeEvents" ma:displayName="GPG Life Events" ma:fieldId="{991fb227-44e0-49ae-b616-2be868c49623}" ma:taxonomyMulti="true" ma:sspId="161ce519-5e86-4309-bcb7-f7b616b1ede8" ma:termSetId="cba165f9-9d13-411b-adea-ec56876cdf4a" ma:anchorId="00000000-0000-0000-0000-000000000000" ma:open="false" ma:isKeyword="false">
      <xsd:complexType>
        <xsd:sequence>
          <xsd:element ref="pc:Terms" minOccurs="0" maxOccurs="1"/>
        </xsd:sequence>
      </xsd:complexType>
    </xsd:element>
    <xsd:element name="TaxCatchAllLabel" ma:index="23" nillable="true" ma:displayName="Taxonomy Catch All Column1" ma:hidden="true" ma:list="{3f231a7f-2b36-43df-b22b-95b7a88b6588}" ma:internalName="TaxCatchAllLabel" ma:readOnly="true" ma:showField="CatchAllDataLabel" ma:web="94b39a44-68af-4c3b-8afe-fecf80b65f43">
      <xsd:complexType>
        <xsd:complexContent>
          <xsd:extension base="dms:MultiChoiceLookup">
            <xsd:sequence>
              <xsd:element name="Value" type="dms:Lookup" maxOccurs="unbounded" minOccurs="0" nillable="true"/>
            </xsd:sequence>
          </xsd:extension>
        </xsd:complexContent>
      </xsd:complexType>
    </xsd:element>
    <xsd:element name="b1109b75629b44379794e795be35aa32" ma:index="24" nillable="true" ma:taxonomy="true" ma:internalName="b1109b75629b44379794e795be35aa32" ma:taxonomyFieldName="GPGPersonas" ma:displayName="GPG Personas" ma:fieldId="{b1109b75-629b-4437-9794-e795be35aa32}" ma:taxonomyMulti="true" ma:sspId="161ce519-5e86-4309-bcb7-f7b616b1ede8" ma:termSetId="1706685e-e244-41be-8f56-79afc092c5fb" ma:anchorId="00000000-0000-0000-0000-000000000000" ma:open="false" ma:isKeyword="false">
      <xsd:complexType>
        <xsd:sequence>
          <xsd:element ref="pc:Terms" minOccurs="0" maxOccurs="1"/>
        </xsd:sequence>
      </xsd:complexType>
    </xsd:element>
    <xsd:element name="m1277dd290534f34a1857b2ad139f533" ma:index="25" nillable="true" ma:taxonomy="true" ma:internalName="m1277dd290534f34a1857b2ad139f533" ma:taxonomyFieldName="GPGMunicipality" ma:displayName="GPG Municipality" ma:fieldId="{61277dd2-9053-4f34-a185-7b2ad139f533}" ma:taxonomyMulti="true" ma:sspId="161ce519-5e86-4309-bcb7-f7b616b1ede8" ma:termSetId="517b5f04-968a-4c28-84ed-93c4bf5e433d" ma:anchorId="00000000-0000-0000-0000-000000000000" ma:open="false" ma:isKeyword="false">
      <xsd:complexType>
        <xsd:sequence>
          <xsd:element ref="pc:Terms" minOccurs="0" maxOccurs="1"/>
        </xsd:sequence>
      </xsd:complexType>
    </xsd:element>
    <xsd:element name="b3ca1afc04214caabd4c59d0f833b9e8" ma:index="26" nillable="true" ma:taxonomy="true" ma:internalName="b3ca1afc04214caabd4c59d0f833b9e8" ma:taxonomyFieldName="GPGTopics" ma:displayName="GPG Topics" ma:fieldId="{b3ca1afc-0421-4caa-bd4c-59d0f833b9e8}" ma:taxonomyMulti="true" ma:sspId="161ce519-5e86-4309-bcb7-f7b616b1ede8" ma:termSetId="851da418-158d-4585-9599-b16d04a89b29" ma:anchorId="00000000-0000-0000-0000-000000000000" ma:open="false" ma:isKeyword="false">
      <xsd:complexType>
        <xsd:sequence>
          <xsd:element ref="pc:Terms" minOccurs="0" maxOccurs="1"/>
        </xsd:sequence>
      </xsd:complexType>
    </xsd:element>
    <xsd:element name="a2b5a463018346989bc308b766cf193d" ma:index="27" nillable="true" ma:taxonomy="true" ma:internalName="a2b5a463018346989bc308b766cf193d" ma:taxonomyFieldName="GPGDepartment" ma:displayName="GPG Department" ma:fieldId="{a2b5a463-0183-4698-9bc3-08b766cf193d}" ma:taxonomyMulti="true" ma:sspId="161ce519-5e86-4309-bcb7-f7b616b1ede8" ma:termSetId="b26f7d84-91a6-47b6-9b9a-01a387388a6b" ma:anchorId="00000000-0000-0000-0000-000000000000" ma:open="false" ma:isKeyword="false">
      <xsd:complexType>
        <xsd:sequence>
          <xsd:element ref="pc:Terms" minOccurs="0" maxOccurs="1"/>
        </xsd:sequence>
      </xsd:complexType>
    </xsd:element>
    <xsd:element name="o89be4ab3f304157a0badcb897af9b4e" ma:index="28" ma:taxonomy="true" ma:internalName="o89be4ab3f304157a0badcb897af9b4e" ma:taxonomyFieldName="GPGDocumentCategory" ma:displayName="Category" ma:fieldId="{889be4ab-3f30-4157-a0ba-dcb897af9b4e}" ma:taxonomyMulti="true" ma:sspId="161ce519-5e86-4309-bcb7-f7b616b1ede8" ma:termSetId="7093908c-474b-4b36-a385-956151799af4" ma:anchorId="00000000-0000-0000-0000-000000000000" ma:open="false" ma:isKeyword="false">
      <xsd:complexType>
        <xsd:sequence>
          <xsd:element ref="pc:Terms" minOccurs="0" maxOccurs="1"/>
        </xsd:sequence>
      </xsd:complexType>
    </xsd:element>
    <xsd:element name="TaxCatchAll" ma:index="29" nillable="true" ma:displayName="Taxonomy Catch All Column" ma:hidden="true" ma:list="{3f231a7f-2b36-43df-b22b-95b7a88b6588}" ma:internalName="TaxCatchAll" ma:showField="CatchAllData" ma:web="94b39a44-68af-4c3b-8afe-fecf80b65f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161ce519-5e86-4309-bcb7-f7b616b1ede8" ContentTypeId="0x010100B67F6B36DABEB9418C5703D161F5F278"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o89be4ab3f304157a0badcb897af9b4e xmlns="717b7141-7f23-42af-b22b-c0c60267f442">
      <Terms xmlns="http://schemas.microsoft.com/office/infopath/2007/PartnerControls">
        <TermInfo xmlns="http://schemas.microsoft.com/office/infopath/2007/PartnerControls">
          <TermName xmlns="http://schemas.microsoft.com/office/infopath/2007/PartnerControls">Media</TermName>
          <TermId xmlns="http://schemas.microsoft.com/office/infopath/2007/PartnerControls">aca46226-7a7e-4a5a-a46d-f7088b2a0aef</TermId>
        </TermInfo>
      </Terms>
    </o89be4ab3f304157a0badcb897af9b4e>
    <TaxCatchAll xmlns="717b7141-7f23-42af-b22b-c0c60267f442">
      <Value>115</Value>
      <Value>29</Value>
      <Value>351</Value>
      <Value>2</Value>
      <Value>1</Value>
    </TaxCatchAll>
    <b1109b75629b44379794e795be35aa32 xmlns="717b7141-7f23-42af-b22b-c0c60267f442">
      <Terms xmlns="http://schemas.microsoft.com/office/infopath/2007/PartnerControls"/>
    </b1109b75629b44379794e795be35aa32>
    <m1277dd290534f34a1857b2ad139f533 xmlns="717b7141-7f23-42af-b22b-c0c60267f442">
      <Terms xmlns="http://schemas.microsoft.com/office/infopath/2007/PartnerControls">
        <TermInfo xmlns="http://schemas.microsoft.com/office/infopath/2007/PartnerControls">
          <TermName xmlns="http://schemas.microsoft.com/office/infopath/2007/PartnerControls">All Municipalities</TermName>
          <TermId xmlns="http://schemas.microsoft.com/office/infopath/2007/PartnerControls">6b95750f-93a4-4398-9bde-c8d6eaff1cc0</TermId>
        </TermInfo>
      </Terms>
    </m1277dd290534f34a1857b2ad139f533>
    <ShortDescription xmlns="717b7141-7f23-42af-b22b-c0c60267f442">Gauteng Department of Infrastructure Development  implementation of Provincial Priorities - 10 November 2020</ShortDescription>
    <b3ca1afc04214caabd4c59d0f833b9e8 xmlns="717b7141-7f23-42af-b22b-c0c60267f442">
      <Terms xmlns="http://schemas.microsoft.com/office/infopath/2007/PartnerControls"/>
    </b3ca1afc04214caabd4c59d0f833b9e8>
    <GPGRelatedItems xmlns="717b7141-7f23-42af-b22b-c0c60267f442" xsi:nil="true"/>
    <LongDescription xmlns="717b7141-7f23-42af-b22b-c0c60267f442" xsi:nil="true"/>
    <Publish xmlns="717b7141-7f23-42af-b22b-c0c60267f442">Show on both Citizens Portal and Mobile (default)</Publish>
    <p91fb22744e049aeb6162be868c49623 xmlns="717b7141-7f23-42af-b22b-c0c60267f442">
      <Terms xmlns="http://schemas.microsoft.com/office/infopath/2007/PartnerControls"/>
    </p91fb22744e049aeb6162be868c49623>
    <GPGAuthor xmlns="717b7141-7f23-42af-b22b-c0c60267f442">
      <UserInfo>
        <DisplayName>Office of the Premier</DisplayName>
        <AccountId>120</AccountId>
        <AccountType/>
      </UserInfo>
    </GPGAuthor>
    <GPGPublishedDate xmlns="717b7141-7f23-42af-b22b-c0c60267f442">2020-11-09T22:00:00+00:00</GPGPublishedDate>
    <GPGPinned xmlns="717b7141-7f23-42af-b22b-c0c60267f442">false</GPGPinned>
    <a2b5a463018346989bc308b766cf193d xmlns="717b7141-7f23-42af-b22b-c0c60267f442">
      <Terms xmlns="http://schemas.microsoft.com/office/infopath/2007/PartnerControls">
        <TermInfo xmlns="http://schemas.microsoft.com/office/infopath/2007/PartnerControls">
          <TermName xmlns="http://schemas.microsoft.com/office/infopath/2007/PartnerControls">Department of Infrastructure Development</TermName>
          <TermId xmlns="http://schemas.microsoft.com/office/infopath/2007/PartnerControls">c4acfc1a-7665-47ae-9828-334ef1310c56</TermId>
        </TermInfo>
        <TermInfo xmlns="http://schemas.microsoft.com/office/infopath/2007/PartnerControls">
          <TermName xmlns="http://schemas.microsoft.com/office/infopath/2007/PartnerControls">Office of the Premier</TermName>
          <TermId xmlns="http://schemas.microsoft.com/office/infopath/2007/PartnerControls">6bd89c72-7d95-4580-b9db-6008e3f100a9</TermId>
        </TermInfo>
      </Terms>
    </a2b5a463018346989bc308b766cf193d>
    <TaxKeywordTaxHTField xmlns="717b7141-7f23-42af-b22b-c0c60267f442">
      <Terms xmlns="http://schemas.microsoft.com/office/infopath/2007/PartnerControls">
        <TermInfo xmlns="http://schemas.microsoft.com/office/infopath/2007/PartnerControls">
          <TermName xmlns="http://schemas.microsoft.com/office/infopath/2007/PartnerControls">infrastracture development</TermName>
          <TermId xmlns="http://schemas.microsoft.com/office/infopath/2007/PartnerControls">4784f9fd-6b15-414c-a83e-d0625939b598</TermId>
        </TermInfo>
      </Terms>
    </TaxKeywordTaxHTField>
  </documentManagement>
</p:properties>
</file>

<file path=customXml/itemProps1.xml><?xml version="1.0" encoding="utf-8"?>
<ds:datastoreItem xmlns:ds="http://schemas.openxmlformats.org/officeDocument/2006/customXml" ds:itemID="{F7B846C8-0F0E-4B37-B02D-B2009ADE6E66}"/>
</file>

<file path=customXml/itemProps2.xml><?xml version="1.0" encoding="utf-8"?>
<ds:datastoreItem xmlns:ds="http://schemas.openxmlformats.org/officeDocument/2006/customXml" ds:itemID="{3DC209F7-AFD2-4282-83EA-8FEDC310C95B}"/>
</file>

<file path=customXml/itemProps3.xml><?xml version="1.0" encoding="utf-8"?>
<ds:datastoreItem xmlns:ds="http://schemas.openxmlformats.org/officeDocument/2006/customXml" ds:itemID="{B7D2F3CA-C082-45AC-8704-7502BB263C19}"/>
</file>

<file path=customXml/itemProps4.xml><?xml version="1.0" encoding="utf-8"?>
<ds:datastoreItem xmlns:ds="http://schemas.openxmlformats.org/officeDocument/2006/customXml" ds:itemID="{B746D05B-D3D6-4798-8CDD-7836AB1E3B00}"/>
</file>

<file path=docProps/app.xml><?xml version="1.0" encoding="utf-8"?>
<Properties xmlns="http://schemas.openxmlformats.org/officeDocument/2006/extended-properties" xmlns:vt="http://schemas.openxmlformats.org/officeDocument/2006/docPropsVTypes">
  <Template/>
  <TotalTime>13317</TotalTime>
  <Words>2517</Words>
  <Application>Microsoft Office PowerPoint</Application>
  <PresentationFormat>Widescreen</PresentationFormat>
  <Paragraphs>606</Paragraphs>
  <Slides>22</Slides>
  <Notes>3</Notes>
  <HiddenSlides>0</HiddenSlides>
  <MMClips>0</MMClips>
  <ScaleCrop>false</ScaleCrop>
  <HeadingPairs>
    <vt:vector size="8" baseType="variant">
      <vt:variant>
        <vt:lpstr>Fonts Used</vt:lpstr>
      </vt:variant>
      <vt:variant>
        <vt:i4>12</vt:i4>
      </vt:variant>
      <vt:variant>
        <vt:lpstr>Theme</vt:lpstr>
      </vt:variant>
      <vt:variant>
        <vt:i4>3</vt:i4>
      </vt:variant>
      <vt:variant>
        <vt:lpstr>Embedded OLE Servers</vt:lpstr>
      </vt:variant>
      <vt:variant>
        <vt:i4>1</vt:i4>
      </vt:variant>
      <vt:variant>
        <vt:lpstr>Slide Titles</vt:lpstr>
      </vt:variant>
      <vt:variant>
        <vt:i4>22</vt:i4>
      </vt:variant>
    </vt:vector>
  </HeadingPairs>
  <TitlesOfParts>
    <vt:vector size="38" baseType="lpstr">
      <vt:lpstr>Abadi</vt:lpstr>
      <vt:lpstr>arial</vt:lpstr>
      <vt:lpstr>arial</vt:lpstr>
      <vt:lpstr>Arial Black</vt:lpstr>
      <vt:lpstr>Arial Narrow</vt:lpstr>
      <vt:lpstr>Calibri</vt:lpstr>
      <vt:lpstr>Calibri Light</vt:lpstr>
      <vt:lpstr>Exco</vt:lpstr>
      <vt:lpstr>Exo</vt:lpstr>
      <vt:lpstr>Georgia</vt:lpstr>
      <vt:lpstr>Verdana</vt:lpstr>
      <vt:lpstr>Wingdings</vt:lpstr>
      <vt:lpstr>Office Theme</vt:lpstr>
      <vt:lpstr>Custom Design</vt:lpstr>
      <vt:lpstr>GPG pmo</vt:lpstr>
      <vt:lpstr>think-cell Slide</vt:lpstr>
      <vt:lpstr>   Gauteng Department of Department of Infrastructure Development     Implementation of Provincial Priorities   10 November 2020   </vt:lpstr>
      <vt:lpstr>Introduction </vt:lpstr>
      <vt:lpstr>High level impact departmental impact due to COVID-19</vt:lpstr>
      <vt:lpstr>PowerPoint Presentation</vt:lpstr>
      <vt:lpstr>The 10 Prioritised Hospitals with a condition-based assessment rating of at least 3 or above</vt:lpstr>
      <vt:lpstr>PowerPoint Presentation</vt:lpstr>
      <vt:lpstr>PowerPoint Presentation</vt:lpstr>
      <vt:lpstr>PowerPoint Presentation</vt:lpstr>
      <vt:lpstr>Socio-Economic Objectives of the KPP as an Adaptive reuse Project</vt:lpstr>
      <vt:lpstr>PowerPoint Presentation</vt:lpstr>
      <vt:lpstr>PowerPoint Presentation</vt:lpstr>
      <vt:lpstr>PowerPoint Presentation</vt:lpstr>
      <vt:lpstr>PowerPoint Presentation</vt:lpstr>
      <vt:lpstr>PowerPoint Presentation</vt:lpstr>
      <vt:lpstr>Sustainable Infrastructure Development </vt:lpstr>
      <vt:lpstr>Implementation of Infrastructure Plans</vt:lpstr>
      <vt:lpstr>Implementation of Infrastructure Plans</vt:lpstr>
      <vt:lpstr>Implementation of Infrastructure Plans -Hospital </vt:lpstr>
      <vt:lpstr>COVID-19 INFRASTRUCTURE  PROJECTS</vt:lpstr>
      <vt:lpstr>New and Replacement Schools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Gauteng Department of Infrastructure Development  implementation of Provincial Priorities - 10 November 2020</dc:title>
  <dc:creator>Microsoft Office User</dc:creator>
  <cp:keywords>infrastracture development</cp:keywords>
  <cp:lastModifiedBy>Lerato Mdiya (GPDPR)</cp:lastModifiedBy>
  <cp:revision>1279</cp:revision>
  <cp:lastPrinted>2020-10-26T13:01:01Z</cp:lastPrinted>
  <dcterms:created xsi:type="dcterms:W3CDTF">2020-04-22T09:10:44Z</dcterms:created>
  <dcterms:modified xsi:type="dcterms:W3CDTF">2020-11-11T09:10:32Z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0x010100B67F6B36DABEB9418C5703D161F5F2780000CA6C76025A914589064D4F9F6C0563</vt:lpwstr>
  </property>
  <property fmtid="{D5CDD505-2E9C-101B-9397-08002B2CF9AE}" pid="3" name="TaxKeyword">
    <vt:lpwstr>351;#infrastracture development|4784f9fd-6b15-414c-a83e-d0625939b598</vt:lpwstr>
  </property>
  <property fmtid="{D5CDD505-2E9C-101B-9397-08002B2CF9AE}" pid="4" name="GPGTopics">
    <vt:lpwstr/>
  </property>
  <property fmtid="{D5CDD505-2E9C-101B-9397-08002B2CF9AE}" pid="5" name="GPGDocumentCategory">
    <vt:lpwstr>29;#Media|aca46226-7a7e-4a5a-a46d-f7088b2a0aef</vt:lpwstr>
  </property>
  <property fmtid="{D5CDD505-2E9C-101B-9397-08002B2CF9AE}" pid="6" name="GPGLifeEvents">
    <vt:lpwstr/>
  </property>
  <property fmtid="{D5CDD505-2E9C-101B-9397-08002B2CF9AE}" pid="7" name="GPGPersonas">
    <vt:lpwstr/>
  </property>
  <property fmtid="{D5CDD505-2E9C-101B-9397-08002B2CF9AE}" pid="8" name="GPGDepartment">
    <vt:lpwstr>115;#Department of Infrastructure Development|c4acfc1a-7665-47ae-9828-334ef1310c56;#1;#Office of the Premier|6bd89c72-7d95-4580-b9db-6008e3f100a9</vt:lpwstr>
  </property>
  <property fmtid="{D5CDD505-2E9C-101B-9397-08002B2CF9AE}" pid="9" name="GPGMunicipality">
    <vt:lpwstr>2;#All Municipalities|6b95750f-93a4-4398-9bde-c8d6eaff1cc0</vt:lpwstr>
  </property>
  <property fmtid="{D5CDD505-2E9C-101B-9397-08002B2CF9AE}" pid="11" name="GPG Approval Status">
    <vt:lpwstr>Approved</vt:lpwstr>
  </property>
</Properties>
</file>